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3" r:id="rId4"/>
  </p:sldMasterIdLst>
  <p:notesMasterIdLst>
    <p:notesMasterId r:id="rId59"/>
  </p:notesMasterIdLst>
  <p:handoutMasterIdLst>
    <p:handoutMasterId r:id="rId60"/>
  </p:handoutMasterIdLst>
  <p:sldIdLst>
    <p:sldId id="965" r:id="rId5"/>
    <p:sldId id="256" r:id="rId6"/>
    <p:sldId id="1018" r:id="rId7"/>
    <p:sldId id="363" r:id="rId8"/>
    <p:sldId id="299" r:id="rId9"/>
    <p:sldId id="300" r:id="rId10"/>
    <p:sldId id="894" r:id="rId11"/>
    <p:sldId id="933" r:id="rId12"/>
    <p:sldId id="366" r:id="rId13"/>
    <p:sldId id="928" r:id="rId14"/>
    <p:sldId id="960" r:id="rId15"/>
    <p:sldId id="959" r:id="rId16"/>
    <p:sldId id="1019" r:id="rId17"/>
    <p:sldId id="852" r:id="rId18"/>
    <p:sldId id="1022" r:id="rId19"/>
    <p:sldId id="1017" r:id="rId20"/>
    <p:sldId id="1023" r:id="rId21"/>
    <p:sldId id="1024" r:id="rId22"/>
    <p:sldId id="1025" r:id="rId23"/>
    <p:sldId id="979" r:id="rId24"/>
    <p:sldId id="964" r:id="rId25"/>
    <p:sldId id="967" r:id="rId26"/>
    <p:sldId id="976" r:id="rId27"/>
    <p:sldId id="968" r:id="rId28"/>
    <p:sldId id="978" r:id="rId29"/>
    <p:sldId id="982" r:id="rId30"/>
    <p:sldId id="1026" r:id="rId31"/>
    <p:sldId id="961" r:id="rId32"/>
    <p:sldId id="962" r:id="rId33"/>
    <p:sldId id="987" r:id="rId34"/>
    <p:sldId id="988" r:id="rId35"/>
    <p:sldId id="989" r:id="rId36"/>
    <p:sldId id="990" r:id="rId37"/>
    <p:sldId id="971" r:id="rId38"/>
    <p:sldId id="991" r:id="rId39"/>
    <p:sldId id="994" r:id="rId40"/>
    <p:sldId id="1027" r:id="rId41"/>
    <p:sldId id="997" r:id="rId42"/>
    <p:sldId id="998" r:id="rId43"/>
    <p:sldId id="999" r:id="rId44"/>
    <p:sldId id="286" r:id="rId45"/>
    <p:sldId id="1000" r:id="rId46"/>
    <p:sldId id="1001" r:id="rId47"/>
    <p:sldId id="1003" r:id="rId48"/>
    <p:sldId id="1002" r:id="rId49"/>
    <p:sldId id="1020" r:id="rId50"/>
    <p:sldId id="1006" r:id="rId51"/>
    <p:sldId id="281" r:id="rId52"/>
    <p:sldId id="279" r:id="rId53"/>
    <p:sldId id="946" r:id="rId54"/>
    <p:sldId id="1028" r:id="rId55"/>
    <p:sldId id="856" r:id="rId56"/>
    <p:sldId id="1021" r:id="rId57"/>
    <p:sldId id="85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0TD/VhXq4uOg/LHOjMcVA==" hashData="Nuii9KttQQfVTOQeFnwiYRscSUc8ZsvG2mVzHfVBGbylDA4mOeENqrfVvS7Wt6a1PswRAv7Bfp0KHm+Qv2xWSw=="/>
  <p:extLst>
    <p:ext uri="{521415D9-36F7-43E2-AB2F-B90AF26B5E84}">
      <p14:sectionLst xmlns:p14="http://schemas.microsoft.com/office/powerpoint/2010/main">
        <p14:section name="Mise en garde" id="{B30BE847-3F03-43C1-82B3-0F556A665984}">
          <p14:sldIdLst>
            <p14:sldId id="965"/>
            <p14:sldId id="256"/>
          </p14:sldIdLst>
        </p14:section>
        <p14:section name="Historique et mise en contexte" id="{FB4FA7D0-7E1A-4D12-B225-67E491DD14A8}">
          <p14:sldIdLst>
            <p14:sldId id="1018"/>
            <p14:sldId id="363"/>
            <p14:sldId id="299"/>
            <p14:sldId id="300"/>
            <p14:sldId id="894"/>
            <p14:sldId id="933"/>
            <p14:sldId id="366"/>
            <p14:sldId id="928"/>
          </p14:sldIdLst>
        </p14:section>
        <p14:section name="Les milieux humides et hydriques" id="{ADF0A335-AE3B-4D4A-963E-71D43C3C17F4}">
          <p14:sldIdLst>
            <p14:sldId id="960"/>
            <p14:sldId id="959"/>
            <p14:sldId id="1019"/>
            <p14:sldId id="852"/>
            <p14:sldId id="1022"/>
          </p14:sldIdLst>
        </p14:section>
        <p14:section name="Chemins et traverses de cours d’eau" id="{EC7A3296-71F9-4B71-BF84-8D49EB7EBDE3}">
          <p14:sldIdLst>
            <p14:sldId id="1017"/>
            <p14:sldId id="1023"/>
            <p14:sldId id="1024"/>
            <p14:sldId id="1025"/>
            <p14:sldId id="979"/>
            <p14:sldId id="964"/>
            <p14:sldId id="967"/>
            <p14:sldId id="976"/>
            <p14:sldId id="968"/>
            <p14:sldId id="978"/>
          </p14:sldIdLst>
        </p14:section>
        <p14:section name="Récolte et couvert forestier" id="{6EB0B742-8257-4CFE-BB72-4103B9EAA805}">
          <p14:sldIdLst>
            <p14:sldId id="982"/>
            <p14:sldId id="1026"/>
            <p14:sldId id="961"/>
            <p14:sldId id="962"/>
            <p14:sldId id="987"/>
            <p14:sldId id="988"/>
            <p14:sldId id="989"/>
            <p14:sldId id="990"/>
            <p14:sldId id="971"/>
            <p14:sldId id="991"/>
          </p14:sldIdLst>
        </p14:section>
        <p14:section name="Reboisement et autres travaux sylvicoles" id="{77692024-F000-43A3-95F0-3AE058BEAB00}">
          <p14:sldIdLst>
            <p14:sldId id="994"/>
            <p14:sldId id="1027"/>
            <p14:sldId id="997"/>
            <p14:sldId id="998"/>
            <p14:sldId id="999"/>
            <p14:sldId id="286"/>
            <p14:sldId id="1000"/>
            <p14:sldId id="1001"/>
            <p14:sldId id="1003"/>
            <p14:sldId id="1002"/>
            <p14:sldId id="1020"/>
          </p14:sldIdLst>
        </p14:section>
        <p14:section name="Réaliser un projet et accompagnement" id="{8DDB94A5-BE68-4337-89A5-3CE341EE8484}">
          <p14:sldIdLst>
            <p14:sldId id="1006"/>
            <p14:sldId id="281"/>
            <p14:sldId id="279"/>
            <p14:sldId id="946"/>
            <p14:sldId id="1028"/>
            <p14:sldId id="856"/>
            <p14:sldId id="1021"/>
            <p14:sldId id="8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eu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2E07B6-ECCB-49D2-9379-6E8FDD428D89}" v="90" dt="2022-06-28T16:17:24.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27" autoAdjust="0"/>
    <p:restoredTop sz="67211" autoAdjust="0"/>
  </p:normalViewPr>
  <p:slideViewPr>
    <p:cSldViewPr snapToGrid="0">
      <p:cViewPr varScale="1">
        <p:scale>
          <a:sx n="60" d="100"/>
          <a:sy n="60" d="100"/>
        </p:scale>
        <p:origin x="894"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20.png"/><Relationship Id="rId4" Type="http://schemas.openxmlformats.org/officeDocument/2006/relationships/image" Target="../media/image75.svg"/></Relationships>
</file>

<file path=ppt/diagrams/_rels/data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3.svg"/><Relationship Id="rId1" Type="http://schemas.openxmlformats.org/officeDocument/2006/relationships/image" Target="../media/image20.png"/><Relationship Id="rId4" Type="http://schemas.openxmlformats.org/officeDocument/2006/relationships/image" Target="../media/image52.svg"/></Relationships>
</file>

<file path=ppt/diagrams/_rels/data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73.svg"/><Relationship Id="rId5" Type="http://schemas.openxmlformats.org/officeDocument/2006/relationships/image" Target="../media/image20.png"/><Relationship Id="rId4" Type="http://schemas.openxmlformats.org/officeDocument/2006/relationships/image" Target="../media/image75.svg"/></Relationships>
</file>

<file path=ppt/diagrams/_rels/data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81.svg"/></Relationships>
</file>

<file path=ppt/diagrams/_rels/data14.xml.rels><?xml version="1.0" encoding="UTF-8" standalone="yes"?>
<Relationships xmlns="http://schemas.openxmlformats.org/package/2006/relationships"><Relationship Id="rId3" Type="http://schemas.openxmlformats.org/officeDocument/2006/relationships/hyperlink" Target="https://www.environnement.gouv.qc.ca/lqe/autorisations/reafie/fiches/cahier-explicatif-reafie-milieux-humides-hydriques.pdf" TargetMode="External"/><Relationship Id="rId2" Type="http://schemas.openxmlformats.org/officeDocument/2006/relationships/hyperlink" Target="https://www.environnement.gouv.qc.ca/lqe/autorisations/reafie/fiches/secteur-acericulture-cahier-explicatif.pdf" TargetMode="External"/><Relationship Id="rId1" Type="http://schemas.openxmlformats.org/officeDocument/2006/relationships/hyperlink" Target="http://www.environnement.gouv.qc.ca/lqe/autorisations/reafie/" TargetMode="External"/><Relationship Id="rId4" Type="http://schemas.openxmlformats.org/officeDocument/2006/relationships/hyperlink" Target="https://www.environnement.gouv.qc.ca/lqe/autorisations/reafie/guide-reference-reafie.pdf" TargetMode="External"/></Relationships>
</file>

<file path=ppt/diagrams/_rels/data15.xml.rels><?xml version="1.0" encoding="UTF-8" standalone="yes"?>
<Relationships xmlns="http://schemas.openxmlformats.org/package/2006/relationships"><Relationship Id="rId3" Type="http://schemas.openxmlformats.org/officeDocument/2006/relationships/hyperlink" Target="https://www.environnement.gouv.qc.ca/eau/milieux-humides/Lignes-directrices-contribution-financiere.pdf" TargetMode="External"/><Relationship Id="rId2" Type="http://schemas.openxmlformats.org/officeDocument/2006/relationships/hyperlink" Target="https://www.environnement.gouv.qc.ca/eau/milieux-humides/version-adm-rcamhh.pdf" TargetMode="External"/><Relationship Id="rId1" Type="http://schemas.openxmlformats.org/officeDocument/2006/relationships/hyperlink" Target="http://www.environnement.gouv.qc.ca/eau/milieux-humides/" TargetMode="External"/><Relationship Id="rId5" Type="http://schemas.openxmlformats.org/officeDocument/2006/relationships/hyperlink" Target="https://www.environnement.gouv.qc.ca/eau/milieux-humides/guide-elaboration-projet-restauration-creation-milieux-humides-hydriques.pdf" TargetMode="External"/><Relationship Id="rId4" Type="http://schemas.openxmlformats.org/officeDocument/2006/relationships/hyperlink" Target="https://www.environnement.gouv.qc.ca/eau/milieux-humides/outil-estimation-calcul-contribution-financiere-atteinte-milieux-humides-hydriques.xlsx" TargetMode="External"/></Relationships>
</file>

<file path=ppt/diagrams/_rels/data16.xml.rels><?xml version="1.0" encoding="UTF-8" standalone="yes"?>
<Relationships xmlns="http://schemas.openxmlformats.org/package/2006/relationships"><Relationship Id="rId3" Type="http://schemas.openxmlformats.org/officeDocument/2006/relationships/hyperlink" Target="https://cdn-contenu.quebec.ca/cdn-contenu/adm/min/environnement/gestion-rives-littoral-zones-inondables/aide-memoire-methodes-delimitation-rives.pdf?1648667330" TargetMode="External"/><Relationship Id="rId2" Type="http://schemas.openxmlformats.org/officeDocument/2006/relationships/hyperlink" Target="https://cdn-contenu.quebec.ca/cdn-contenu/adm/min/environnement/gestion-rives-littoral-zones-inondables/aide-memoire-autorisation-municipale-differents-travaux.pdf?1641829033" TargetMode="External"/><Relationship Id="rId1" Type="http://schemas.openxmlformats.org/officeDocument/2006/relationships/hyperlink" Target="https://www.quebec.ca/gouvernement/politiques-orientations/plan-de-protection-du-territoire-face-aux-inondations/gestion-rives-littoral-zones-inondables/projet-regime-transitoire-gestion-zones-inondables-rives-littoral" TargetMode="External"/><Relationship Id="rId4" Type="http://schemas.openxmlformats.org/officeDocument/2006/relationships/hyperlink" Target="https://cdn-contenu.quebec.ca/cdn-contenu/adm/min/environnement/gestion-rives-littoral-zones-inondables/aide-memoire-methodes-determination-limite-littoral.pdf?1648239990"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image" Target="../media/image11.svg"/><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8.png"/><Relationship Id="rId7" Type="http://schemas.openxmlformats.org/officeDocument/2006/relationships/image" Target="../media/image12.png"/><Relationship Id="rId12" Type="http://schemas.openxmlformats.org/officeDocument/2006/relationships/image" Target="../media/image45.svg"/><Relationship Id="rId2"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41.svg"/><Relationship Id="rId11" Type="http://schemas.openxmlformats.org/officeDocument/2006/relationships/image" Target="../media/image16.png"/><Relationship Id="rId5" Type="http://schemas.openxmlformats.org/officeDocument/2006/relationships/image" Target="../media/image40.png"/><Relationship Id="rId10" Type="http://schemas.openxmlformats.org/officeDocument/2006/relationships/image" Target="../media/image44.svg"/><Relationship Id="rId4" Type="http://schemas.openxmlformats.org/officeDocument/2006/relationships/image" Target="../media/image39.svg"/><Relationship Id="rId9" Type="http://schemas.openxmlformats.org/officeDocument/2006/relationships/image" Target="../media/image43.png"/></Relationships>
</file>

<file path=ppt/diagrams/_rels/data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ata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svg"/><Relationship Id="rId1" Type="http://schemas.openxmlformats.org/officeDocument/2006/relationships/image" Target="../media/image22.png"/><Relationship Id="rId4" Type="http://schemas.openxmlformats.org/officeDocument/2006/relationships/image" Target="../media/image52.svg"/></Relationships>
</file>

<file path=ppt/diagrams/_rels/data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54.svg"/></Relationships>
</file>

<file path=ppt/diagrams/_rels/data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1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7.svg"/><Relationship Id="rId1" Type="http://schemas.openxmlformats.org/officeDocument/2006/relationships/image" Target="../media/image22.png"/><Relationship Id="rId4" Type="http://schemas.openxmlformats.org/officeDocument/2006/relationships/image" Target="../media/image61.svg"/></Relationships>
</file>

<file path=ppt/diagrams/_rels/data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5.svg"/><Relationship Id="rId1" Type="http://schemas.openxmlformats.org/officeDocument/2006/relationships/image" Target="../media/image14.png"/><Relationship Id="rId4" Type="http://schemas.openxmlformats.org/officeDocument/2006/relationships/image" Target="../media/image6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20.png"/><Relationship Id="rId4" Type="http://schemas.openxmlformats.org/officeDocument/2006/relationships/image" Target="../media/image75.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3.svg"/><Relationship Id="rId1" Type="http://schemas.openxmlformats.org/officeDocument/2006/relationships/image" Target="../media/image20.png"/><Relationship Id="rId4" Type="http://schemas.openxmlformats.org/officeDocument/2006/relationships/image" Target="../media/image52.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73.svg"/><Relationship Id="rId5" Type="http://schemas.openxmlformats.org/officeDocument/2006/relationships/image" Target="../media/image20.png"/><Relationship Id="rId4" Type="http://schemas.openxmlformats.org/officeDocument/2006/relationships/image" Target="../media/image7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81.svg"/></Relationships>
</file>

<file path=ppt/diagrams/_rels/drawing14.xml.rels><?xml version="1.0" encoding="UTF-8" standalone="yes"?>
<Relationships xmlns="http://schemas.openxmlformats.org/package/2006/relationships"><Relationship Id="rId3" Type="http://schemas.openxmlformats.org/officeDocument/2006/relationships/hyperlink" Target="https://www.environnement.gouv.qc.ca/lqe/autorisations/reafie/fiches/secteur-acericulture-cahier-explicatif.pdf" TargetMode="External"/><Relationship Id="rId2" Type="http://schemas.openxmlformats.org/officeDocument/2006/relationships/hyperlink" Target="https://www.environnement.gouv.qc.ca/lqe/autorisations/reafie/fiches/cahier-explicatif-reafie-milieux-humides-hydriques.pdf" TargetMode="External"/><Relationship Id="rId1" Type="http://schemas.openxmlformats.org/officeDocument/2006/relationships/hyperlink" Target="https://www.environnement.gouv.qc.ca/lqe/autorisations/reafie/guide-reference-reafie.pdf" TargetMode="External"/><Relationship Id="rId4" Type="http://schemas.openxmlformats.org/officeDocument/2006/relationships/hyperlink" Target="http://www.environnement.gouv.qc.ca/lqe/autorisations/reafie/" TargetMode="External"/></Relationships>
</file>

<file path=ppt/diagrams/_rels/drawing15.xml.rels><?xml version="1.0" encoding="UTF-8" standalone="yes"?>
<Relationships xmlns="http://schemas.openxmlformats.org/package/2006/relationships"><Relationship Id="rId3" Type="http://schemas.openxmlformats.org/officeDocument/2006/relationships/hyperlink" Target="https://www.environnement.gouv.qc.ca/eau/milieux-humides/Lignes-directrices-contribution-financiere.pdf" TargetMode="External"/><Relationship Id="rId2" Type="http://schemas.openxmlformats.org/officeDocument/2006/relationships/hyperlink" Target="https://www.environnement.gouv.qc.ca/eau/milieux-humides/outil-estimation-calcul-contribution-financiere-atteinte-milieux-humides-hydriques.xlsx" TargetMode="External"/><Relationship Id="rId1" Type="http://schemas.openxmlformats.org/officeDocument/2006/relationships/hyperlink" Target="https://www.environnement.gouv.qc.ca/eau/milieux-humides/version-adm-rcamhh.pdf" TargetMode="External"/><Relationship Id="rId5" Type="http://schemas.openxmlformats.org/officeDocument/2006/relationships/hyperlink" Target="http://www.environnement.gouv.qc.ca/eau/milieux-humides/" TargetMode="External"/><Relationship Id="rId4" Type="http://schemas.openxmlformats.org/officeDocument/2006/relationships/hyperlink" Target="https://www.environnement.gouv.qc.ca/eau/milieux-humides/guide-elaboration-projet-restauration-creation-milieux-humides-hydriques.pdf" TargetMode="External"/></Relationships>
</file>

<file path=ppt/diagrams/_rels/drawing16.xml.rels><?xml version="1.0" encoding="UTF-8" standalone="yes"?>
<Relationships xmlns="http://schemas.openxmlformats.org/package/2006/relationships"><Relationship Id="rId3" Type="http://schemas.openxmlformats.org/officeDocument/2006/relationships/hyperlink" Target="https://cdn-contenu.quebec.ca/cdn-contenu/adm/min/environnement/gestion-rives-littoral-zones-inondables/aide-memoire-methodes-determination-limite-littoral.pdf?1648239990" TargetMode="External"/><Relationship Id="rId2" Type="http://schemas.openxmlformats.org/officeDocument/2006/relationships/hyperlink" Target="https://cdn-contenu.quebec.ca/cdn-contenu/adm/min/environnement/gestion-rives-littoral-zones-inondables/aide-memoire-methodes-delimitation-rives.pdf?1648667330" TargetMode="External"/><Relationship Id="rId1" Type="http://schemas.openxmlformats.org/officeDocument/2006/relationships/hyperlink" Target="https://cdn-contenu.quebec.ca/cdn-contenu/adm/min/environnement/gestion-rives-littoral-zones-inondables/aide-memoire-autorisation-municipale-differents-travaux.pdf?1641829033" TargetMode="External"/><Relationship Id="rId4" Type="http://schemas.openxmlformats.org/officeDocument/2006/relationships/hyperlink" Target="https://www.quebec.ca/gouvernement/politiques-orientations/plan-de-protection-du-territoire-face-aux-inondations/gestion-rives-littoral-zones-inondables/projet-regime-transitoire-gestion-zones-inondables-rives-littoral"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image" Target="../media/image11.svg"/><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8.png"/><Relationship Id="rId7" Type="http://schemas.openxmlformats.org/officeDocument/2006/relationships/image" Target="../media/image12.png"/><Relationship Id="rId12" Type="http://schemas.openxmlformats.org/officeDocument/2006/relationships/image" Target="../media/image45.svg"/><Relationship Id="rId2"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41.svg"/><Relationship Id="rId11" Type="http://schemas.openxmlformats.org/officeDocument/2006/relationships/image" Target="../media/image16.png"/><Relationship Id="rId5" Type="http://schemas.openxmlformats.org/officeDocument/2006/relationships/image" Target="../media/image40.png"/><Relationship Id="rId10" Type="http://schemas.openxmlformats.org/officeDocument/2006/relationships/image" Target="../media/image44.svg"/><Relationship Id="rId4" Type="http://schemas.openxmlformats.org/officeDocument/2006/relationships/image" Target="../media/image39.svg"/><Relationship Id="rId9" Type="http://schemas.openxmlformats.org/officeDocument/2006/relationships/image" Target="../media/image4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svg"/><Relationship Id="rId1" Type="http://schemas.openxmlformats.org/officeDocument/2006/relationships/image" Target="../media/image22.png"/><Relationship Id="rId4" Type="http://schemas.openxmlformats.org/officeDocument/2006/relationships/image" Target="../media/image5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5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1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7.svg"/><Relationship Id="rId1" Type="http://schemas.openxmlformats.org/officeDocument/2006/relationships/image" Target="../media/image22.png"/><Relationship Id="rId4" Type="http://schemas.openxmlformats.org/officeDocument/2006/relationships/image" Target="../media/image6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5.svg"/><Relationship Id="rId1" Type="http://schemas.openxmlformats.org/officeDocument/2006/relationships/image" Target="../media/image14.png"/><Relationship Id="rId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C64B7-90A3-4984-A6D6-D5DD6A6731B0}" type="doc">
      <dgm:prSet loTypeId="urn:microsoft.com/office/officeart/2005/8/layout/hChevron3" loCatId="process" qsTypeId="urn:microsoft.com/office/officeart/2005/8/quickstyle/simple1" qsCatId="simple" csTypeId="urn:microsoft.com/office/officeart/2005/8/colors/colorful2" csCatId="colorful" phldr="1"/>
      <dgm:spPr/>
    </dgm:pt>
    <dgm:pt modelId="{1D524B2B-F024-40AE-A8DE-CE578E6FA68D}">
      <dgm:prSet phldrT="[Texte]" custT="1"/>
      <dgm:spPr/>
      <dgm:t>
        <a:bodyPr/>
        <a:lstStyle/>
        <a:p>
          <a:r>
            <a:rPr lang="fr-CA" sz="1400">
              <a:latin typeface="Arial" panose="020B0604020202020204" pitchFamily="34" charset="0"/>
              <a:cs typeface="Arial" panose="020B0604020202020204" pitchFamily="34" charset="0"/>
            </a:rPr>
            <a:t>2017</a:t>
          </a:r>
        </a:p>
      </dgm:t>
    </dgm:pt>
    <dgm:pt modelId="{3E4E183F-6A0C-4F8D-83CA-10B8ADA9B520}" type="parTrans" cxnId="{E311DC60-F0E2-475E-9124-1D661231E75B}">
      <dgm:prSet/>
      <dgm:spPr/>
      <dgm:t>
        <a:bodyPr/>
        <a:lstStyle/>
        <a:p>
          <a:endParaRPr lang="fr-CA" sz="2000"/>
        </a:p>
      </dgm:t>
    </dgm:pt>
    <dgm:pt modelId="{CD071E2D-5BDD-49AF-97BF-C2309A72765D}" type="sibTrans" cxnId="{E311DC60-F0E2-475E-9124-1D661231E75B}">
      <dgm:prSet/>
      <dgm:spPr/>
      <dgm:t>
        <a:bodyPr/>
        <a:lstStyle/>
        <a:p>
          <a:endParaRPr lang="fr-CA" sz="2000"/>
        </a:p>
      </dgm:t>
    </dgm:pt>
    <dgm:pt modelId="{6217B7C5-80FD-44E5-AD33-24C377AFD827}">
      <dgm:prSet phldrT="[Texte]" custT="1"/>
      <dgm:spPr/>
      <dgm:t>
        <a:bodyPr/>
        <a:lstStyle/>
        <a:p>
          <a:pPr algn="ctr"/>
          <a:r>
            <a:rPr lang="fr-CA" sz="1400">
              <a:latin typeface="Arial" panose="020B0604020202020204" pitchFamily="34" charset="0"/>
              <a:cs typeface="Arial" panose="020B0604020202020204" pitchFamily="34" charset="0"/>
            </a:rPr>
            <a:t>2018</a:t>
          </a:r>
        </a:p>
      </dgm:t>
    </dgm:pt>
    <dgm:pt modelId="{C9C26EDD-5D83-40CE-8CD2-348451E87187}" type="parTrans" cxnId="{0C9A5B52-95A6-4431-BC6E-CD1D138A557D}">
      <dgm:prSet/>
      <dgm:spPr/>
      <dgm:t>
        <a:bodyPr/>
        <a:lstStyle/>
        <a:p>
          <a:endParaRPr lang="fr-CA" sz="2000"/>
        </a:p>
      </dgm:t>
    </dgm:pt>
    <dgm:pt modelId="{99B33CE6-D877-4109-9D4F-FA00BA4762C4}" type="sibTrans" cxnId="{0C9A5B52-95A6-4431-BC6E-CD1D138A557D}">
      <dgm:prSet/>
      <dgm:spPr/>
      <dgm:t>
        <a:bodyPr/>
        <a:lstStyle/>
        <a:p>
          <a:endParaRPr lang="fr-CA" sz="2000"/>
        </a:p>
      </dgm:t>
    </dgm:pt>
    <dgm:pt modelId="{5CCE273C-30EE-43E0-8950-0B676439AC1F}">
      <dgm:prSet custT="1"/>
      <dgm:spPr/>
      <dgm:t>
        <a:bodyPr/>
        <a:lstStyle/>
        <a:p>
          <a:r>
            <a:rPr lang="fr-CA" sz="1400" noProof="0">
              <a:latin typeface="Arial"/>
              <a:cs typeface="Arial"/>
            </a:rPr>
            <a:t>2021</a:t>
          </a:r>
        </a:p>
      </dgm:t>
    </dgm:pt>
    <dgm:pt modelId="{67B2EA8B-1B24-4C71-8EC0-A87F31611B10}" type="parTrans" cxnId="{F3BDFE26-5A96-4DF4-9E43-882A2E31133B}">
      <dgm:prSet/>
      <dgm:spPr/>
      <dgm:t>
        <a:bodyPr/>
        <a:lstStyle/>
        <a:p>
          <a:endParaRPr lang="fr-CA" sz="2000"/>
        </a:p>
      </dgm:t>
    </dgm:pt>
    <dgm:pt modelId="{47DBE5EB-1E23-4832-BD2B-D8C9FEAD61A1}" type="sibTrans" cxnId="{F3BDFE26-5A96-4DF4-9E43-882A2E31133B}">
      <dgm:prSet/>
      <dgm:spPr/>
      <dgm:t>
        <a:bodyPr/>
        <a:lstStyle/>
        <a:p>
          <a:endParaRPr lang="fr-CA" sz="2000"/>
        </a:p>
      </dgm:t>
    </dgm:pt>
    <dgm:pt modelId="{77ADB986-7CFD-44A5-BF6E-5B938A952A12}">
      <dgm:prSet phldrT="[Texte]" custT="1"/>
      <dgm:spPr/>
      <dgm:t>
        <a:bodyPr lIns="36000" rIns="0"/>
        <a:lstStyle/>
        <a:p>
          <a:pPr>
            <a:spcAft>
              <a:spcPts val="0"/>
            </a:spcAft>
          </a:pPr>
          <a:r>
            <a:rPr lang="fr-CA" sz="1400" noProof="0">
              <a:latin typeface="Arial" panose="020B0604020202020204" pitchFamily="34" charset="0"/>
              <a:cs typeface="Arial" panose="020B0604020202020204" pitchFamily="34" charset="0"/>
            </a:rPr>
            <a:t>1972</a:t>
          </a:r>
        </a:p>
      </dgm:t>
    </dgm:pt>
    <dgm:pt modelId="{2AE486E5-12B2-4C3E-8835-64F8F263E511}" type="sibTrans" cxnId="{E6CFC672-D00D-4924-95FB-99FF87A453C4}">
      <dgm:prSet/>
      <dgm:spPr/>
      <dgm:t>
        <a:bodyPr/>
        <a:lstStyle/>
        <a:p>
          <a:endParaRPr lang="fr-CA"/>
        </a:p>
      </dgm:t>
    </dgm:pt>
    <dgm:pt modelId="{841B6201-CD79-4892-810F-8F7F0EB02020}" type="parTrans" cxnId="{E6CFC672-D00D-4924-95FB-99FF87A453C4}">
      <dgm:prSet/>
      <dgm:spPr/>
      <dgm:t>
        <a:bodyPr/>
        <a:lstStyle/>
        <a:p>
          <a:endParaRPr lang="fr-CA"/>
        </a:p>
      </dgm:t>
    </dgm:pt>
    <dgm:pt modelId="{6C6558A8-2B1C-40D8-AFDE-245EEA650F15}">
      <dgm:prSet custT="1"/>
      <dgm:spPr/>
      <dgm:t>
        <a:bodyPr/>
        <a:lstStyle/>
        <a:p>
          <a:r>
            <a:rPr lang="fr-CA" sz="1400" noProof="0">
              <a:latin typeface="Arial" panose="020B0604020202020204" pitchFamily="34" charset="0"/>
              <a:cs typeface="Arial" panose="020B0604020202020204" pitchFamily="34" charset="0"/>
            </a:rPr>
            <a:t>2027</a:t>
          </a:r>
        </a:p>
      </dgm:t>
    </dgm:pt>
    <dgm:pt modelId="{EFA0312A-1B26-44C1-8B58-7881A308C282}" type="parTrans" cxnId="{CB69C351-8F81-47B3-B2F5-098968B527FE}">
      <dgm:prSet/>
      <dgm:spPr/>
      <dgm:t>
        <a:bodyPr/>
        <a:lstStyle/>
        <a:p>
          <a:endParaRPr lang="fr-CA"/>
        </a:p>
      </dgm:t>
    </dgm:pt>
    <dgm:pt modelId="{296F4111-4A5D-446F-9F23-ABB252CFBC32}" type="sibTrans" cxnId="{CB69C351-8F81-47B3-B2F5-098968B527FE}">
      <dgm:prSet/>
      <dgm:spPr/>
      <dgm:t>
        <a:bodyPr/>
        <a:lstStyle/>
        <a:p>
          <a:endParaRPr lang="fr-CA"/>
        </a:p>
      </dgm:t>
    </dgm:pt>
    <dgm:pt modelId="{B0264E13-0A2C-4443-A186-37BBA430770A}">
      <dgm:prSet phldrT="[Texte]" custT="1"/>
      <dgm:spPr/>
      <dgm:t>
        <a:bodyPr/>
        <a:lstStyle/>
        <a:p>
          <a:pPr algn="ctr"/>
          <a:r>
            <a:rPr lang="fr-CA" sz="1400" b="1">
              <a:latin typeface="Arial" panose="020B0604020202020204" pitchFamily="34" charset="0"/>
              <a:cs typeface="Arial" panose="020B0604020202020204" pitchFamily="34" charset="0"/>
            </a:rPr>
            <a:t>2020</a:t>
          </a:r>
          <a:endParaRPr lang="fr-CA" sz="1400">
            <a:latin typeface="Arial" panose="020B0604020202020204" pitchFamily="34" charset="0"/>
            <a:cs typeface="Arial" panose="020B0604020202020204" pitchFamily="34" charset="0"/>
          </a:endParaRPr>
        </a:p>
      </dgm:t>
    </dgm:pt>
    <dgm:pt modelId="{1E4BB5F2-F1A6-442D-AB40-3E42E17DA450}" type="parTrans" cxnId="{040EC8C3-B185-4398-B8CE-C93130A1EA10}">
      <dgm:prSet/>
      <dgm:spPr/>
      <dgm:t>
        <a:bodyPr/>
        <a:lstStyle/>
        <a:p>
          <a:endParaRPr lang="fr-CA"/>
        </a:p>
      </dgm:t>
    </dgm:pt>
    <dgm:pt modelId="{176B5734-7883-488B-AE91-B30BB0FA18C0}" type="sibTrans" cxnId="{040EC8C3-B185-4398-B8CE-C93130A1EA10}">
      <dgm:prSet/>
      <dgm:spPr/>
      <dgm:t>
        <a:bodyPr/>
        <a:lstStyle/>
        <a:p>
          <a:endParaRPr lang="fr-CA"/>
        </a:p>
      </dgm:t>
    </dgm:pt>
    <dgm:pt modelId="{4A5FAD75-106A-4BE1-B5F8-D7E83713E59C}">
      <dgm:prSet custT="1"/>
      <dgm:spPr/>
      <dgm:t>
        <a:bodyPr/>
        <a:lstStyle/>
        <a:p>
          <a:r>
            <a:rPr lang="fr-CA" sz="1400" noProof="0">
              <a:latin typeface="Arial"/>
              <a:cs typeface="Arial"/>
            </a:rPr>
            <a:t>2022</a:t>
          </a:r>
        </a:p>
      </dgm:t>
    </dgm:pt>
    <dgm:pt modelId="{A3071220-3542-4A93-B75E-D4F4C0596E3E}" type="parTrans" cxnId="{8CBD6311-F691-4E14-8180-530EADA6CF2D}">
      <dgm:prSet/>
      <dgm:spPr/>
      <dgm:t>
        <a:bodyPr/>
        <a:lstStyle/>
        <a:p>
          <a:endParaRPr lang="fr-CA"/>
        </a:p>
      </dgm:t>
    </dgm:pt>
    <dgm:pt modelId="{2A71DB40-5CC0-4209-8BD1-D42E146E235D}" type="sibTrans" cxnId="{8CBD6311-F691-4E14-8180-530EADA6CF2D}">
      <dgm:prSet/>
      <dgm:spPr/>
      <dgm:t>
        <a:bodyPr/>
        <a:lstStyle/>
        <a:p>
          <a:endParaRPr lang="fr-CA"/>
        </a:p>
      </dgm:t>
    </dgm:pt>
    <dgm:pt modelId="{088C6C94-05F6-48A3-94F1-E9E65C0124B6}" type="pres">
      <dgm:prSet presAssocID="{82DC64B7-90A3-4984-A6D6-D5DD6A6731B0}" presName="Name0" presStyleCnt="0">
        <dgm:presLayoutVars>
          <dgm:dir/>
          <dgm:resizeHandles val="exact"/>
        </dgm:presLayoutVars>
      </dgm:prSet>
      <dgm:spPr/>
    </dgm:pt>
    <dgm:pt modelId="{2ED82C66-6A4C-4414-A532-F4315173844C}" type="pres">
      <dgm:prSet presAssocID="{77ADB986-7CFD-44A5-BF6E-5B938A952A12}" presName="parTxOnly" presStyleLbl="node1" presStyleIdx="0" presStyleCnt="7" custLinFactNeighborX="6020" custLinFactNeighborY="-4239">
        <dgm:presLayoutVars>
          <dgm:bulletEnabled val="1"/>
        </dgm:presLayoutVars>
      </dgm:prSet>
      <dgm:spPr/>
    </dgm:pt>
    <dgm:pt modelId="{9F1D44E2-07CE-4765-A481-1B7924F5A9EF}" type="pres">
      <dgm:prSet presAssocID="{2AE486E5-12B2-4C3E-8835-64F8F263E511}" presName="parSpace" presStyleCnt="0"/>
      <dgm:spPr/>
    </dgm:pt>
    <dgm:pt modelId="{BB49EB3B-E096-45B2-9699-EC851E3D5566}" type="pres">
      <dgm:prSet presAssocID="{1D524B2B-F024-40AE-A8DE-CE578E6FA68D}" presName="parTxOnly" presStyleLbl="node1" presStyleIdx="1" presStyleCnt="7" custLinFactNeighborX="24620">
        <dgm:presLayoutVars>
          <dgm:bulletEnabled val="1"/>
        </dgm:presLayoutVars>
      </dgm:prSet>
      <dgm:spPr/>
    </dgm:pt>
    <dgm:pt modelId="{B90912B1-045B-4832-81D2-359F61A9F03B}" type="pres">
      <dgm:prSet presAssocID="{CD071E2D-5BDD-49AF-97BF-C2309A72765D}" presName="parSpace" presStyleCnt="0"/>
      <dgm:spPr/>
    </dgm:pt>
    <dgm:pt modelId="{E48D4985-AE9E-4F80-A865-7B13FC0B1FF4}" type="pres">
      <dgm:prSet presAssocID="{6217B7C5-80FD-44E5-AD33-24C377AFD827}" presName="parTxOnly" presStyleLbl="node1" presStyleIdx="2" presStyleCnt="7" custLinFactNeighborX="24401">
        <dgm:presLayoutVars>
          <dgm:bulletEnabled val="1"/>
        </dgm:presLayoutVars>
      </dgm:prSet>
      <dgm:spPr/>
    </dgm:pt>
    <dgm:pt modelId="{3870C625-3701-4416-BC01-AE6A8F8EEB53}" type="pres">
      <dgm:prSet presAssocID="{99B33CE6-D877-4109-9D4F-FA00BA4762C4}" presName="parSpace" presStyleCnt="0"/>
      <dgm:spPr/>
    </dgm:pt>
    <dgm:pt modelId="{5DDE65DE-1ECB-4C4A-B715-D713E1385098}" type="pres">
      <dgm:prSet presAssocID="{B0264E13-0A2C-4443-A186-37BBA430770A}" presName="parTxOnly" presStyleLbl="node1" presStyleIdx="3" presStyleCnt="7">
        <dgm:presLayoutVars>
          <dgm:bulletEnabled val="1"/>
        </dgm:presLayoutVars>
      </dgm:prSet>
      <dgm:spPr/>
    </dgm:pt>
    <dgm:pt modelId="{77D066A6-B380-4CB1-86C9-E2D1DF0F97FA}" type="pres">
      <dgm:prSet presAssocID="{176B5734-7883-488B-AE91-B30BB0FA18C0}" presName="parSpace" presStyleCnt="0"/>
      <dgm:spPr/>
    </dgm:pt>
    <dgm:pt modelId="{EFA62809-7BC9-4D74-8F55-9D54C07FDAB8}" type="pres">
      <dgm:prSet presAssocID="{5CCE273C-30EE-43E0-8950-0B676439AC1F}" presName="parTxOnly" presStyleLbl="node1" presStyleIdx="4" presStyleCnt="7" custLinFactNeighborX="16388" custLinFactNeighborY="1210">
        <dgm:presLayoutVars>
          <dgm:bulletEnabled val="1"/>
        </dgm:presLayoutVars>
      </dgm:prSet>
      <dgm:spPr/>
    </dgm:pt>
    <dgm:pt modelId="{D70E250F-B7B4-42F3-A6F8-88E519E8E187}" type="pres">
      <dgm:prSet presAssocID="{47DBE5EB-1E23-4832-BD2B-D8C9FEAD61A1}" presName="parSpace" presStyleCnt="0"/>
      <dgm:spPr/>
    </dgm:pt>
    <dgm:pt modelId="{E59BC3E0-30CD-4E1C-9D75-E067D9943982}" type="pres">
      <dgm:prSet presAssocID="{4A5FAD75-106A-4BE1-B5F8-D7E83713E59C}" presName="parTxOnly" presStyleLbl="node1" presStyleIdx="5" presStyleCnt="7">
        <dgm:presLayoutVars>
          <dgm:bulletEnabled val="1"/>
        </dgm:presLayoutVars>
      </dgm:prSet>
      <dgm:spPr/>
    </dgm:pt>
    <dgm:pt modelId="{DDF50861-75B5-4D99-9551-EAF3A48EDB5B}" type="pres">
      <dgm:prSet presAssocID="{2A71DB40-5CC0-4209-8BD1-D42E146E235D}" presName="parSpace" presStyleCnt="0"/>
      <dgm:spPr/>
    </dgm:pt>
    <dgm:pt modelId="{831E8195-E946-4EA9-BC77-B9702C857EE7}" type="pres">
      <dgm:prSet presAssocID="{6C6558A8-2B1C-40D8-AFDE-245EEA650F15}" presName="parTxOnly" presStyleLbl="node1" presStyleIdx="6" presStyleCnt="7">
        <dgm:presLayoutVars>
          <dgm:bulletEnabled val="1"/>
        </dgm:presLayoutVars>
      </dgm:prSet>
      <dgm:spPr/>
    </dgm:pt>
  </dgm:ptLst>
  <dgm:cxnLst>
    <dgm:cxn modelId="{8CBD6311-F691-4E14-8180-530EADA6CF2D}" srcId="{82DC64B7-90A3-4984-A6D6-D5DD6A6731B0}" destId="{4A5FAD75-106A-4BE1-B5F8-D7E83713E59C}" srcOrd="5" destOrd="0" parTransId="{A3071220-3542-4A93-B75E-D4F4C0596E3E}" sibTransId="{2A71DB40-5CC0-4209-8BD1-D42E146E235D}"/>
    <dgm:cxn modelId="{6ED80416-D440-42A1-A0A8-3290E0DDF6E4}" type="presOf" srcId="{5CCE273C-30EE-43E0-8950-0B676439AC1F}" destId="{EFA62809-7BC9-4D74-8F55-9D54C07FDAB8}" srcOrd="0" destOrd="0" presId="urn:microsoft.com/office/officeart/2005/8/layout/hChevron3"/>
    <dgm:cxn modelId="{582D0B16-B5B2-4DCC-8CAE-D4C20FDCF1E0}" type="presOf" srcId="{6C6558A8-2B1C-40D8-AFDE-245EEA650F15}" destId="{831E8195-E946-4EA9-BC77-B9702C857EE7}" srcOrd="0" destOrd="0" presId="urn:microsoft.com/office/officeart/2005/8/layout/hChevron3"/>
    <dgm:cxn modelId="{7CBC7218-4039-4986-A074-7A45F292E432}" type="presOf" srcId="{6217B7C5-80FD-44E5-AD33-24C377AFD827}" destId="{E48D4985-AE9E-4F80-A865-7B13FC0B1FF4}" srcOrd="0" destOrd="0" presId="urn:microsoft.com/office/officeart/2005/8/layout/hChevron3"/>
    <dgm:cxn modelId="{0E03E122-41B4-4369-97B1-C0CD4B3E6AD7}" type="presOf" srcId="{82DC64B7-90A3-4984-A6D6-D5DD6A6731B0}" destId="{088C6C94-05F6-48A3-94F1-E9E65C0124B6}" srcOrd="0" destOrd="0" presId="urn:microsoft.com/office/officeart/2005/8/layout/hChevron3"/>
    <dgm:cxn modelId="{F3BDFE26-5A96-4DF4-9E43-882A2E31133B}" srcId="{82DC64B7-90A3-4984-A6D6-D5DD6A6731B0}" destId="{5CCE273C-30EE-43E0-8950-0B676439AC1F}" srcOrd="4" destOrd="0" parTransId="{67B2EA8B-1B24-4C71-8EC0-A87F31611B10}" sibTransId="{47DBE5EB-1E23-4832-BD2B-D8C9FEAD61A1}"/>
    <dgm:cxn modelId="{E311DC60-F0E2-475E-9124-1D661231E75B}" srcId="{82DC64B7-90A3-4984-A6D6-D5DD6A6731B0}" destId="{1D524B2B-F024-40AE-A8DE-CE578E6FA68D}" srcOrd="1" destOrd="0" parTransId="{3E4E183F-6A0C-4F8D-83CA-10B8ADA9B520}" sibTransId="{CD071E2D-5BDD-49AF-97BF-C2309A72765D}"/>
    <dgm:cxn modelId="{13CBD463-0B1A-4A72-8733-BB18DF25090B}" type="presOf" srcId="{77ADB986-7CFD-44A5-BF6E-5B938A952A12}" destId="{2ED82C66-6A4C-4414-A532-F4315173844C}" srcOrd="0" destOrd="0" presId="urn:microsoft.com/office/officeart/2005/8/layout/hChevron3"/>
    <dgm:cxn modelId="{CB69C351-8F81-47B3-B2F5-098968B527FE}" srcId="{82DC64B7-90A3-4984-A6D6-D5DD6A6731B0}" destId="{6C6558A8-2B1C-40D8-AFDE-245EEA650F15}" srcOrd="6" destOrd="0" parTransId="{EFA0312A-1B26-44C1-8B58-7881A308C282}" sibTransId="{296F4111-4A5D-446F-9F23-ABB252CFBC32}"/>
    <dgm:cxn modelId="{0C9A5B52-95A6-4431-BC6E-CD1D138A557D}" srcId="{82DC64B7-90A3-4984-A6D6-D5DD6A6731B0}" destId="{6217B7C5-80FD-44E5-AD33-24C377AFD827}" srcOrd="2" destOrd="0" parTransId="{C9C26EDD-5D83-40CE-8CD2-348451E87187}" sibTransId="{99B33CE6-D877-4109-9D4F-FA00BA4762C4}"/>
    <dgm:cxn modelId="{E6CFC672-D00D-4924-95FB-99FF87A453C4}" srcId="{82DC64B7-90A3-4984-A6D6-D5DD6A6731B0}" destId="{77ADB986-7CFD-44A5-BF6E-5B938A952A12}" srcOrd="0" destOrd="0" parTransId="{841B6201-CD79-4892-810F-8F7F0EB02020}" sibTransId="{2AE486E5-12B2-4C3E-8835-64F8F263E511}"/>
    <dgm:cxn modelId="{FE4D4C74-0E85-42CE-9BB2-03D8201C1E50}" type="presOf" srcId="{B0264E13-0A2C-4443-A186-37BBA430770A}" destId="{5DDE65DE-1ECB-4C4A-B715-D713E1385098}" srcOrd="0" destOrd="0" presId="urn:microsoft.com/office/officeart/2005/8/layout/hChevron3"/>
    <dgm:cxn modelId="{040EC8C3-B185-4398-B8CE-C93130A1EA10}" srcId="{82DC64B7-90A3-4984-A6D6-D5DD6A6731B0}" destId="{B0264E13-0A2C-4443-A186-37BBA430770A}" srcOrd="3" destOrd="0" parTransId="{1E4BB5F2-F1A6-442D-AB40-3E42E17DA450}" sibTransId="{176B5734-7883-488B-AE91-B30BB0FA18C0}"/>
    <dgm:cxn modelId="{365E2CF6-75FD-457E-A2C8-52537A6883DB}" type="presOf" srcId="{1D524B2B-F024-40AE-A8DE-CE578E6FA68D}" destId="{BB49EB3B-E096-45B2-9699-EC851E3D5566}" srcOrd="0" destOrd="0" presId="urn:microsoft.com/office/officeart/2005/8/layout/hChevron3"/>
    <dgm:cxn modelId="{44C62AFF-47B4-449C-A613-6292714FABA9}" type="presOf" srcId="{4A5FAD75-106A-4BE1-B5F8-D7E83713E59C}" destId="{E59BC3E0-30CD-4E1C-9D75-E067D9943982}" srcOrd="0" destOrd="0" presId="urn:microsoft.com/office/officeart/2005/8/layout/hChevron3"/>
    <dgm:cxn modelId="{65B544D9-B860-46F7-BB8B-B115E3E4A55E}" type="presParOf" srcId="{088C6C94-05F6-48A3-94F1-E9E65C0124B6}" destId="{2ED82C66-6A4C-4414-A532-F4315173844C}" srcOrd="0" destOrd="0" presId="urn:microsoft.com/office/officeart/2005/8/layout/hChevron3"/>
    <dgm:cxn modelId="{56DB5221-9B01-41AC-A3DF-4CB5BC362623}" type="presParOf" srcId="{088C6C94-05F6-48A3-94F1-E9E65C0124B6}" destId="{9F1D44E2-07CE-4765-A481-1B7924F5A9EF}" srcOrd="1" destOrd="0" presId="urn:microsoft.com/office/officeart/2005/8/layout/hChevron3"/>
    <dgm:cxn modelId="{D6ADDDB6-2E82-44E7-8F06-B94C97A325B5}" type="presParOf" srcId="{088C6C94-05F6-48A3-94F1-E9E65C0124B6}" destId="{BB49EB3B-E096-45B2-9699-EC851E3D5566}" srcOrd="2" destOrd="0" presId="urn:microsoft.com/office/officeart/2005/8/layout/hChevron3"/>
    <dgm:cxn modelId="{0D649420-49DD-4A16-8BC6-E9781E8A2CE5}" type="presParOf" srcId="{088C6C94-05F6-48A3-94F1-E9E65C0124B6}" destId="{B90912B1-045B-4832-81D2-359F61A9F03B}" srcOrd="3" destOrd="0" presId="urn:microsoft.com/office/officeart/2005/8/layout/hChevron3"/>
    <dgm:cxn modelId="{A68E684B-5229-4F07-A907-1D16C99B375F}" type="presParOf" srcId="{088C6C94-05F6-48A3-94F1-E9E65C0124B6}" destId="{E48D4985-AE9E-4F80-A865-7B13FC0B1FF4}" srcOrd="4" destOrd="0" presId="urn:microsoft.com/office/officeart/2005/8/layout/hChevron3"/>
    <dgm:cxn modelId="{EE7EB0FC-DE2A-4096-A1C8-40E02CA05766}" type="presParOf" srcId="{088C6C94-05F6-48A3-94F1-E9E65C0124B6}" destId="{3870C625-3701-4416-BC01-AE6A8F8EEB53}" srcOrd="5" destOrd="0" presId="urn:microsoft.com/office/officeart/2005/8/layout/hChevron3"/>
    <dgm:cxn modelId="{6C78CDB5-87A5-456D-9DD2-E10DE3A1A2A9}" type="presParOf" srcId="{088C6C94-05F6-48A3-94F1-E9E65C0124B6}" destId="{5DDE65DE-1ECB-4C4A-B715-D713E1385098}" srcOrd="6" destOrd="0" presId="urn:microsoft.com/office/officeart/2005/8/layout/hChevron3"/>
    <dgm:cxn modelId="{0F869A16-8827-4158-8F5D-EDE5232E0197}" type="presParOf" srcId="{088C6C94-05F6-48A3-94F1-E9E65C0124B6}" destId="{77D066A6-B380-4CB1-86C9-E2D1DF0F97FA}" srcOrd="7" destOrd="0" presId="urn:microsoft.com/office/officeart/2005/8/layout/hChevron3"/>
    <dgm:cxn modelId="{F6C9A025-0F9F-4E82-B193-D6BD5C2EFF18}" type="presParOf" srcId="{088C6C94-05F6-48A3-94F1-E9E65C0124B6}" destId="{EFA62809-7BC9-4D74-8F55-9D54C07FDAB8}" srcOrd="8" destOrd="0" presId="urn:microsoft.com/office/officeart/2005/8/layout/hChevron3"/>
    <dgm:cxn modelId="{F6B44934-782C-4A07-AB39-EA3002C29803}" type="presParOf" srcId="{088C6C94-05F6-48A3-94F1-E9E65C0124B6}" destId="{D70E250F-B7B4-42F3-A6F8-88E519E8E187}" srcOrd="9" destOrd="0" presId="urn:microsoft.com/office/officeart/2005/8/layout/hChevron3"/>
    <dgm:cxn modelId="{6FBA57AB-C3D4-4EC5-B749-499B94E648C3}" type="presParOf" srcId="{088C6C94-05F6-48A3-94F1-E9E65C0124B6}" destId="{E59BC3E0-30CD-4E1C-9D75-E067D9943982}" srcOrd="10" destOrd="0" presId="urn:microsoft.com/office/officeart/2005/8/layout/hChevron3"/>
    <dgm:cxn modelId="{441ED4AF-5850-4CDA-889E-237B95D4CE22}" type="presParOf" srcId="{088C6C94-05F6-48A3-94F1-E9E65C0124B6}" destId="{DDF50861-75B5-4D99-9551-EAF3A48EDB5B}" srcOrd="11" destOrd="0" presId="urn:microsoft.com/office/officeart/2005/8/layout/hChevron3"/>
    <dgm:cxn modelId="{A192555F-BB32-4C77-AF57-C9DA9562CEBF}" type="presParOf" srcId="{088C6C94-05F6-48A3-94F1-E9E65C0124B6}" destId="{831E8195-E946-4EA9-BC77-B9702C857EE7}"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6A62E6-A32D-47E5-9651-3F60F9FC83C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93BD64A9-A2EB-4E8F-A96D-223809937CB8}">
      <dgm:prSet custT="1"/>
      <dgm:spPr>
        <a:solidFill>
          <a:srgbClr val="105774"/>
        </a:solidFill>
      </dgm:spPr>
      <dgm:t>
        <a:bodyPr/>
        <a:lstStyle/>
        <a:p>
          <a:pPr algn="l"/>
          <a:r>
            <a:rPr lang="fr-CA" sz="1600" b="1" u="none" noProof="0" dirty="0">
              <a:latin typeface="+mn-lt"/>
            </a:rPr>
            <a:t>Activités d’aménagement forestier en zone inondable</a:t>
          </a:r>
        </a:p>
        <a:p>
          <a:pPr algn="l"/>
          <a:r>
            <a:rPr lang="fr-CA" sz="1400" b="0" i="0" u="none" noProof="0" dirty="0">
              <a:latin typeface="+mn-lt"/>
            </a:rPr>
            <a:t>- Sauf drainage sylvicole</a:t>
          </a:r>
        </a:p>
      </dgm:t>
    </dgm:pt>
    <dgm:pt modelId="{1A108E88-4FE7-4045-ADFC-5F98468DAE67}" type="parTrans" cxnId="{FB922123-7876-4586-B3EA-864B227B9E23}">
      <dgm:prSet/>
      <dgm:spPr/>
      <dgm:t>
        <a:bodyPr/>
        <a:lstStyle/>
        <a:p>
          <a:endParaRPr lang="fr-CA"/>
        </a:p>
      </dgm:t>
    </dgm:pt>
    <dgm:pt modelId="{70B919C7-D33C-4B71-BF43-4D3F5AF5D98D}" type="sibTrans" cxnId="{FB922123-7876-4586-B3EA-864B227B9E23}">
      <dgm:prSet/>
      <dgm:spPr/>
      <dgm:t>
        <a:bodyPr/>
        <a:lstStyle/>
        <a:p>
          <a:endParaRPr lang="fr-CA"/>
        </a:p>
      </dgm:t>
    </dgm:pt>
    <dgm:pt modelId="{89AA0BAD-62E6-4EFF-BDC1-E48AFD3E653C}">
      <dgm:prSet custT="1"/>
      <dgm:spPr>
        <a:solidFill>
          <a:srgbClr val="105774"/>
        </a:solidFill>
      </dgm:spPr>
      <dgm:t>
        <a:bodyPr/>
        <a:lstStyle/>
        <a:p>
          <a:pPr algn="l" rtl="0">
            <a:lnSpc>
              <a:spcPct val="100000"/>
            </a:lnSpc>
            <a:spcAft>
              <a:spcPts val="0"/>
            </a:spcAft>
          </a:pPr>
          <a:r>
            <a:rPr lang="fr-CA" sz="1600" b="1" noProof="0" dirty="0">
              <a:latin typeface="+mn-lt"/>
            </a:rPr>
            <a:t>Récolte en </a:t>
          </a:r>
          <a:r>
            <a:rPr lang="fr-CA" sz="1600" b="1" i="0" noProof="0" dirty="0">
              <a:latin typeface="+mn-lt"/>
            </a:rPr>
            <a:t>rive</a:t>
          </a:r>
        </a:p>
        <a:p>
          <a:pPr algn="l" rtl="0">
            <a:lnSpc>
              <a:spcPct val="100000"/>
            </a:lnSpc>
            <a:spcAft>
              <a:spcPts val="0"/>
            </a:spcAft>
          </a:pPr>
          <a:r>
            <a:rPr lang="fr-CA" sz="1400" i="0" noProof="0" dirty="0">
              <a:latin typeface="+mn-lt"/>
            </a:rPr>
            <a:t>- Au plus 50 % des arbres</a:t>
          </a:r>
        </a:p>
        <a:p>
          <a:pPr algn="l" rtl="0">
            <a:lnSpc>
              <a:spcPct val="100000"/>
            </a:lnSpc>
            <a:spcAft>
              <a:spcPts val="0"/>
            </a:spcAft>
          </a:pPr>
          <a:r>
            <a:rPr lang="fr-CA" sz="1400" b="0" noProof="0" dirty="0">
              <a:latin typeface="+mn-lt"/>
            </a:rPr>
            <a:t>- Plus de 50 % des arbres à la suite d’une perturbation naturelle</a:t>
          </a:r>
        </a:p>
      </dgm:t>
    </dgm:pt>
    <dgm:pt modelId="{0CBBE4BC-061F-431B-B949-5AC15D5D24FC}" type="parTrans" cxnId="{0C4BE965-5991-434F-A775-56CA3E4CF9C7}">
      <dgm:prSet/>
      <dgm:spPr/>
      <dgm:t>
        <a:bodyPr/>
        <a:lstStyle/>
        <a:p>
          <a:endParaRPr lang="fr-CA"/>
        </a:p>
      </dgm:t>
    </dgm:pt>
    <dgm:pt modelId="{0FB7D4FB-92B9-46E0-9251-CA260EE1E398}" type="sibTrans" cxnId="{0C4BE965-5991-434F-A775-56CA3E4CF9C7}">
      <dgm:prSet/>
      <dgm:spPr/>
      <dgm:t>
        <a:bodyPr/>
        <a:lstStyle/>
        <a:p>
          <a:endParaRPr lang="fr-CA"/>
        </a:p>
      </dgm:t>
    </dgm:pt>
    <dgm:pt modelId="{21BF9F1F-42A4-40FE-B086-A68AF807DE3B}">
      <dgm:prSet custT="1"/>
      <dgm:spPr>
        <a:solidFill>
          <a:srgbClr val="105774"/>
        </a:solidFill>
      </dgm:spPr>
      <dgm:t>
        <a:bodyPr/>
        <a:lstStyle/>
        <a:p>
          <a:pPr algn="l" rtl="0"/>
          <a:r>
            <a:rPr lang="fr-CA" sz="1600" b="1">
              <a:latin typeface="+mn-lt"/>
            </a:rPr>
            <a:t>Traitements sylvicoles en milieu humide boisé</a:t>
          </a:r>
        </a:p>
        <a:p>
          <a:pPr algn="l"/>
          <a:r>
            <a:rPr lang="fr-CA" sz="1400" b="0">
              <a:latin typeface="+mn-lt"/>
            </a:rPr>
            <a:t>- Sauf le drainage sylvicole</a:t>
          </a:r>
          <a:endParaRPr lang="fr-CA" sz="1400" b="0" i="0" noProof="0" dirty="0">
            <a:latin typeface="+mn-lt"/>
          </a:endParaRPr>
        </a:p>
      </dgm:t>
    </dgm:pt>
    <dgm:pt modelId="{079B0609-F3A0-4726-B195-4276E1B52CCC}" type="parTrans" cxnId="{4B84F4FB-5511-422C-92D3-F26A202E3718}">
      <dgm:prSet/>
      <dgm:spPr/>
      <dgm:t>
        <a:bodyPr/>
        <a:lstStyle/>
        <a:p>
          <a:endParaRPr lang="fr-CA"/>
        </a:p>
      </dgm:t>
    </dgm:pt>
    <dgm:pt modelId="{EB9BD47F-A710-46DC-8241-CA8B3623A1EC}" type="sibTrans" cxnId="{4B84F4FB-5511-422C-92D3-F26A202E3718}">
      <dgm:prSet/>
      <dgm:spPr/>
      <dgm:t>
        <a:bodyPr/>
        <a:lstStyle/>
        <a:p>
          <a:endParaRPr lang="fr-CA"/>
        </a:p>
      </dgm:t>
    </dgm:pt>
    <dgm:pt modelId="{D786DFA5-F6B8-4A1D-B240-C35ECF1427B7}" type="pres">
      <dgm:prSet presAssocID="{8C6A62E6-A32D-47E5-9651-3F60F9FC83C7}" presName="linearFlow" presStyleCnt="0">
        <dgm:presLayoutVars>
          <dgm:dir/>
          <dgm:resizeHandles val="exact"/>
        </dgm:presLayoutVars>
      </dgm:prSet>
      <dgm:spPr/>
    </dgm:pt>
    <dgm:pt modelId="{FF23B193-9C80-414E-9E0E-814789F27AB6}" type="pres">
      <dgm:prSet presAssocID="{89AA0BAD-62E6-4EFF-BDC1-E48AFD3E653C}" presName="composite" presStyleCnt="0"/>
      <dgm:spPr/>
    </dgm:pt>
    <dgm:pt modelId="{0083396D-48A0-4F3A-9B60-4A786D62CB23}" type="pres">
      <dgm:prSet presAssocID="{89AA0BAD-62E6-4EFF-BDC1-E48AFD3E653C}"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949" t="10949" r="10949" b="10949"/>
          </a:stretch>
        </a:blipFill>
      </dgm:spPr>
      <dgm:extLst>
        <a:ext uri="{E40237B7-FDA0-4F09-8148-C483321AD2D9}">
          <dgm14:cNvPr xmlns:dgm14="http://schemas.microsoft.com/office/drawing/2010/diagram" id="0" name="" descr="Scène de forêt"/>
        </a:ext>
      </dgm:extLst>
    </dgm:pt>
    <dgm:pt modelId="{BFB42695-CE12-43DE-920E-FE593EC18512}" type="pres">
      <dgm:prSet presAssocID="{89AA0BAD-62E6-4EFF-BDC1-E48AFD3E653C}" presName="txShp" presStyleLbl="node1" presStyleIdx="0" presStyleCnt="3" custScaleY="90686">
        <dgm:presLayoutVars>
          <dgm:bulletEnabled val="1"/>
        </dgm:presLayoutVars>
      </dgm:prSet>
      <dgm:spPr/>
    </dgm:pt>
    <dgm:pt modelId="{E397D728-0951-4054-9582-6642154770EB}" type="pres">
      <dgm:prSet presAssocID="{0FB7D4FB-92B9-46E0-9251-CA260EE1E398}" presName="spacing" presStyleCnt="0"/>
      <dgm:spPr/>
    </dgm:pt>
    <dgm:pt modelId="{1F4F8AFD-6C80-4F8C-81B6-962C19230DCD}" type="pres">
      <dgm:prSet presAssocID="{93BD64A9-A2EB-4E8F-A96D-223809937CB8}" presName="composite" presStyleCnt="0"/>
      <dgm:spPr/>
    </dgm:pt>
    <dgm:pt modelId="{C46B63DF-D958-4719-BF7B-2A0014A08E28}" type="pres">
      <dgm:prSet presAssocID="{93BD64A9-A2EB-4E8F-A96D-223809937CB8}" presName="imgShp" presStyleLbl="fgImgPlac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949" t="10996" r="10949" b="10996"/>
          </a:stretch>
        </a:blipFill>
      </dgm:spPr>
      <dgm:extLst>
        <a:ext uri="{E40237B7-FDA0-4F09-8148-C483321AD2D9}">
          <dgm14:cNvPr xmlns:dgm14="http://schemas.microsoft.com/office/drawing/2010/diagram" id="0" name="" descr="Scie"/>
        </a:ext>
      </dgm:extLst>
    </dgm:pt>
    <dgm:pt modelId="{48659D8F-0377-4CA6-828A-C15588D029E8}" type="pres">
      <dgm:prSet presAssocID="{93BD64A9-A2EB-4E8F-A96D-223809937CB8}" presName="txShp" presStyleLbl="node1" presStyleIdx="1" presStyleCnt="3" custScaleY="99556">
        <dgm:presLayoutVars>
          <dgm:bulletEnabled val="1"/>
        </dgm:presLayoutVars>
      </dgm:prSet>
      <dgm:spPr/>
    </dgm:pt>
    <dgm:pt modelId="{3C9ECFB6-12A1-44B3-8005-B79D8F65FBF5}" type="pres">
      <dgm:prSet presAssocID="{70B919C7-D33C-4B71-BF43-4D3F5AF5D98D}" presName="spacing" presStyleCnt="0"/>
      <dgm:spPr/>
    </dgm:pt>
    <dgm:pt modelId="{45A22115-E316-4171-8FAC-CFFDCA6BD5E2}" type="pres">
      <dgm:prSet presAssocID="{21BF9F1F-42A4-40FE-B086-A68AF807DE3B}" presName="composite" presStyleCnt="0"/>
      <dgm:spPr/>
    </dgm:pt>
    <dgm:pt modelId="{07D65626-DD5C-44F6-8A3A-9A7803433317}" type="pres">
      <dgm:prSet presAssocID="{21BF9F1F-42A4-40FE-B086-A68AF807DE3B}" presName="imgShp" presStyleLbl="fgImgPlace1" presStyleIdx="2"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949" t="10949" r="10949" b="10949"/>
          </a:stretch>
        </a:blipFill>
      </dgm:spPr>
      <dgm:extLst>
        <a:ext uri="{E40237B7-FDA0-4F09-8148-C483321AD2D9}">
          <dgm14:cNvPr xmlns:dgm14="http://schemas.microsoft.com/office/drawing/2010/diagram" id="0" name="" descr="Scène de forêt"/>
        </a:ext>
      </dgm:extLst>
    </dgm:pt>
    <dgm:pt modelId="{80646258-13F7-4614-B940-B2A0455975C9}" type="pres">
      <dgm:prSet presAssocID="{21BF9F1F-42A4-40FE-B086-A68AF807DE3B}" presName="txShp" presStyleLbl="node1" presStyleIdx="2" presStyleCnt="3">
        <dgm:presLayoutVars>
          <dgm:bulletEnabled val="1"/>
        </dgm:presLayoutVars>
      </dgm:prSet>
      <dgm:spPr/>
    </dgm:pt>
  </dgm:ptLst>
  <dgm:cxnLst>
    <dgm:cxn modelId="{FB922123-7876-4586-B3EA-864B227B9E23}" srcId="{8C6A62E6-A32D-47E5-9651-3F60F9FC83C7}" destId="{93BD64A9-A2EB-4E8F-A96D-223809937CB8}" srcOrd="1" destOrd="0" parTransId="{1A108E88-4FE7-4045-ADFC-5F98468DAE67}" sibTransId="{70B919C7-D33C-4B71-BF43-4D3F5AF5D98D}"/>
    <dgm:cxn modelId="{0C4BE965-5991-434F-A775-56CA3E4CF9C7}" srcId="{8C6A62E6-A32D-47E5-9651-3F60F9FC83C7}" destId="{89AA0BAD-62E6-4EFF-BDC1-E48AFD3E653C}" srcOrd="0" destOrd="0" parTransId="{0CBBE4BC-061F-431B-B949-5AC15D5D24FC}" sibTransId="{0FB7D4FB-92B9-46E0-9251-CA260EE1E398}"/>
    <dgm:cxn modelId="{6C271C94-A56C-46A7-8EB2-EC0CA5003AE6}" type="presOf" srcId="{21BF9F1F-42A4-40FE-B086-A68AF807DE3B}" destId="{80646258-13F7-4614-B940-B2A0455975C9}" srcOrd="0" destOrd="0" presId="urn:microsoft.com/office/officeart/2005/8/layout/vList3"/>
    <dgm:cxn modelId="{DA9391A4-BB78-4121-BB9C-FB97179BFA5E}" type="presOf" srcId="{8C6A62E6-A32D-47E5-9651-3F60F9FC83C7}" destId="{D786DFA5-F6B8-4A1D-B240-C35ECF1427B7}" srcOrd="0" destOrd="0" presId="urn:microsoft.com/office/officeart/2005/8/layout/vList3"/>
    <dgm:cxn modelId="{D417D2D7-755F-4E10-8D6F-E0D81F03B4FB}" type="presOf" srcId="{89AA0BAD-62E6-4EFF-BDC1-E48AFD3E653C}" destId="{BFB42695-CE12-43DE-920E-FE593EC18512}" srcOrd="0" destOrd="0" presId="urn:microsoft.com/office/officeart/2005/8/layout/vList3"/>
    <dgm:cxn modelId="{29A592F0-D083-4735-935C-7AC35EA7E4F3}" type="presOf" srcId="{93BD64A9-A2EB-4E8F-A96D-223809937CB8}" destId="{48659D8F-0377-4CA6-828A-C15588D029E8}" srcOrd="0" destOrd="0" presId="urn:microsoft.com/office/officeart/2005/8/layout/vList3"/>
    <dgm:cxn modelId="{4B84F4FB-5511-422C-92D3-F26A202E3718}" srcId="{8C6A62E6-A32D-47E5-9651-3F60F9FC83C7}" destId="{21BF9F1F-42A4-40FE-B086-A68AF807DE3B}" srcOrd="2" destOrd="0" parTransId="{079B0609-F3A0-4726-B195-4276E1B52CCC}" sibTransId="{EB9BD47F-A710-46DC-8241-CA8B3623A1EC}"/>
    <dgm:cxn modelId="{4DDB217E-4107-40EA-B32B-9AC339D0E0FC}" type="presParOf" srcId="{D786DFA5-F6B8-4A1D-B240-C35ECF1427B7}" destId="{FF23B193-9C80-414E-9E0E-814789F27AB6}" srcOrd="0" destOrd="0" presId="urn:microsoft.com/office/officeart/2005/8/layout/vList3"/>
    <dgm:cxn modelId="{B4CDA8FB-5A4A-445F-8B61-31D1B2D0AB61}" type="presParOf" srcId="{FF23B193-9C80-414E-9E0E-814789F27AB6}" destId="{0083396D-48A0-4F3A-9B60-4A786D62CB23}" srcOrd="0" destOrd="0" presId="urn:microsoft.com/office/officeart/2005/8/layout/vList3"/>
    <dgm:cxn modelId="{3FE31B35-1480-403D-BA9F-0856E0D91626}" type="presParOf" srcId="{FF23B193-9C80-414E-9E0E-814789F27AB6}" destId="{BFB42695-CE12-43DE-920E-FE593EC18512}" srcOrd="1" destOrd="0" presId="urn:microsoft.com/office/officeart/2005/8/layout/vList3"/>
    <dgm:cxn modelId="{75D08CA0-03C2-4483-9775-3E35117E6E26}" type="presParOf" srcId="{D786DFA5-F6B8-4A1D-B240-C35ECF1427B7}" destId="{E397D728-0951-4054-9582-6642154770EB}" srcOrd="1" destOrd="0" presId="urn:microsoft.com/office/officeart/2005/8/layout/vList3"/>
    <dgm:cxn modelId="{936779FB-4519-45FB-AFA6-2FFB3E7FE817}" type="presParOf" srcId="{D786DFA5-F6B8-4A1D-B240-C35ECF1427B7}" destId="{1F4F8AFD-6C80-4F8C-81B6-962C19230DCD}" srcOrd="2" destOrd="0" presId="urn:microsoft.com/office/officeart/2005/8/layout/vList3"/>
    <dgm:cxn modelId="{65292496-F8F7-4A59-9A1E-BEDCED6EAE5B}" type="presParOf" srcId="{1F4F8AFD-6C80-4F8C-81B6-962C19230DCD}" destId="{C46B63DF-D958-4719-BF7B-2A0014A08E28}" srcOrd="0" destOrd="0" presId="urn:microsoft.com/office/officeart/2005/8/layout/vList3"/>
    <dgm:cxn modelId="{F860F91E-41FD-4FFB-AF96-EE29BA2E1F76}" type="presParOf" srcId="{1F4F8AFD-6C80-4F8C-81B6-962C19230DCD}" destId="{48659D8F-0377-4CA6-828A-C15588D029E8}" srcOrd="1" destOrd="0" presId="urn:microsoft.com/office/officeart/2005/8/layout/vList3"/>
    <dgm:cxn modelId="{EF1E5487-29AD-4810-99FF-76D4C42AE326}" type="presParOf" srcId="{D786DFA5-F6B8-4A1D-B240-C35ECF1427B7}" destId="{3C9ECFB6-12A1-44B3-8005-B79D8F65FBF5}" srcOrd="3" destOrd="0" presId="urn:microsoft.com/office/officeart/2005/8/layout/vList3"/>
    <dgm:cxn modelId="{AF7DD916-5680-413D-A813-0542F2283C9D}" type="presParOf" srcId="{D786DFA5-F6B8-4A1D-B240-C35ECF1427B7}" destId="{45A22115-E316-4171-8FAC-CFFDCA6BD5E2}" srcOrd="4" destOrd="0" presId="urn:microsoft.com/office/officeart/2005/8/layout/vList3"/>
    <dgm:cxn modelId="{6BD34BB8-A83B-4C96-B80E-3E38DF11BE77}" type="presParOf" srcId="{45A22115-E316-4171-8FAC-CFFDCA6BD5E2}" destId="{07D65626-DD5C-44F6-8A3A-9A7803433317}" srcOrd="0" destOrd="0" presId="urn:microsoft.com/office/officeart/2005/8/layout/vList3"/>
    <dgm:cxn modelId="{0B9ECE65-C74E-49D3-8EC3-8EA854649AE0}" type="presParOf" srcId="{45A22115-E316-4171-8FAC-CFFDCA6BD5E2}" destId="{80646258-13F7-4614-B940-B2A0455975C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5F3812-7F59-40B3-AE8A-89242FDB425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6E9158EF-C100-4FC3-B541-A6081091ADDB}">
      <dgm:prSet custT="1"/>
      <dgm:spPr>
        <a:solidFill>
          <a:schemeClr val="tx2"/>
        </a:solidFill>
      </dgm:spPr>
      <dgm:t>
        <a:bodyPr/>
        <a:lstStyle/>
        <a:p>
          <a:pPr algn="l">
            <a:lnSpc>
              <a:spcPct val="100000"/>
            </a:lnSpc>
            <a:spcAft>
              <a:spcPts val="0"/>
            </a:spcAft>
            <a:buNone/>
          </a:pPr>
          <a:r>
            <a:rPr lang="fr-CA" sz="1600" b="1" dirty="0"/>
            <a:t>Récolte en </a:t>
          </a:r>
          <a:r>
            <a:rPr lang="fr-CA" sz="1600" b="1" i="0" dirty="0"/>
            <a:t>rive</a:t>
          </a:r>
        </a:p>
        <a:p>
          <a:pPr algn="l" rtl="0">
            <a:lnSpc>
              <a:spcPct val="100000"/>
            </a:lnSpc>
            <a:spcAft>
              <a:spcPts val="0"/>
            </a:spcAft>
          </a:pPr>
          <a:r>
            <a:rPr lang="fr-CA" sz="1300" i="0" dirty="0"/>
            <a:t>- Maintien</a:t>
          </a:r>
          <a:r>
            <a:rPr lang="fr-CA" sz="1300" b="0" dirty="0"/>
            <a:t> d’au moins 50 % de couvert forestier et arbres répartis uniformément, sauf</a:t>
          </a:r>
          <a:r>
            <a:rPr lang="fr-CA" sz="1300" b="0" i="0" dirty="0"/>
            <a:t> si perturbation naturelle et récolte</a:t>
          </a:r>
          <a:r>
            <a:rPr lang="fr-CA" sz="1300" b="0" noProof="0" dirty="0">
              <a:latin typeface="+mn-lt"/>
            </a:rPr>
            <a:t> de plus de 50 %</a:t>
          </a:r>
          <a:endParaRPr lang="fr-CA" sz="1300" b="1" dirty="0">
            <a:latin typeface="+mn-lt"/>
          </a:endParaRPr>
        </a:p>
      </dgm:t>
    </dgm:pt>
    <dgm:pt modelId="{3BDC6D2B-E174-4560-AA30-243BD75F915F}" type="sibTrans" cxnId="{EA555F1B-5CA2-4BB8-9F96-EFE6535E6320}">
      <dgm:prSet/>
      <dgm:spPr/>
      <dgm:t>
        <a:bodyPr/>
        <a:lstStyle/>
        <a:p>
          <a:endParaRPr lang="fr-CA"/>
        </a:p>
      </dgm:t>
    </dgm:pt>
    <dgm:pt modelId="{AF3AA896-1C56-4718-9151-445B78758B11}" type="parTrans" cxnId="{EA555F1B-5CA2-4BB8-9F96-EFE6535E6320}">
      <dgm:prSet/>
      <dgm:spPr/>
      <dgm:t>
        <a:bodyPr/>
        <a:lstStyle/>
        <a:p>
          <a:endParaRPr lang="fr-CA"/>
        </a:p>
      </dgm:t>
    </dgm:pt>
    <dgm:pt modelId="{3F12F8B6-0FF9-4A41-8E3A-F75BF77C5D83}">
      <dgm:prSet phldr="0" custT="1"/>
      <dgm:spPr>
        <a:solidFill>
          <a:srgbClr val="FFC000"/>
        </a:solidFill>
      </dgm:spPr>
      <dgm:t>
        <a:bodyPr/>
        <a:lstStyle/>
        <a:p>
          <a:pPr algn="l" rtl="0">
            <a:lnSpc>
              <a:spcPct val="100000"/>
            </a:lnSpc>
            <a:spcAft>
              <a:spcPts val="0"/>
            </a:spcAft>
          </a:pPr>
          <a:r>
            <a:rPr lang="fr-CA" sz="1600" b="1" dirty="0">
              <a:latin typeface="+mn-lt"/>
            </a:rPr>
            <a:t>Prescription sylvicole</a:t>
          </a:r>
        </a:p>
        <a:p>
          <a:pPr algn="l">
            <a:lnSpc>
              <a:spcPct val="100000"/>
            </a:lnSpc>
            <a:spcAft>
              <a:spcPts val="0"/>
            </a:spcAft>
            <a:buNone/>
          </a:pPr>
          <a:r>
            <a:rPr lang="fr-CA" sz="1300" b="0" dirty="0">
              <a:latin typeface="+mn-lt"/>
            </a:rPr>
            <a:t>- Récolte totale de plus de 4 ou 25 ha de milieu humide boisé par aire de récolte</a:t>
          </a:r>
        </a:p>
        <a:p>
          <a:pPr algn="l">
            <a:lnSpc>
              <a:spcPct val="100000"/>
            </a:lnSpc>
            <a:spcAft>
              <a:spcPts val="0"/>
            </a:spcAft>
            <a:buNone/>
          </a:pPr>
          <a:r>
            <a:rPr lang="fr-CA" sz="1300" b="0" i="0" dirty="0">
              <a:latin typeface="+mn-lt"/>
            </a:rPr>
            <a:t>- R</a:t>
          </a:r>
          <a:r>
            <a:rPr lang="fr-CA" sz="1300" b="0" i="0" dirty="0"/>
            <a:t>écolte de plus de 1 000  m</a:t>
          </a:r>
          <a:r>
            <a:rPr lang="fr-CA" sz="1300" b="0" i="0" baseline="30000" dirty="0"/>
            <a:t>2</a:t>
          </a:r>
          <a:r>
            <a:rPr lang="fr-CA" sz="1300" b="0" i="0" dirty="0"/>
            <a:t> </a:t>
          </a:r>
          <a:r>
            <a:rPr lang="fr-CA" sz="1300" b="0" i="0" dirty="0">
              <a:solidFill>
                <a:schemeClr val="bg1"/>
              </a:solidFill>
            </a:rPr>
            <a:t>à la suite d’une </a:t>
          </a:r>
          <a:r>
            <a:rPr lang="fr-CA" sz="1300" b="0" i="0" dirty="0"/>
            <a:t>perturbation naturelle en rive</a:t>
          </a:r>
          <a:endParaRPr lang="fr-CA" sz="1300" b="0" dirty="0">
            <a:latin typeface="+mn-lt"/>
          </a:endParaRPr>
        </a:p>
      </dgm:t>
    </dgm:pt>
    <dgm:pt modelId="{17CB74E9-A51B-4F64-868D-3DDAB8EF04EC}" type="parTrans" cxnId="{97E9247E-54C8-4B72-BF72-55904C86BF0D}">
      <dgm:prSet/>
      <dgm:spPr/>
      <dgm:t>
        <a:bodyPr/>
        <a:lstStyle/>
        <a:p>
          <a:endParaRPr lang="fr-CA"/>
        </a:p>
      </dgm:t>
    </dgm:pt>
    <dgm:pt modelId="{9ACCC603-C919-4390-B046-21887CE02D44}" type="sibTrans" cxnId="{97E9247E-54C8-4B72-BF72-55904C86BF0D}">
      <dgm:prSet/>
      <dgm:spPr/>
      <dgm:t>
        <a:bodyPr/>
        <a:lstStyle/>
        <a:p>
          <a:endParaRPr lang="fr-CA"/>
        </a:p>
      </dgm:t>
    </dgm:pt>
    <dgm:pt modelId="{B3173593-A5D5-43BC-A88D-AF4DB4EC619E}">
      <dgm:prSet custT="1"/>
      <dgm:spPr>
        <a:solidFill>
          <a:schemeClr val="tx2"/>
        </a:solidFill>
      </dgm:spPr>
      <dgm:t>
        <a:bodyPr/>
        <a:lstStyle/>
        <a:p>
          <a:pPr algn="ctr">
            <a:lnSpc>
              <a:spcPct val="100000"/>
            </a:lnSpc>
            <a:spcAft>
              <a:spcPts val="0"/>
            </a:spcAft>
          </a:pPr>
          <a:r>
            <a:rPr lang="fr-CA" sz="1600" b="1" dirty="0">
              <a:latin typeface="+mn-lt"/>
            </a:rPr>
            <a:t>Récolte en milieu humide boisé</a:t>
          </a:r>
        </a:p>
        <a:p>
          <a:pPr algn="ctr">
            <a:lnSpc>
              <a:spcPct val="100000"/>
            </a:lnSpc>
            <a:spcAft>
              <a:spcPts val="0"/>
            </a:spcAft>
          </a:pPr>
          <a:r>
            <a:rPr lang="fr-CA" sz="1400" b="1" u="sng" dirty="0">
              <a:latin typeface="+mn-lt"/>
            </a:rPr>
            <a:t>Couvert forestier</a:t>
          </a:r>
        </a:p>
        <a:p>
          <a:pPr algn="ctr">
            <a:lnSpc>
              <a:spcPct val="100000"/>
            </a:lnSpc>
            <a:spcAft>
              <a:spcPts val="0"/>
            </a:spcAft>
          </a:pPr>
          <a:r>
            <a:rPr lang="fr-CA" sz="1300" b="0" dirty="0">
              <a:latin typeface="+mn-lt"/>
            </a:rPr>
            <a:t>- Maintien d’un couvert forestier (arbres d’une hauteur moyenne de 4 m ou plus) sur au moins 30 % de la superficie totale de l’ensemble des milieux humides boisés compris dans une forêt privée</a:t>
          </a:r>
        </a:p>
        <a:p>
          <a:pPr algn="ctr">
            <a:lnSpc>
              <a:spcPct val="100000"/>
            </a:lnSpc>
            <a:spcAft>
              <a:spcPts val="0"/>
            </a:spcAft>
          </a:pPr>
          <a:r>
            <a:rPr lang="fr-CA" sz="1300" b="0" dirty="0">
              <a:latin typeface="+mn-lt"/>
            </a:rPr>
            <a:t>- Vise la récolte partielle et totale, </a:t>
          </a:r>
          <a:r>
            <a:rPr lang="fr-CA" sz="1300" b="0" i="0" dirty="0"/>
            <a:t>sauf si perturbation naturelle</a:t>
          </a:r>
        </a:p>
        <a:p>
          <a:pPr algn="ctr">
            <a:lnSpc>
              <a:spcPct val="100000"/>
            </a:lnSpc>
            <a:spcAft>
              <a:spcPts val="0"/>
            </a:spcAft>
          </a:pPr>
          <a:endParaRPr lang="fr-CA" sz="1300" b="0" i="0" dirty="0"/>
        </a:p>
        <a:p>
          <a:pPr algn="ctr">
            <a:lnSpc>
              <a:spcPct val="100000"/>
            </a:lnSpc>
            <a:spcAft>
              <a:spcPts val="0"/>
            </a:spcAft>
          </a:pPr>
          <a:r>
            <a:rPr lang="fr-CA" sz="1400" b="1" u="sng" dirty="0">
              <a:latin typeface="+mn-lt"/>
            </a:rPr>
            <a:t>Récolte totale</a:t>
          </a:r>
        </a:p>
        <a:p>
          <a:pPr algn="ctr">
            <a:lnSpc>
              <a:spcPct val="100000"/>
            </a:lnSpc>
            <a:spcAft>
              <a:spcPts val="0"/>
            </a:spcAft>
          </a:pPr>
          <a:r>
            <a:rPr lang="fr-CA" sz="1300" b="0" dirty="0">
              <a:latin typeface="+mn-lt"/>
            </a:rPr>
            <a:t>- 4 ha de milieu humide boisé par aire de récolte sur le territoire des basses-terres du Saint-Laurent et 25 ha hors du territoire des basses-terres du Saint-Laurent</a:t>
          </a:r>
        </a:p>
        <a:p>
          <a:pPr algn="ctr">
            <a:lnSpc>
              <a:spcPct val="100000"/>
            </a:lnSpc>
            <a:spcAft>
              <a:spcPts val="0"/>
            </a:spcAft>
          </a:pPr>
          <a:r>
            <a:rPr lang="fr-CA" sz="1300" b="0" dirty="0">
              <a:latin typeface="+mn-lt"/>
            </a:rPr>
            <a:t>- Lisière boisée d’au moins 60 m entre les aires de récolte</a:t>
          </a:r>
        </a:p>
        <a:p>
          <a:pPr algn="ctr">
            <a:lnSpc>
              <a:spcPct val="100000"/>
            </a:lnSpc>
            <a:spcAft>
              <a:spcPts val="0"/>
            </a:spcAft>
          </a:pPr>
          <a:r>
            <a:rPr lang="fr-CA" sz="1300" b="0" i="0" dirty="0"/>
            <a:t>- Ne s’applique pas si perturbation naturelle</a:t>
          </a:r>
          <a:endParaRPr lang="fr-CA" sz="1300" b="1" dirty="0">
            <a:latin typeface="+mn-lt"/>
          </a:endParaRPr>
        </a:p>
      </dgm:t>
    </dgm:pt>
    <dgm:pt modelId="{82F9FFB6-8378-4351-93DB-2EB5902BD67A}" type="parTrans" cxnId="{F13DBF70-47CD-4D6D-9B37-D81110A292A9}">
      <dgm:prSet/>
      <dgm:spPr/>
      <dgm:t>
        <a:bodyPr/>
        <a:lstStyle/>
        <a:p>
          <a:endParaRPr lang="fr-CA"/>
        </a:p>
      </dgm:t>
    </dgm:pt>
    <dgm:pt modelId="{8307BCC5-3869-4BF6-9443-3A17F14C6374}" type="sibTrans" cxnId="{F13DBF70-47CD-4D6D-9B37-D81110A292A9}">
      <dgm:prSet/>
      <dgm:spPr/>
      <dgm:t>
        <a:bodyPr/>
        <a:lstStyle/>
        <a:p>
          <a:endParaRPr lang="fr-CA"/>
        </a:p>
      </dgm:t>
    </dgm:pt>
    <dgm:pt modelId="{D7AD0AFB-1970-42A7-8558-8A63907BBC75}" type="pres">
      <dgm:prSet presAssocID="{425F3812-7F59-40B3-AE8A-89242FDB4257}" presName="linearFlow" presStyleCnt="0">
        <dgm:presLayoutVars>
          <dgm:dir/>
          <dgm:resizeHandles val="exact"/>
        </dgm:presLayoutVars>
      </dgm:prSet>
      <dgm:spPr/>
    </dgm:pt>
    <dgm:pt modelId="{2B7820EB-FC98-4124-A485-66688127665D}" type="pres">
      <dgm:prSet presAssocID="{6E9158EF-C100-4FC3-B541-A6081091ADDB}" presName="composite" presStyleCnt="0"/>
      <dgm:spPr/>
    </dgm:pt>
    <dgm:pt modelId="{071D7EDC-B4F7-4246-9FE1-0FCD36F91488}" type="pres">
      <dgm:prSet presAssocID="{6E9158EF-C100-4FC3-B541-A6081091ADDB}"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ène de forêt"/>
        </a:ext>
      </dgm:extLst>
    </dgm:pt>
    <dgm:pt modelId="{BAAD9542-E122-4502-88BD-612624A1097D}" type="pres">
      <dgm:prSet presAssocID="{6E9158EF-C100-4FC3-B541-A6081091ADDB}" presName="txShp" presStyleLbl="node1" presStyleIdx="0" presStyleCnt="3" custScaleX="101023" custScaleY="178668">
        <dgm:presLayoutVars>
          <dgm:bulletEnabled val="1"/>
        </dgm:presLayoutVars>
      </dgm:prSet>
      <dgm:spPr/>
    </dgm:pt>
    <dgm:pt modelId="{7047B774-D8DB-4DD5-9295-253B0E8F7157}" type="pres">
      <dgm:prSet presAssocID="{3BDC6D2B-E174-4560-AA30-243BD75F915F}" presName="spacing" presStyleCnt="0"/>
      <dgm:spPr/>
    </dgm:pt>
    <dgm:pt modelId="{551690C0-9CEA-4EEE-8459-69F9A6E0F0D9}" type="pres">
      <dgm:prSet presAssocID="{B3173593-A5D5-43BC-A88D-AF4DB4EC619E}" presName="composite" presStyleCnt="0"/>
      <dgm:spPr/>
    </dgm:pt>
    <dgm:pt modelId="{03C7ED9B-F610-4FF4-B8D1-0AB9541F5492}" type="pres">
      <dgm:prSet presAssocID="{B3173593-A5D5-43BC-A88D-AF4DB4EC619E}" presName="imgShp"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ène de forêt avec un remplissage uni"/>
        </a:ext>
      </dgm:extLst>
    </dgm:pt>
    <dgm:pt modelId="{5C8DDE53-6C48-4538-AE6C-EFE1D9F8542A}" type="pres">
      <dgm:prSet presAssocID="{B3173593-A5D5-43BC-A88D-AF4DB4EC619E}" presName="txShp" presStyleLbl="node1" presStyleIdx="1" presStyleCnt="3" custScaleX="101868" custScaleY="514713" custLinFactNeighborY="-20440">
        <dgm:presLayoutVars>
          <dgm:bulletEnabled val="1"/>
        </dgm:presLayoutVars>
      </dgm:prSet>
      <dgm:spPr/>
    </dgm:pt>
    <dgm:pt modelId="{5781E372-EA16-422C-B448-0BE24F60BCDD}" type="pres">
      <dgm:prSet presAssocID="{8307BCC5-3869-4BF6-9443-3A17F14C6374}" presName="spacing" presStyleCnt="0"/>
      <dgm:spPr/>
    </dgm:pt>
    <dgm:pt modelId="{3E0F0C30-C6AE-4379-BFBA-0A08C75367A8}" type="pres">
      <dgm:prSet presAssocID="{3F12F8B6-0FF9-4A41-8E3A-F75BF77C5D83}" presName="composite" presStyleCnt="0"/>
      <dgm:spPr/>
    </dgm:pt>
    <dgm:pt modelId="{E9C8D004-7019-43B2-967A-8B6731805F93}" type="pres">
      <dgm:prSet presAssocID="{3F12F8B6-0FF9-4A41-8E3A-F75BF77C5D8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 b="-1000"/>
          </a:stretch>
        </a:blipFill>
      </dgm:spPr>
      <dgm:extLst>
        <a:ext uri="{E40237B7-FDA0-4F09-8148-C483321AD2D9}">
          <dgm14:cNvPr xmlns:dgm14="http://schemas.microsoft.com/office/drawing/2010/diagram" id="0" name="" descr="Ouvrier du bâtiment"/>
        </a:ext>
      </dgm:extLst>
    </dgm:pt>
    <dgm:pt modelId="{E4D35DC3-A1F0-4ED0-A1A0-0039260AD7E2}" type="pres">
      <dgm:prSet presAssocID="{3F12F8B6-0FF9-4A41-8E3A-F75BF77C5D83}" presName="txShp" presStyleLbl="node1" presStyleIdx="2" presStyleCnt="3" custScaleY="209312" custLinFactNeighborX="658" custLinFactNeighborY="-44928">
        <dgm:presLayoutVars>
          <dgm:bulletEnabled val="1"/>
        </dgm:presLayoutVars>
      </dgm:prSet>
      <dgm:spPr/>
    </dgm:pt>
  </dgm:ptLst>
  <dgm:cxnLst>
    <dgm:cxn modelId="{EA555F1B-5CA2-4BB8-9F96-EFE6535E6320}" srcId="{425F3812-7F59-40B3-AE8A-89242FDB4257}" destId="{6E9158EF-C100-4FC3-B541-A6081091ADDB}" srcOrd="0" destOrd="0" parTransId="{AF3AA896-1C56-4718-9151-445B78758B11}" sibTransId="{3BDC6D2B-E174-4560-AA30-243BD75F915F}"/>
    <dgm:cxn modelId="{CEC4C268-6AEA-4221-A5F1-FFF273BF984C}" type="presOf" srcId="{3F12F8B6-0FF9-4A41-8E3A-F75BF77C5D83}" destId="{E4D35DC3-A1F0-4ED0-A1A0-0039260AD7E2}" srcOrd="0" destOrd="0" presId="urn:microsoft.com/office/officeart/2005/8/layout/vList3"/>
    <dgm:cxn modelId="{F13DBF70-47CD-4D6D-9B37-D81110A292A9}" srcId="{425F3812-7F59-40B3-AE8A-89242FDB4257}" destId="{B3173593-A5D5-43BC-A88D-AF4DB4EC619E}" srcOrd="1" destOrd="0" parTransId="{82F9FFB6-8378-4351-93DB-2EB5902BD67A}" sibTransId="{8307BCC5-3869-4BF6-9443-3A17F14C6374}"/>
    <dgm:cxn modelId="{97E9247E-54C8-4B72-BF72-55904C86BF0D}" srcId="{425F3812-7F59-40B3-AE8A-89242FDB4257}" destId="{3F12F8B6-0FF9-4A41-8E3A-F75BF77C5D83}" srcOrd="2" destOrd="0" parTransId="{17CB74E9-A51B-4F64-868D-3DDAB8EF04EC}" sibTransId="{9ACCC603-C919-4390-B046-21887CE02D44}"/>
    <dgm:cxn modelId="{B1287FBA-3ADC-4F90-99D4-3E8BA1C76054}" type="presOf" srcId="{B3173593-A5D5-43BC-A88D-AF4DB4EC619E}" destId="{5C8DDE53-6C48-4538-AE6C-EFE1D9F8542A}" srcOrd="0" destOrd="0" presId="urn:microsoft.com/office/officeart/2005/8/layout/vList3"/>
    <dgm:cxn modelId="{5E5585D4-0D91-4609-9409-FBC68A8B9E42}" type="presOf" srcId="{425F3812-7F59-40B3-AE8A-89242FDB4257}" destId="{D7AD0AFB-1970-42A7-8558-8A63907BBC75}" srcOrd="0" destOrd="0" presId="urn:microsoft.com/office/officeart/2005/8/layout/vList3"/>
    <dgm:cxn modelId="{20B0DFF1-88F6-4665-8AF4-A21858E71FC8}" type="presOf" srcId="{6E9158EF-C100-4FC3-B541-A6081091ADDB}" destId="{BAAD9542-E122-4502-88BD-612624A1097D}" srcOrd="0" destOrd="0" presId="urn:microsoft.com/office/officeart/2005/8/layout/vList3"/>
    <dgm:cxn modelId="{699E8CFD-B01F-4901-81A6-0F7D5E6F6D79}" type="presParOf" srcId="{D7AD0AFB-1970-42A7-8558-8A63907BBC75}" destId="{2B7820EB-FC98-4124-A485-66688127665D}" srcOrd="0" destOrd="0" presId="urn:microsoft.com/office/officeart/2005/8/layout/vList3"/>
    <dgm:cxn modelId="{D8C126A9-924B-4766-A54E-996E6A55CCA0}" type="presParOf" srcId="{2B7820EB-FC98-4124-A485-66688127665D}" destId="{071D7EDC-B4F7-4246-9FE1-0FCD36F91488}" srcOrd="0" destOrd="0" presId="urn:microsoft.com/office/officeart/2005/8/layout/vList3"/>
    <dgm:cxn modelId="{975A25BA-27B5-4B1B-857C-14770A404180}" type="presParOf" srcId="{2B7820EB-FC98-4124-A485-66688127665D}" destId="{BAAD9542-E122-4502-88BD-612624A1097D}" srcOrd="1" destOrd="0" presId="urn:microsoft.com/office/officeart/2005/8/layout/vList3"/>
    <dgm:cxn modelId="{43A5100E-DAF2-4D59-8B9F-5493C39BF68B}" type="presParOf" srcId="{D7AD0AFB-1970-42A7-8558-8A63907BBC75}" destId="{7047B774-D8DB-4DD5-9295-253B0E8F7157}" srcOrd="1" destOrd="0" presId="urn:microsoft.com/office/officeart/2005/8/layout/vList3"/>
    <dgm:cxn modelId="{FD9E53BC-0D06-4733-BD35-72A1C2635F0F}" type="presParOf" srcId="{D7AD0AFB-1970-42A7-8558-8A63907BBC75}" destId="{551690C0-9CEA-4EEE-8459-69F9A6E0F0D9}" srcOrd="2" destOrd="0" presId="urn:microsoft.com/office/officeart/2005/8/layout/vList3"/>
    <dgm:cxn modelId="{CEA2FD30-92BB-4DC8-AAB4-D7880711535D}" type="presParOf" srcId="{551690C0-9CEA-4EEE-8459-69F9A6E0F0D9}" destId="{03C7ED9B-F610-4FF4-B8D1-0AB9541F5492}" srcOrd="0" destOrd="0" presId="urn:microsoft.com/office/officeart/2005/8/layout/vList3"/>
    <dgm:cxn modelId="{B3FFFDB8-2A01-4463-831B-6B8BAF36829D}" type="presParOf" srcId="{551690C0-9CEA-4EEE-8459-69F9A6E0F0D9}" destId="{5C8DDE53-6C48-4538-AE6C-EFE1D9F8542A}" srcOrd="1" destOrd="0" presId="urn:microsoft.com/office/officeart/2005/8/layout/vList3"/>
    <dgm:cxn modelId="{B64C528D-02AB-493B-A27E-B0C8FF374A0C}" type="presParOf" srcId="{D7AD0AFB-1970-42A7-8558-8A63907BBC75}" destId="{5781E372-EA16-422C-B448-0BE24F60BCDD}" srcOrd="3" destOrd="0" presId="urn:microsoft.com/office/officeart/2005/8/layout/vList3"/>
    <dgm:cxn modelId="{16AFEC2E-F970-4402-A1F9-7E6435E18DD3}" type="presParOf" srcId="{D7AD0AFB-1970-42A7-8558-8A63907BBC75}" destId="{3E0F0C30-C6AE-4379-BFBA-0A08C75367A8}" srcOrd="4" destOrd="0" presId="urn:microsoft.com/office/officeart/2005/8/layout/vList3"/>
    <dgm:cxn modelId="{8FFF974F-5CEB-4064-9A2E-5304CE92BDE7}" type="presParOf" srcId="{3E0F0C30-C6AE-4379-BFBA-0A08C75367A8}" destId="{E9C8D004-7019-43B2-967A-8B6731805F93}" srcOrd="0" destOrd="0" presId="urn:microsoft.com/office/officeart/2005/8/layout/vList3"/>
    <dgm:cxn modelId="{A2262525-58F7-47DA-84DD-26A1CBE8AF2F}" type="presParOf" srcId="{3E0F0C30-C6AE-4379-BFBA-0A08C75367A8}" destId="{E4D35DC3-A1F0-4ED0-A1A0-0039260AD7E2}"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6A62E6-A32D-47E5-9651-3F60F9FC83C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93BD64A9-A2EB-4E8F-A96D-223809937CB8}">
      <dgm:prSet custT="1"/>
      <dgm:spPr>
        <a:solidFill>
          <a:srgbClr val="105774"/>
        </a:solidFill>
      </dgm:spPr>
      <dgm:t>
        <a:bodyPr/>
        <a:lstStyle/>
        <a:p>
          <a:pPr algn="ctr"/>
          <a:r>
            <a:rPr lang="fr-CA" sz="1400" b="1" u="none" noProof="0">
              <a:latin typeface="+mn-lt"/>
            </a:rPr>
            <a:t>Activités d’aménagement forestier en zone inondable</a:t>
          </a:r>
        </a:p>
        <a:p>
          <a:pPr algn="l"/>
          <a:r>
            <a:rPr lang="fr-CA" sz="1300" b="0" i="0" u="none" noProof="0">
              <a:latin typeface="+mn-lt"/>
            </a:rPr>
            <a:t>- Sauf drainage sylvicole</a:t>
          </a:r>
          <a:endParaRPr lang="fr-CA" sz="1300" b="0" i="0" u="none" noProof="0" dirty="0">
            <a:latin typeface="+mn-lt"/>
          </a:endParaRPr>
        </a:p>
      </dgm:t>
    </dgm:pt>
    <dgm:pt modelId="{1A108E88-4FE7-4045-ADFC-5F98468DAE67}" type="parTrans" cxnId="{FB922123-7876-4586-B3EA-864B227B9E23}">
      <dgm:prSet/>
      <dgm:spPr/>
      <dgm:t>
        <a:bodyPr/>
        <a:lstStyle/>
        <a:p>
          <a:endParaRPr lang="fr-CA"/>
        </a:p>
      </dgm:t>
    </dgm:pt>
    <dgm:pt modelId="{70B919C7-D33C-4B71-BF43-4D3F5AF5D98D}" type="sibTrans" cxnId="{FB922123-7876-4586-B3EA-864B227B9E23}">
      <dgm:prSet/>
      <dgm:spPr/>
      <dgm:t>
        <a:bodyPr/>
        <a:lstStyle/>
        <a:p>
          <a:endParaRPr lang="fr-CA"/>
        </a:p>
      </dgm:t>
    </dgm:pt>
    <dgm:pt modelId="{21BF9F1F-42A4-40FE-B086-A68AF807DE3B}">
      <dgm:prSet custT="1"/>
      <dgm:spPr>
        <a:solidFill>
          <a:srgbClr val="105774"/>
        </a:solidFill>
      </dgm:spPr>
      <dgm:t>
        <a:bodyPr/>
        <a:lstStyle/>
        <a:p>
          <a:pPr algn="ctr" rtl="0"/>
          <a:r>
            <a:rPr lang="fr-CA" sz="1400" b="1">
              <a:latin typeface="+mn-lt"/>
            </a:rPr>
            <a:t>Traitements sylvicoles en milieu humide boisé</a:t>
          </a:r>
        </a:p>
        <a:p>
          <a:pPr algn="l"/>
          <a:r>
            <a:rPr lang="fr-CA" sz="1300" b="0">
              <a:latin typeface="+mn-lt"/>
            </a:rPr>
            <a:t>- Sauf le drainage sylvicole</a:t>
          </a:r>
          <a:endParaRPr lang="fr-CA" sz="1300" b="0" i="0" noProof="0" dirty="0">
            <a:latin typeface="+mn-lt"/>
          </a:endParaRPr>
        </a:p>
      </dgm:t>
    </dgm:pt>
    <dgm:pt modelId="{079B0609-F3A0-4726-B195-4276E1B52CCC}" type="parTrans" cxnId="{4B84F4FB-5511-422C-92D3-F26A202E3718}">
      <dgm:prSet/>
      <dgm:spPr/>
      <dgm:t>
        <a:bodyPr/>
        <a:lstStyle/>
        <a:p>
          <a:endParaRPr lang="fr-CA"/>
        </a:p>
      </dgm:t>
    </dgm:pt>
    <dgm:pt modelId="{EB9BD47F-A710-46DC-8241-CA8B3623A1EC}" type="sibTrans" cxnId="{4B84F4FB-5511-422C-92D3-F26A202E3718}">
      <dgm:prSet/>
      <dgm:spPr/>
      <dgm:t>
        <a:bodyPr/>
        <a:lstStyle/>
        <a:p>
          <a:endParaRPr lang="fr-CA"/>
        </a:p>
      </dgm:t>
    </dgm:pt>
    <dgm:pt modelId="{604D9C35-CF54-4926-B7E9-0F76D8E4C3FE}">
      <dgm:prSet phldr="0" custT="1"/>
      <dgm:spPr>
        <a:solidFill>
          <a:srgbClr val="105774"/>
        </a:solidFill>
      </dgm:spPr>
      <dgm:t>
        <a:bodyPr/>
        <a:lstStyle/>
        <a:p>
          <a:pPr marL="0" lvl="0" algn="ctr" defTabSz="622300">
            <a:lnSpc>
              <a:spcPct val="100000"/>
            </a:lnSpc>
            <a:spcBef>
              <a:spcPct val="0"/>
            </a:spcBef>
            <a:spcAft>
              <a:spcPts val="0"/>
            </a:spcAft>
            <a:buNone/>
          </a:pPr>
          <a:r>
            <a:rPr lang="fr-CA" sz="1400" b="1">
              <a:latin typeface="+mn-lt"/>
            </a:rPr>
            <a:t>Boisement de friche en milieu humide</a:t>
          </a:r>
        </a:p>
        <a:p>
          <a:pPr marL="0" lvl="0" algn="l" defTabSz="622300">
            <a:lnSpc>
              <a:spcPct val="100000"/>
            </a:lnSpc>
            <a:spcBef>
              <a:spcPct val="0"/>
            </a:spcBef>
            <a:spcAft>
              <a:spcPts val="0"/>
            </a:spcAft>
            <a:buNone/>
          </a:pPr>
          <a:r>
            <a:rPr lang="fr-CA" sz="1300" b="0">
              <a:latin typeface="+mn-lt"/>
            </a:rPr>
            <a:t>- Traitements sylvicoles nécessaires au boisement et à l’entretien, sauf le drainage sylvicole</a:t>
          </a:r>
        </a:p>
        <a:p>
          <a:pPr marL="0" lvl="0" algn="l" defTabSz="622300">
            <a:lnSpc>
              <a:spcPct val="100000"/>
            </a:lnSpc>
            <a:spcBef>
              <a:spcPct val="0"/>
            </a:spcBef>
            <a:spcAft>
              <a:spcPts val="0"/>
            </a:spcAft>
            <a:buNone/>
          </a:pPr>
          <a:r>
            <a:rPr lang="fr-CA" sz="1300" b="0">
              <a:latin typeface="+mn-lt"/>
            </a:rPr>
            <a:t>- Inclut le déboisement initial</a:t>
          </a:r>
          <a:endParaRPr lang="fr-CA" sz="1300" b="0" dirty="0">
            <a:latin typeface="+mn-lt"/>
          </a:endParaRPr>
        </a:p>
      </dgm:t>
    </dgm:pt>
    <dgm:pt modelId="{24FED0B1-BB9B-4FB8-914D-DD34F38CAA32}" type="parTrans" cxnId="{F47540C9-70D8-44FB-B868-C881DF5BB5D1}">
      <dgm:prSet/>
      <dgm:spPr/>
      <dgm:t>
        <a:bodyPr/>
        <a:lstStyle/>
        <a:p>
          <a:endParaRPr lang="fr-CA"/>
        </a:p>
      </dgm:t>
    </dgm:pt>
    <dgm:pt modelId="{B99B59B2-3BFA-4614-A274-BAF87096752B}" type="sibTrans" cxnId="{F47540C9-70D8-44FB-B868-C881DF5BB5D1}">
      <dgm:prSet/>
      <dgm:spPr/>
      <dgm:t>
        <a:bodyPr/>
        <a:lstStyle/>
        <a:p>
          <a:endParaRPr lang="fr-CA"/>
        </a:p>
      </dgm:t>
    </dgm:pt>
    <dgm:pt modelId="{86FF19F1-B906-47FA-A678-194E76B7BA15}">
      <dgm:prSet phldr="0" custT="1"/>
      <dgm:spPr>
        <a:solidFill>
          <a:srgbClr val="105774"/>
        </a:solidFill>
      </dgm:spPr>
      <dgm:t>
        <a:bodyPr/>
        <a:lstStyle/>
        <a:p>
          <a:pPr algn="ctr" rtl="0"/>
          <a:r>
            <a:rPr lang="fr-CA" sz="1400" b="1" dirty="0">
              <a:latin typeface="+mn-lt"/>
            </a:rPr>
            <a:t>Ensemencement et plantation</a:t>
          </a:r>
          <a:endParaRPr lang="fr-CA" sz="1200" b="0" i="0" noProof="0" dirty="0">
            <a:latin typeface="+mn-lt"/>
          </a:endParaRPr>
        </a:p>
      </dgm:t>
    </dgm:pt>
    <dgm:pt modelId="{5898E5F9-4A9B-460E-A7AE-0FC8776DDDC4}" type="parTrans" cxnId="{9D1D353E-4336-4EBA-9080-A98D2CEC6744}">
      <dgm:prSet/>
      <dgm:spPr/>
      <dgm:t>
        <a:bodyPr/>
        <a:lstStyle/>
        <a:p>
          <a:endParaRPr lang="fr-CA"/>
        </a:p>
      </dgm:t>
    </dgm:pt>
    <dgm:pt modelId="{838633F3-A6E9-4E12-B967-84A87A595EDE}" type="sibTrans" cxnId="{9D1D353E-4336-4EBA-9080-A98D2CEC6744}">
      <dgm:prSet/>
      <dgm:spPr/>
      <dgm:t>
        <a:bodyPr/>
        <a:lstStyle/>
        <a:p>
          <a:endParaRPr lang="fr-CA"/>
        </a:p>
      </dgm:t>
    </dgm:pt>
    <dgm:pt modelId="{D786DFA5-F6B8-4A1D-B240-C35ECF1427B7}" type="pres">
      <dgm:prSet presAssocID="{8C6A62E6-A32D-47E5-9651-3F60F9FC83C7}" presName="linearFlow" presStyleCnt="0">
        <dgm:presLayoutVars>
          <dgm:dir/>
          <dgm:resizeHandles val="exact"/>
        </dgm:presLayoutVars>
      </dgm:prSet>
      <dgm:spPr/>
    </dgm:pt>
    <dgm:pt modelId="{02BE8BE1-637A-4537-99E1-C82FF7CB133D}" type="pres">
      <dgm:prSet presAssocID="{86FF19F1-B906-47FA-A678-194E76B7BA15}" presName="composite" presStyleCnt="0"/>
      <dgm:spPr/>
    </dgm:pt>
    <dgm:pt modelId="{65924377-5B85-4952-B320-3EFC694BA7F0}" type="pres">
      <dgm:prSet presAssocID="{86FF19F1-B906-47FA-A678-194E76B7BA15}" presName="imgShp"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949" t="10949" r="10949" b="10949"/>
          </a:stretch>
        </a:blipFill>
      </dgm:spPr>
      <dgm:extLst>
        <a:ext uri="{E40237B7-FDA0-4F09-8148-C483321AD2D9}">
          <dgm14:cNvPr xmlns:dgm14="http://schemas.microsoft.com/office/drawing/2010/diagram" id="0" name="" descr="Plante"/>
        </a:ext>
      </dgm:extLst>
    </dgm:pt>
    <dgm:pt modelId="{05860AEA-833E-423F-B415-50C1015F9ED9}" type="pres">
      <dgm:prSet presAssocID="{86FF19F1-B906-47FA-A678-194E76B7BA15}" presName="txShp" presStyleLbl="node1" presStyleIdx="0" presStyleCnt="4">
        <dgm:presLayoutVars>
          <dgm:bulletEnabled val="1"/>
        </dgm:presLayoutVars>
      </dgm:prSet>
      <dgm:spPr/>
    </dgm:pt>
    <dgm:pt modelId="{9ED8CAD9-C207-41C5-BE41-A1CFC5EA2A6D}" type="pres">
      <dgm:prSet presAssocID="{838633F3-A6E9-4E12-B967-84A87A595EDE}" presName="spacing" presStyleCnt="0"/>
      <dgm:spPr/>
    </dgm:pt>
    <dgm:pt modelId="{1F4F8AFD-6C80-4F8C-81B6-962C19230DCD}" type="pres">
      <dgm:prSet presAssocID="{93BD64A9-A2EB-4E8F-A96D-223809937CB8}" presName="composite" presStyleCnt="0"/>
      <dgm:spPr/>
    </dgm:pt>
    <dgm:pt modelId="{C46B63DF-D958-4719-BF7B-2A0014A08E28}" type="pres">
      <dgm:prSet presAssocID="{93BD64A9-A2EB-4E8F-A96D-223809937CB8}" presName="imgShp" presStyleLbl="fgImgPlace1" presStyleIdx="1" presStyleCnt="4"/>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949" t="10996" r="10949" b="10996"/>
          </a:stretch>
        </a:blipFill>
      </dgm:spPr>
      <dgm:extLst>
        <a:ext uri="{E40237B7-FDA0-4F09-8148-C483321AD2D9}">
          <dgm14:cNvPr xmlns:dgm14="http://schemas.microsoft.com/office/drawing/2010/diagram" id="0" name="" descr="Scie"/>
        </a:ext>
      </dgm:extLst>
    </dgm:pt>
    <dgm:pt modelId="{48659D8F-0377-4CA6-828A-C15588D029E8}" type="pres">
      <dgm:prSet presAssocID="{93BD64A9-A2EB-4E8F-A96D-223809937CB8}" presName="txShp" presStyleLbl="node1" presStyleIdx="1" presStyleCnt="4">
        <dgm:presLayoutVars>
          <dgm:bulletEnabled val="1"/>
        </dgm:presLayoutVars>
      </dgm:prSet>
      <dgm:spPr/>
    </dgm:pt>
    <dgm:pt modelId="{3C9ECFB6-12A1-44B3-8005-B79D8F65FBF5}" type="pres">
      <dgm:prSet presAssocID="{70B919C7-D33C-4B71-BF43-4D3F5AF5D98D}" presName="spacing" presStyleCnt="0"/>
      <dgm:spPr/>
    </dgm:pt>
    <dgm:pt modelId="{45A22115-E316-4171-8FAC-CFFDCA6BD5E2}" type="pres">
      <dgm:prSet presAssocID="{21BF9F1F-42A4-40FE-B086-A68AF807DE3B}" presName="composite" presStyleCnt="0"/>
      <dgm:spPr/>
    </dgm:pt>
    <dgm:pt modelId="{07D65626-DD5C-44F6-8A3A-9A7803433317}" type="pres">
      <dgm:prSet presAssocID="{21BF9F1F-42A4-40FE-B086-A68AF807DE3B}" presName="imgShp" presStyleLbl="fgImgPlace1" presStyleIdx="2" presStyleCnt="4"/>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949" t="10949" r="10949" b="10949"/>
          </a:stretch>
        </a:blipFill>
      </dgm:spPr>
      <dgm:extLst>
        <a:ext uri="{E40237B7-FDA0-4F09-8148-C483321AD2D9}">
          <dgm14:cNvPr xmlns:dgm14="http://schemas.microsoft.com/office/drawing/2010/diagram" id="0" name="" descr="Scène de forêt"/>
        </a:ext>
      </dgm:extLst>
    </dgm:pt>
    <dgm:pt modelId="{80646258-13F7-4614-B940-B2A0455975C9}" type="pres">
      <dgm:prSet presAssocID="{21BF9F1F-42A4-40FE-B086-A68AF807DE3B}" presName="txShp" presStyleLbl="node1" presStyleIdx="2" presStyleCnt="4">
        <dgm:presLayoutVars>
          <dgm:bulletEnabled val="1"/>
        </dgm:presLayoutVars>
      </dgm:prSet>
      <dgm:spPr/>
    </dgm:pt>
    <dgm:pt modelId="{F1F6185D-D0CF-45C1-B21C-55EAFEA23B27}" type="pres">
      <dgm:prSet presAssocID="{EB9BD47F-A710-46DC-8241-CA8B3623A1EC}" presName="spacing" presStyleCnt="0"/>
      <dgm:spPr/>
    </dgm:pt>
    <dgm:pt modelId="{737236ED-AD48-4314-A45D-B313718373CD}" type="pres">
      <dgm:prSet presAssocID="{604D9C35-CF54-4926-B7E9-0F76D8E4C3FE}" presName="composite" presStyleCnt="0"/>
      <dgm:spPr/>
    </dgm:pt>
    <dgm:pt modelId="{851673A8-275B-4A37-B59A-731DAD38F81C}" type="pres">
      <dgm:prSet presAssocID="{604D9C35-CF54-4926-B7E9-0F76D8E4C3FE}" presName="imgShp" presStyleLbl="fgImgPlace1" presStyleIdx="3" presStyleCnt="4"/>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949" t="10949" r="10949" b="10949"/>
          </a:stretch>
        </a:blipFill>
      </dgm:spPr>
      <dgm:extLst>
        <a:ext uri="{E40237B7-FDA0-4F09-8148-C483321AD2D9}">
          <dgm14:cNvPr xmlns:dgm14="http://schemas.microsoft.com/office/drawing/2010/diagram" id="0" name="" descr="Plante"/>
        </a:ext>
      </dgm:extLst>
    </dgm:pt>
    <dgm:pt modelId="{7762B407-2F85-440E-8786-285D716B5AAA}" type="pres">
      <dgm:prSet presAssocID="{604D9C35-CF54-4926-B7E9-0F76D8E4C3FE}" presName="txShp" presStyleLbl="node1" presStyleIdx="3" presStyleCnt="4" custScaleY="120582">
        <dgm:presLayoutVars>
          <dgm:bulletEnabled val="1"/>
        </dgm:presLayoutVars>
      </dgm:prSet>
      <dgm:spPr/>
    </dgm:pt>
  </dgm:ptLst>
  <dgm:cxnLst>
    <dgm:cxn modelId="{BF77B70E-F736-4D8E-98E5-33FED2A95D5D}" type="presOf" srcId="{604D9C35-CF54-4926-B7E9-0F76D8E4C3FE}" destId="{7762B407-2F85-440E-8786-285D716B5AAA}" srcOrd="0" destOrd="0" presId="urn:microsoft.com/office/officeart/2005/8/layout/vList3"/>
    <dgm:cxn modelId="{FB922123-7876-4586-B3EA-864B227B9E23}" srcId="{8C6A62E6-A32D-47E5-9651-3F60F9FC83C7}" destId="{93BD64A9-A2EB-4E8F-A96D-223809937CB8}" srcOrd="1" destOrd="0" parTransId="{1A108E88-4FE7-4045-ADFC-5F98468DAE67}" sibTransId="{70B919C7-D33C-4B71-BF43-4D3F5AF5D98D}"/>
    <dgm:cxn modelId="{9D1D353E-4336-4EBA-9080-A98D2CEC6744}" srcId="{8C6A62E6-A32D-47E5-9651-3F60F9FC83C7}" destId="{86FF19F1-B906-47FA-A678-194E76B7BA15}" srcOrd="0" destOrd="0" parTransId="{5898E5F9-4A9B-460E-A7AE-0FC8776DDDC4}" sibTransId="{838633F3-A6E9-4E12-B967-84A87A595EDE}"/>
    <dgm:cxn modelId="{E7958F8B-44F3-401C-875D-4F30E0953E70}" type="presOf" srcId="{86FF19F1-B906-47FA-A678-194E76B7BA15}" destId="{05860AEA-833E-423F-B415-50C1015F9ED9}" srcOrd="0" destOrd="0" presId="urn:microsoft.com/office/officeart/2005/8/layout/vList3"/>
    <dgm:cxn modelId="{6C271C94-A56C-46A7-8EB2-EC0CA5003AE6}" type="presOf" srcId="{21BF9F1F-42A4-40FE-B086-A68AF807DE3B}" destId="{80646258-13F7-4614-B940-B2A0455975C9}" srcOrd="0" destOrd="0" presId="urn:microsoft.com/office/officeart/2005/8/layout/vList3"/>
    <dgm:cxn modelId="{DA9391A4-BB78-4121-BB9C-FB97179BFA5E}" type="presOf" srcId="{8C6A62E6-A32D-47E5-9651-3F60F9FC83C7}" destId="{D786DFA5-F6B8-4A1D-B240-C35ECF1427B7}" srcOrd="0" destOrd="0" presId="urn:microsoft.com/office/officeart/2005/8/layout/vList3"/>
    <dgm:cxn modelId="{F47540C9-70D8-44FB-B868-C881DF5BB5D1}" srcId="{8C6A62E6-A32D-47E5-9651-3F60F9FC83C7}" destId="{604D9C35-CF54-4926-B7E9-0F76D8E4C3FE}" srcOrd="3" destOrd="0" parTransId="{24FED0B1-BB9B-4FB8-914D-DD34F38CAA32}" sibTransId="{B99B59B2-3BFA-4614-A274-BAF87096752B}"/>
    <dgm:cxn modelId="{29A592F0-D083-4735-935C-7AC35EA7E4F3}" type="presOf" srcId="{93BD64A9-A2EB-4E8F-A96D-223809937CB8}" destId="{48659D8F-0377-4CA6-828A-C15588D029E8}" srcOrd="0" destOrd="0" presId="urn:microsoft.com/office/officeart/2005/8/layout/vList3"/>
    <dgm:cxn modelId="{4B84F4FB-5511-422C-92D3-F26A202E3718}" srcId="{8C6A62E6-A32D-47E5-9651-3F60F9FC83C7}" destId="{21BF9F1F-42A4-40FE-B086-A68AF807DE3B}" srcOrd="2" destOrd="0" parTransId="{079B0609-F3A0-4726-B195-4276E1B52CCC}" sibTransId="{EB9BD47F-A710-46DC-8241-CA8B3623A1EC}"/>
    <dgm:cxn modelId="{D3FA85FF-95D4-44CA-8D97-60ECC90D7C20}" type="presParOf" srcId="{D786DFA5-F6B8-4A1D-B240-C35ECF1427B7}" destId="{02BE8BE1-637A-4537-99E1-C82FF7CB133D}" srcOrd="0" destOrd="0" presId="urn:microsoft.com/office/officeart/2005/8/layout/vList3"/>
    <dgm:cxn modelId="{C70BCAA5-EBB0-47A3-B294-D82AEBDE675D}" type="presParOf" srcId="{02BE8BE1-637A-4537-99E1-C82FF7CB133D}" destId="{65924377-5B85-4952-B320-3EFC694BA7F0}" srcOrd="0" destOrd="0" presId="urn:microsoft.com/office/officeart/2005/8/layout/vList3"/>
    <dgm:cxn modelId="{D39E4B3A-AF94-4C05-BE7F-4DF626316522}" type="presParOf" srcId="{02BE8BE1-637A-4537-99E1-C82FF7CB133D}" destId="{05860AEA-833E-423F-B415-50C1015F9ED9}" srcOrd="1" destOrd="0" presId="urn:microsoft.com/office/officeart/2005/8/layout/vList3"/>
    <dgm:cxn modelId="{73B95E24-CA93-4AA4-8D5D-C443734C541E}" type="presParOf" srcId="{D786DFA5-F6B8-4A1D-B240-C35ECF1427B7}" destId="{9ED8CAD9-C207-41C5-BE41-A1CFC5EA2A6D}" srcOrd="1" destOrd="0" presId="urn:microsoft.com/office/officeart/2005/8/layout/vList3"/>
    <dgm:cxn modelId="{936779FB-4519-45FB-AFA6-2FFB3E7FE817}" type="presParOf" srcId="{D786DFA5-F6B8-4A1D-B240-C35ECF1427B7}" destId="{1F4F8AFD-6C80-4F8C-81B6-962C19230DCD}" srcOrd="2" destOrd="0" presId="urn:microsoft.com/office/officeart/2005/8/layout/vList3"/>
    <dgm:cxn modelId="{65292496-F8F7-4A59-9A1E-BEDCED6EAE5B}" type="presParOf" srcId="{1F4F8AFD-6C80-4F8C-81B6-962C19230DCD}" destId="{C46B63DF-D958-4719-BF7B-2A0014A08E28}" srcOrd="0" destOrd="0" presId="urn:microsoft.com/office/officeart/2005/8/layout/vList3"/>
    <dgm:cxn modelId="{F860F91E-41FD-4FFB-AF96-EE29BA2E1F76}" type="presParOf" srcId="{1F4F8AFD-6C80-4F8C-81B6-962C19230DCD}" destId="{48659D8F-0377-4CA6-828A-C15588D029E8}" srcOrd="1" destOrd="0" presId="urn:microsoft.com/office/officeart/2005/8/layout/vList3"/>
    <dgm:cxn modelId="{EF1E5487-29AD-4810-99FF-76D4C42AE326}" type="presParOf" srcId="{D786DFA5-F6B8-4A1D-B240-C35ECF1427B7}" destId="{3C9ECFB6-12A1-44B3-8005-B79D8F65FBF5}" srcOrd="3" destOrd="0" presId="urn:microsoft.com/office/officeart/2005/8/layout/vList3"/>
    <dgm:cxn modelId="{AF7DD916-5680-413D-A813-0542F2283C9D}" type="presParOf" srcId="{D786DFA5-F6B8-4A1D-B240-C35ECF1427B7}" destId="{45A22115-E316-4171-8FAC-CFFDCA6BD5E2}" srcOrd="4" destOrd="0" presId="urn:microsoft.com/office/officeart/2005/8/layout/vList3"/>
    <dgm:cxn modelId="{6BD34BB8-A83B-4C96-B80E-3E38DF11BE77}" type="presParOf" srcId="{45A22115-E316-4171-8FAC-CFFDCA6BD5E2}" destId="{07D65626-DD5C-44F6-8A3A-9A7803433317}" srcOrd="0" destOrd="0" presId="urn:microsoft.com/office/officeart/2005/8/layout/vList3"/>
    <dgm:cxn modelId="{0B9ECE65-C74E-49D3-8EC3-8EA854649AE0}" type="presParOf" srcId="{45A22115-E316-4171-8FAC-CFFDCA6BD5E2}" destId="{80646258-13F7-4614-B940-B2A0455975C9}" srcOrd="1" destOrd="0" presId="urn:microsoft.com/office/officeart/2005/8/layout/vList3"/>
    <dgm:cxn modelId="{A1983263-652C-49B7-924C-DD66750E5AA4}" type="presParOf" srcId="{D786DFA5-F6B8-4A1D-B240-C35ECF1427B7}" destId="{F1F6185D-D0CF-45C1-B21C-55EAFEA23B27}" srcOrd="5" destOrd="0" presId="urn:microsoft.com/office/officeart/2005/8/layout/vList3"/>
    <dgm:cxn modelId="{E83D6BDF-6290-4DE1-B19B-A93BB8B96CDA}" type="presParOf" srcId="{D786DFA5-F6B8-4A1D-B240-C35ECF1427B7}" destId="{737236ED-AD48-4314-A45D-B313718373CD}" srcOrd="6" destOrd="0" presId="urn:microsoft.com/office/officeart/2005/8/layout/vList3"/>
    <dgm:cxn modelId="{D405BED1-22EC-4C19-A079-9FAE3FF49596}" type="presParOf" srcId="{737236ED-AD48-4314-A45D-B313718373CD}" destId="{851673A8-275B-4A37-B59A-731DAD38F81C}" srcOrd="0" destOrd="0" presId="urn:microsoft.com/office/officeart/2005/8/layout/vList3"/>
    <dgm:cxn modelId="{C04AB300-8FC0-486C-A2DF-C686722B586E}" type="presParOf" srcId="{737236ED-AD48-4314-A45D-B313718373CD}" destId="{7762B407-2F85-440E-8786-285D716B5AA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5F3812-7F59-40B3-AE8A-89242FDB425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A5761E5F-469C-47A6-A6DE-6DFC208D2958}">
      <dgm:prSet custT="1"/>
      <dgm:spPr>
        <a:solidFill>
          <a:schemeClr val="tx2"/>
        </a:solidFill>
      </dgm:spPr>
      <dgm:t>
        <a:bodyPr/>
        <a:lstStyle/>
        <a:p>
          <a:pPr algn="ctr">
            <a:lnSpc>
              <a:spcPct val="100000"/>
            </a:lnSpc>
            <a:spcAft>
              <a:spcPts val="0"/>
            </a:spcAft>
          </a:pPr>
          <a:r>
            <a:rPr lang="fr-CA" sz="1400" b="1" u="none" dirty="0">
              <a:latin typeface="+mn-lt"/>
            </a:rPr>
            <a:t>Reboisement</a:t>
          </a:r>
          <a:endParaRPr lang="fr-CA" sz="1400" dirty="0">
            <a:latin typeface="+mn-lt"/>
          </a:endParaRPr>
        </a:p>
        <a:p>
          <a:pPr algn="l" rtl="0">
            <a:lnSpc>
              <a:spcPct val="100000"/>
            </a:lnSpc>
            <a:spcAft>
              <a:spcPts val="0"/>
            </a:spcAft>
          </a:pPr>
          <a:r>
            <a:rPr lang="fr-CA" sz="1300" dirty="0">
              <a:latin typeface="+mn-lt"/>
            </a:rPr>
            <a:t>- En moins de 4 ans, si régénération insuffisante pour retour du couvert forestier</a:t>
          </a:r>
          <a:endParaRPr lang="fr-CA" sz="1300" i="0" dirty="0">
            <a:latin typeface="+mn-lt"/>
          </a:endParaRPr>
        </a:p>
        <a:p>
          <a:pPr algn="l" rtl="0">
            <a:lnSpc>
              <a:spcPct val="100000"/>
            </a:lnSpc>
            <a:spcAft>
              <a:spcPts val="0"/>
            </a:spcAft>
          </a:pPr>
          <a:r>
            <a:rPr lang="fr-CA" sz="1300" i="0" dirty="0">
              <a:latin typeface="+mn-lt"/>
            </a:rPr>
            <a:t>- Si perturbation naturelle : pas de contrainte de temps, sauf pour la rive</a:t>
          </a:r>
        </a:p>
      </dgm:t>
    </dgm:pt>
    <dgm:pt modelId="{5593DE2C-8437-4884-ABD6-C58C9BF25D72}" type="parTrans" cxnId="{19A1E4F3-38C0-4C91-89B5-7D0AB7670EED}">
      <dgm:prSet/>
      <dgm:spPr/>
      <dgm:t>
        <a:bodyPr/>
        <a:lstStyle/>
        <a:p>
          <a:endParaRPr lang="fr-CA"/>
        </a:p>
      </dgm:t>
    </dgm:pt>
    <dgm:pt modelId="{8FE17E6A-D215-4E9F-B613-072A6F550053}" type="sibTrans" cxnId="{19A1E4F3-38C0-4C91-89B5-7D0AB7670EED}">
      <dgm:prSet/>
      <dgm:spPr/>
      <dgm:t>
        <a:bodyPr/>
        <a:lstStyle/>
        <a:p>
          <a:endParaRPr lang="fr-CA"/>
        </a:p>
      </dgm:t>
    </dgm:pt>
    <dgm:pt modelId="{19B5DCE9-A1EA-4FC5-96FC-C60F3A4D339B}">
      <dgm:prSet custT="1"/>
      <dgm:spPr>
        <a:solidFill>
          <a:schemeClr val="tx2"/>
        </a:solidFill>
      </dgm:spPr>
      <dgm:t>
        <a:bodyPr/>
        <a:lstStyle/>
        <a:p>
          <a:pPr algn="ctr">
            <a:lnSpc>
              <a:spcPct val="100000"/>
            </a:lnSpc>
            <a:spcAft>
              <a:spcPts val="0"/>
            </a:spcAft>
          </a:pPr>
          <a:r>
            <a:rPr lang="fr-CA" sz="1400" b="1" dirty="0">
              <a:latin typeface="+mn-lt"/>
            </a:rPr>
            <a:t>Amendement</a:t>
          </a:r>
        </a:p>
        <a:p>
          <a:pPr algn="l" rtl="0">
            <a:lnSpc>
              <a:spcPct val="100000"/>
            </a:lnSpc>
            <a:spcAft>
              <a:spcPts val="0"/>
            </a:spcAft>
          </a:pPr>
          <a:r>
            <a:rPr lang="fr-CA" sz="1300" b="0" dirty="0">
              <a:latin typeface="+mn-lt"/>
            </a:rPr>
            <a:t>- Épandage de résidus ligneux uniquement</a:t>
          </a:r>
          <a:endParaRPr lang="fr-CA" sz="1300" b="0" i="1" dirty="0">
            <a:latin typeface="+mn-lt"/>
          </a:endParaRPr>
        </a:p>
      </dgm:t>
    </dgm:pt>
    <dgm:pt modelId="{6F95C503-1E82-4FB4-8488-3BC55C173095}" type="parTrans" cxnId="{E3102D63-538F-45D8-8725-B7804B0B1219}">
      <dgm:prSet/>
      <dgm:spPr/>
      <dgm:t>
        <a:bodyPr/>
        <a:lstStyle/>
        <a:p>
          <a:endParaRPr lang="fr-CA"/>
        </a:p>
      </dgm:t>
    </dgm:pt>
    <dgm:pt modelId="{2158E7ED-341D-4412-A69E-BF165380B350}" type="sibTrans" cxnId="{E3102D63-538F-45D8-8725-B7804B0B1219}">
      <dgm:prSet/>
      <dgm:spPr/>
      <dgm:t>
        <a:bodyPr/>
        <a:lstStyle/>
        <a:p>
          <a:endParaRPr lang="fr-CA"/>
        </a:p>
      </dgm:t>
    </dgm:pt>
    <dgm:pt modelId="{3F12F8B6-0FF9-4A41-8E3A-F75BF77C5D83}">
      <dgm:prSet phldr="0" custT="1"/>
      <dgm:spPr>
        <a:solidFill>
          <a:srgbClr val="FFC000"/>
        </a:solidFill>
      </dgm:spPr>
      <dgm:t>
        <a:bodyPr/>
        <a:lstStyle/>
        <a:p>
          <a:pPr algn="ctr" rtl="0">
            <a:lnSpc>
              <a:spcPct val="100000"/>
            </a:lnSpc>
            <a:spcAft>
              <a:spcPts val="0"/>
            </a:spcAft>
          </a:pPr>
          <a:r>
            <a:rPr lang="fr-CA" sz="1400" b="1" dirty="0">
              <a:latin typeface="+mn-lt"/>
            </a:rPr>
            <a:t>Prescription sylvicole</a:t>
          </a:r>
        </a:p>
        <a:p>
          <a:pPr algn="l">
            <a:lnSpc>
              <a:spcPct val="100000"/>
            </a:lnSpc>
            <a:spcAft>
              <a:spcPts val="0"/>
            </a:spcAft>
            <a:buNone/>
          </a:pPr>
          <a:r>
            <a:rPr lang="fr-CA" sz="1300" b="0" dirty="0">
              <a:latin typeface="+mn-lt"/>
            </a:rPr>
            <a:t>- Récolte totale de plus de 4 ou 25 ha de milieu humide boisé par aire de récolte</a:t>
          </a:r>
        </a:p>
        <a:p>
          <a:pPr algn="l">
            <a:lnSpc>
              <a:spcPct val="100000"/>
            </a:lnSpc>
            <a:spcAft>
              <a:spcPts val="0"/>
            </a:spcAft>
            <a:buNone/>
          </a:pPr>
          <a:r>
            <a:rPr lang="fr-CA" sz="1300" b="0" dirty="0">
              <a:latin typeface="+mn-lt"/>
            </a:rPr>
            <a:t>- Scarifiage mécanisé sur plus de 4 ha de milieu humide boisé</a:t>
          </a:r>
        </a:p>
        <a:p>
          <a:pPr algn="l">
            <a:lnSpc>
              <a:spcPct val="100000"/>
            </a:lnSpc>
            <a:spcAft>
              <a:spcPts val="0"/>
            </a:spcAft>
            <a:buNone/>
          </a:pPr>
          <a:r>
            <a:rPr lang="fr-CA" sz="1300" b="0" i="0" dirty="0">
              <a:latin typeface="+mn-lt"/>
            </a:rPr>
            <a:t>- R</a:t>
          </a:r>
          <a:r>
            <a:rPr lang="fr-CA" sz="1300" b="0" i="0" dirty="0"/>
            <a:t>écolte de plus de 1 000  m</a:t>
          </a:r>
          <a:r>
            <a:rPr lang="fr-CA" sz="1300" b="0" i="0" baseline="30000" dirty="0"/>
            <a:t>2</a:t>
          </a:r>
          <a:r>
            <a:rPr lang="fr-CA" sz="1300" b="0" i="0" dirty="0"/>
            <a:t> </a:t>
          </a:r>
          <a:r>
            <a:rPr lang="fr-CA" sz="1300" b="0" i="0" dirty="0">
              <a:solidFill>
                <a:schemeClr val="bg1"/>
              </a:solidFill>
            </a:rPr>
            <a:t>à la suite d’une </a:t>
          </a:r>
          <a:r>
            <a:rPr lang="fr-CA" sz="1300" b="0" i="0" dirty="0"/>
            <a:t>perturbation naturelle en rive</a:t>
          </a:r>
          <a:endParaRPr lang="fr-CA" sz="1300" b="0" dirty="0">
            <a:latin typeface="+mn-lt"/>
          </a:endParaRPr>
        </a:p>
      </dgm:t>
    </dgm:pt>
    <dgm:pt modelId="{17CB74E9-A51B-4F64-868D-3DDAB8EF04EC}" type="parTrans" cxnId="{97E9247E-54C8-4B72-BF72-55904C86BF0D}">
      <dgm:prSet/>
      <dgm:spPr/>
      <dgm:t>
        <a:bodyPr/>
        <a:lstStyle/>
        <a:p>
          <a:endParaRPr lang="fr-CA"/>
        </a:p>
      </dgm:t>
    </dgm:pt>
    <dgm:pt modelId="{9ACCC603-C919-4390-B046-21887CE02D44}" type="sibTrans" cxnId="{97E9247E-54C8-4B72-BF72-55904C86BF0D}">
      <dgm:prSet/>
      <dgm:spPr/>
      <dgm:t>
        <a:bodyPr/>
        <a:lstStyle/>
        <a:p>
          <a:endParaRPr lang="fr-CA"/>
        </a:p>
      </dgm:t>
    </dgm:pt>
    <dgm:pt modelId="{D7AD0AFB-1970-42A7-8558-8A63907BBC75}" type="pres">
      <dgm:prSet presAssocID="{425F3812-7F59-40B3-AE8A-89242FDB4257}" presName="linearFlow" presStyleCnt="0">
        <dgm:presLayoutVars>
          <dgm:dir/>
          <dgm:resizeHandles val="exact"/>
        </dgm:presLayoutVars>
      </dgm:prSet>
      <dgm:spPr/>
    </dgm:pt>
    <dgm:pt modelId="{B534B660-2515-4BF6-B319-DFB58352111A}" type="pres">
      <dgm:prSet presAssocID="{A5761E5F-469C-47A6-A6DE-6DFC208D2958}" presName="composite" presStyleCnt="0"/>
      <dgm:spPr/>
    </dgm:pt>
    <dgm:pt modelId="{52E6E335-6C6A-4861-8FBD-68E607545CE9}" type="pres">
      <dgm:prSet presAssocID="{A5761E5F-469C-47A6-A6DE-6DFC208D2958}"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6297" t="15937" r="16297" b="15937"/>
          </a:stretch>
        </a:blipFill>
      </dgm:spPr>
      <dgm:extLst>
        <a:ext uri="{E40237B7-FDA0-4F09-8148-C483321AD2D9}">
          <dgm14:cNvPr xmlns:dgm14="http://schemas.microsoft.com/office/drawing/2010/diagram" id="0" name="" descr="Plante"/>
        </a:ext>
      </dgm:extLst>
    </dgm:pt>
    <dgm:pt modelId="{127D04EE-589D-445A-9514-48BE7D966100}" type="pres">
      <dgm:prSet presAssocID="{A5761E5F-469C-47A6-A6DE-6DFC208D2958}" presName="txShp" presStyleLbl="node1" presStyleIdx="0" presStyleCnt="3" custScaleY="133806">
        <dgm:presLayoutVars>
          <dgm:bulletEnabled val="1"/>
        </dgm:presLayoutVars>
      </dgm:prSet>
      <dgm:spPr/>
    </dgm:pt>
    <dgm:pt modelId="{BB4F02F1-060F-4E60-A14D-50E7641CCB9D}" type="pres">
      <dgm:prSet presAssocID="{8FE17E6A-D215-4E9F-B613-072A6F550053}" presName="spacing" presStyleCnt="0"/>
      <dgm:spPr/>
    </dgm:pt>
    <dgm:pt modelId="{CD9C665B-F0C0-4BC8-8F0B-8BD263CAA85D}" type="pres">
      <dgm:prSet presAssocID="{19B5DCE9-A1EA-4FC5-96FC-C60F3A4D339B}" presName="composite" presStyleCnt="0"/>
      <dgm:spPr/>
    </dgm:pt>
    <dgm:pt modelId="{7EA6AAC9-4B8D-4A3C-8D56-D17743F05BDA}" type="pres">
      <dgm:prSet presAssocID="{19B5DCE9-A1EA-4FC5-96FC-C60F3A4D339B}" presName="imgShp" presStyleLbl="fgImgPlac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6297" t="15937" r="16297" b="15937"/>
          </a:stretch>
        </a:blipFill>
      </dgm:spPr>
      <dgm:extLst>
        <a:ext uri="{E40237B7-FDA0-4F09-8148-C483321AD2D9}">
          <dgm14:cNvPr xmlns:dgm14="http://schemas.microsoft.com/office/drawing/2010/diagram" id="0" name="" descr="Tracteur"/>
        </a:ext>
      </dgm:extLst>
    </dgm:pt>
    <dgm:pt modelId="{CBB72B6E-E7D4-49E2-969E-E8FE64E2A490}" type="pres">
      <dgm:prSet presAssocID="{19B5DCE9-A1EA-4FC5-96FC-C60F3A4D339B}" presName="txShp" presStyleLbl="node1" presStyleIdx="1" presStyleCnt="3" custScaleY="66716">
        <dgm:presLayoutVars>
          <dgm:bulletEnabled val="1"/>
        </dgm:presLayoutVars>
      </dgm:prSet>
      <dgm:spPr/>
    </dgm:pt>
    <dgm:pt modelId="{49F7ACDF-FCA1-4AB8-B147-D4B9952D5C9F}" type="pres">
      <dgm:prSet presAssocID="{2158E7ED-341D-4412-A69E-BF165380B350}" presName="spacing" presStyleCnt="0"/>
      <dgm:spPr/>
    </dgm:pt>
    <dgm:pt modelId="{3E0F0C30-C6AE-4379-BFBA-0A08C75367A8}" type="pres">
      <dgm:prSet presAssocID="{3F12F8B6-0FF9-4A41-8E3A-F75BF77C5D83}" presName="composite" presStyleCnt="0"/>
      <dgm:spPr/>
    </dgm:pt>
    <dgm:pt modelId="{E9C8D004-7019-43B2-967A-8B6731805F93}" type="pres">
      <dgm:prSet presAssocID="{3F12F8B6-0FF9-4A41-8E3A-F75BF77C5D83}"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 b="-1000"/>
          </a:stretch>
        </a:blipFill>
      </dgm:spPr>
      <dgm:extLst>
        <a:ext uri="{E40237B7-FDA0-4F09-8148-C483321AD2D9}">
          <dgm14:cNvPr xmlns:dgm14="http://schemas.microsoft.com/office/drawing/2010/diagram" id="0" name="" descr="Ouvrier du bâtiment"/>
        </a:ext>
      </dgm:extLst>
    </dgm:pt>
    <dgm:pt modelId="{E4D35DC3-A1F0-4ED0-A1A0-0039260AD7E2}" type="pres">
      <dgm:prSet presAssocID="{3F12F8B6-0FF9-4A41-8E3A-F75BF77C5D83}" presName="txShp" presStyleLbl="node1" presStyleIdx="2" presStyleCnt="3" custScaleY="172029">
        <dgm:presLayoutVars>
          <dgm:bulletEnabled val="1"/>
        </dgm:presLayoutVars>
      </dgm:prSet>
      <dgm:spPr/>
    </dgm:pt>
  </dgm:ptLst>
  <dgm:cxnLst>
    <dgm:cxn modelId="{E3102D63-538F-45D8-8725-B7804B0B1219}" srcId="{425F3812-7F59-40B3-AE8A-89242FDB4257}" destId="{19B5DCE9-A1EA-4FC5-96FC-C60F3A4D339B}" srcOrd="1" destOrd="0" parTransId="{6F95C503-1E82-4FB4-8488-3BC55C173095}" sibTransId="{2158E7ED-341D-4412-A69E-BF165380B350}"/>
    <dgm:cxn modelId="{CEC4C268-6AEA-4221-A5F1-FFF273BF984C}" type="presOf" srcId="{3F12F8B6-0FF9-4A41-8E3A-F75BF77C5D83}" destId="{E4D35DC3-A1F0-4ED0-A1A0-0039260AD7E2}" srcOrd="0" destOrd="0" presId="urn:microsoft.com/office/officeart/2005/8/layout/vList3"/>
    <dgm:cxn modelId="{97E9247E-54C8-4B72-BF72-55904C86BF0D}" srcId="{425F3812-7F59-40B3-AE8A-89242FDB4257}" destId="{3F12F8B6-0FF9-4A41-8E3A-F75BF77C5D83}" srcOrd="2" destOrd="0" parTransId="{17CB74E9-A51B-4F64-868D-3DDAB8EF04EC}" sibTransId="{9ACCC603-C919-4390-B046-21887CE02D44}"/>
    <dgm:cxn modelId="{B3E8ACC7-2F90-4C5D-AFAB-0275B849DC85}" type="presOf" srcId="{A5761E5F-469C-47A6-A6DE-6DFC208D2958}" destId="{127D04EE-589D-445A-9514-48BE7D966100}" srcOrd="0" destOrd="0" presId="urn:microsoft.com/office/officeart/2005/8/layout/vList3"/>
    <dgm:cxn modelId="{5E5585D4-0D91-4609-9409-FBC68A8B9E42}" type="presOf" srcId="{425F3812-7F59-40B3-AE8A-89242FDB4257}" destId="{D7AD0AFB-1970-42A7-8558-8A63907BBC75}" srcOrd="0" destOrd="0" presId="urn:microsoft.com/office/officeart/2005/8/layout/vList3"/>
    <dgm:cxn modelId="{85405AF1-A2B5-455E-B13E-1FD474F76878}" type="presOf" srcId="{19B5DCE9-A1EA-4FC5-96FC-C60F3A4D339B}" destId="{CBB72B6E-E7D4-49E2-969E-E8FE64E2A490}" srcOrd="0" destOrd="0" presId="urn:microsoft.com/office/officeart/2005/8/layout/vList3"/>
    <dgm:cxn modelId="{19A1E4F3-38C0-4C91-89B5-7D0AB7670EED}" srcId="{425F3812-7F59-40B3-AE8A-89242FDB4257}" destId="{A5761E5F-469C-47A6-A6DE-6DFC208D2958}" srcOrd="0" destOrd="0" parTransId="{5593DE2C-8437-4884-ABD6-C58C9BF25D72}" sibTransId="{8FE17E6A-D215-4E9F-B613-072A6F550053}"/>
    <dgm:cxn modelId="{31E312CA-0238-4F43-93BC-39D8622366D2}" type="presParOf" srcId="{D7AD0AFB-1970-42A7-8558-8A63907BBC75}" destId="{B534B660-2515-4BF6-B319-DFB58352111A}" srcOrd="0" destOrd="0" presId="urn:microsoft.com/office/officeart/2005/8/layout/vList3"/>
    <dgm:cxn modelId="{08BAD0A2-F220-4B15-A118-32659D5A2F80}" type="presParOf" srcId="{B534B660-2515-4BF6-B319-DFB58352111A}" destId="{52E6E335-6C6A-4861-8FBD-68E607545CE9}" srcOrd="0" destOrd="0" presId="urn:microsoft.com/office/officeart/2005/8/layout/vList3"/>
    <dgm:cxn modelId="{85C17B1A-D616-468F-A475-E519A272C3BA}" type="presParOf" srcId="{B534B660-2515-4BF6-B319-DFB58352111A}" destId="{127D04EE-589D-445A-9514-48BE7D966100}" srcOrd="1" destOrd="0" presId="urn:microsoft.com/office/officeart/2005/8/layout/vList3"/>
    <dgm:cxn modelId="{BD490314-7EA5-4E1D-BF10-8B6636ECC4EA}" type="presParOf" srcId="{D7AD0AFB-1970-42A7-8558-8A63907BBC75}" destId="{BB4F02F1-060F-4E60-A14D-50E7641CCB9D}" srcOrd="1" destOrd="0" presId="urn:microsoft.com/office/officeart/2005/8/layout/vList3"/>
    <dgm:cxn modelId="{0E419AAE-E419-423B-8DA3-849E28F13646}" type="presParOf" srcId="{D7AD0AFB-1970-42A7-8558-8A63907BBC75}" destId="{CD9C665B-F0C0-4BC8-8F0B-8BD263CAA85D}" srcOrd="2" destOrd="0" presId="urn:microsoft.com/office/officeart/2005/8/layout/vList3"/>
    <dgm:cxn modelId="{E13940A6-3CDB-449C-A5CF-0587955FFDAF}" type="presParOf" srcId="{CD9C665B-F0C0-4BC8-8F0B-8BD263CAA85D}" destId="{7EA6AAC9-4B8D-4A3C-8D56-D17743F05BDA}" srcOrd="0" destOrd="0" presId="urn:microsoft.com/office/officeart/2005/8/layout/vList3"/>
    <dgm:cxn modelId="{F152AEDE-F8B8-48BD-A440-EF7D209C24C6}" type="presParOf" srcId="{CD9C665B-F0C0-4BC8-8F0B-8BD263CAA85D}" destId="{CBB72B6E-E7D4-49E2-969E-E8FE64E2A490}" srcOrd="1" destOrd="0" presId="urn:microsoft.com/office/officeart/2005/8/layout/vList3"/>
    <dgm:cxn modelId="{176D4A47-E1B9-4AB5-95A5-96DE6977CC0C}" type="presParOf" srcId="{D7AD0AFB-1970-42A7-8558-8A63907BBC75}" destId="{49F7ACDF-FCA1-4AB8-B147-D4B9952D5C9F}" srcOrd="3" destOrd="0" presId="urn:microsoft.com/office/officeart/2005/8/layout/vList3"/>
    <dgm:cxn modelId="{16AFEC2E-F970-4402-A1F9-7E6435E18DD3}" type="presParOf" srcId="{D7AD0AFB-1970-42A7-8558-8A63907BBC75}" destId="{3E0F0C30-C6AE-4379-BFBA-0A08C75367A8}" srcOrd="4" destOrd="0" presId="urn:microsoft.com/office/officeart/2005/8/layout/vList3"/>
    <dgm:cxn modelId="{8FFF974F-5CEB-4064-9A2E-5304CE92BDE7}" type="presParOf" srcId="{3E0F0C30-C6AE-4379-BFBA-0A08C75367A8}" destId="{E9C8D004-7019-43B2-967A-8B6731805F93}" srcOrd="0" destOrd="0" presId="urn:microsoft.com/office/officeart/2005/8/layout/vList3"/>
    <dgm:cxn modelId="{A2262525-58F7-47DA-84DD-26A1CBE8AF2F}" type="presParOf" srcId="{3E0F0C30-C6AE-4379-BFBA-0A08C75367A8}" destId="{E4D35DC3-A1F0-4ED0-A1A0-0039260AD7E2}"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41DFFC-9DD4-0F49-9EA7-38971F1AC9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F748E3FB-3326-9A4F-A5B6-08F04EE87F0D}">
      <dgm:prSet custT="1"/>
      <dgm:spPr>
        <a:solidFill>
          <a:schemeClr val="bg1"/>
        </a:solidFill>
      </dgm:spPr>
      <dgm:t>
        <a:bodyPr/>
        <a:lstStyle/>
        <a:p>
          <a:r>
            <a:rPr lang="fr-CA" sz="2600" b="1" i="0" u="none" dirty="0">
              <a:solidFill>
                <a:schemeClr val="tx1"/>
              </a:solidFill>
              <a:latin typeface="+mn-lt"/>
              <a:cs typeface="Arial Narrow" panose="020B0604020202020204" pitchFamily="34" charset="0"/>
            </a:rPr>
            <a:t>REAFIE et RAMHHS</a:t>
          </a:r>
        </a:p>
        <a:p>
          <a:r>
            <a:rPr lang="fr-CA" sz="2000" b="1" i="0" u="sng" dirty="0">
              <a:solidFill>
                <a:schemeClr val="tx1"/>
              </a:solidFill>
              <a:latin typeface="+mn-lt"/>
              <a:hlinkClick xmlns:r="http://schemas.openxmlformats.org/officeDocument/2006/relationships" r:id="rId1"/>
            </a:rPr>
            <a:t>www.environnement.gouv.qc.ca/lqe/autorisations/reafie/</a:t>
          </a:r>
          <a:endParaRPr lang="fr-CA" sz="2000" b="1" i="0" u="sng" dirty="0">
            <a:solidFill>
              <a:schemeClr val="tx1"/>
            </a:solidFill>
            <a:latin typeface="+mn-lt"/>
            <a:cs typeface="Arial Narrow" panose="020B0604020202020204" pitchFamily="34" charset="0"/>
          </a:endParaRPr>
        </a:p>
      </dgm:t>
    </dgm:pt>
    <dgm:pt modelId="{B8ED6C19-678E-2240-8F36-FA5AB0C32AD1}" type="parTrans" cxnId="{C3EEFD47-B5BE-3843-BF21-1911662E2D2B}">
      <dgm:prSet/>
      <dgm:spPr/>
      <dgm:t>
        <a:bodyPr/>
        <a:lstStyle/>
        <a:p>
          <a:endParaRPr lang="fr-CA" sz="1200" b="1" i="0">
            <a:latin typeface="Arial Narrow" panose="020B0604020202020204" pitchFamily="34" charset="0"/>
            <a:cs typeface="Arial Narrow" panose="020B0604020202020204" pitchFamily="34" charset="0"/>
          </a:endParaRPr>
        </a:p>
      </dgm:t>
    </dgm:pt>
    <dgm:pt modelId="{67ECD789-F03D-6142-9463-1CA47FD71045}" type="sibTrans" cxnId="{C3EEFD47-B5BE-3843-BF21-1911662E2D2B}">
      <dgm:prSet/>
      <dgm:spPr/>
      <dgm:t>
        <a:bodyPr/>
        <a:lstStyle/>
        <a:p>
          <a:endParaRPr lang="fr-CA" sz="1200" b="1" i="0">
            <a:latin typeface="Arial Narrow" panose="020B0604020202020204" pitchFamily="34" charset="0"/>
            <a:cs typeface="Arial Narrow" panose="020B0604020202020204" pitchFamily="34" charset="0"/>
          </a:endParaRPr>
        </a:p>
      </dgm:t>
    </dgm:pt>
    <dgm:pt modelId="{5765F399-D9E4-3744-B013-785EB02022E7}">
      <dgm:prSet custT="1"/>
      <dgm:spPr/>
      <dgm:t>
        <a:bodyPr/>
        <a:lstStyle/>
        <a:p>
          <a:pPr>
            <a:lnSpc>
              <a:spcPct val="150000"/>
            </a:lnSpc>
          </a:pPr>
          <a:r>
            <a:rPr lang="fr-CA" sz="1800" b="1" i="0" dirty="0">
              <a:solidFill>
                <a:schemeClr val="tx1"/>
              </a:solidFill>
              <a:latin typeface="+mn-lt"/>
              <a:cs typeface="Arial Narrow" panose="020B0604020202020204" pitchFamily="34" charset="0"/>
            </a:rPr>
            <a:t>Règlements en version administrative</a:t>
          </a:r>
          <a:endParaRPr lang="fr-CA" sz="1800" b="1" i="1" dirty="0">
            <a:solidFill>
              <a:schemeClr val="tx1"/>
            </a:solidFill>
            <a:latin typeface="+mn-lt"/>
            <a:cs typeface="Arial Narrow" panose="020B0604020202020204" pitchFamily="34" charset="0"/>
          </a:endParaRPr>
        </a:p>
      </dgm:t>
    </dgm:pt>
    <dgm:pt modelId="{DF2EF212-2506-F649-BB24-FA347860E2D0}" type="parTrans" cxnId="{AD3C3830-9238-DC4A-968A-A1E255FAB611}">
      <dgm:prSet/>
      <dgm:spPr/>
      <dgm:t>
        <a:bodyPr/>
        <a:lstStyle/>
        <a:p>
          <a:endParaRPr lang="fr-CA" sz="1200" b="1" i="0">
            <a:latin typeface="Arial Narrow" panose="020B0604020202020204" pitchFamily="34" charset="0"/>
            <a:cs typeface="Arial Narrow" panose="020B0604020202020204" pitchFamily="34" charset="0"/>
          </a:endParaRPr>
        </a:p>
      </dgm:t>
    </dgm:pt>
    <dgm:pt modelId="{4578BC75-D0C6-C740-B800-39910F50F128}" type="sibTrans" cxnId="{AD3C3830-9238-DC4A-968A-A1E255FAB611}">
      <dgm:prSet/>
      <dgm:spPr/>
      <dgm:t>
        <a:bodyPr/>
        <a:lstStyle/>
        <a:p>
          <a:endParaRPr lang="fr-CA" sz="1200" b="1" i="0">
            <a:latin typeface="Arial Narrow" panose="020B0604020202020204" pitchFamily="34" charset="0"/>
            <a:cs typeface="Arial Narrow" panose="020B0604020202020204" pitchFamily="34" charset="0"/>
          </a:endParaRPr>
        </a:p>
      </dgm:t>
    </dgm:pt>
    <dgm:pt modelId="{CF77FD12-CEC6-AA43-BC97-864C4E05B00A}">
      <dgm:prSet custT="1"/>
      <dgm:spPr/>
      <dgm:t>
        <a:bodyPr/>
        <a:lstStyle/>
        <a:p>
          <a:pPr>
            <a:lnSpc>
              <a:spcPct val="150000"/>
            </a:lnSpc>
          </a:pPr>
          <a:r>
            <a:rPr lang="fr-CA" sz="1800" b="1" i="0" dirty="0">
              <a:solidFill>
                <a:schemeClr val="tx1"/>
              </a:solidFill>
              <a:latin typeface="+mn-lt"/>
              <a:cs typeface="Arial Narrow" panose="020B0604020202020204" pitchFamily="34" charset="0"/>
            </a:rPr>
            <a:t>Cahiers explicatifs :</a:t>
          </a:r>
        </a:p>
      </dgm:t>
    </dgm:pt>
    <dgm:pt modelId="{E2B05BFD-2633-7B45-9B6F-9DF6FE93A658}" type="parTrans" cxnId="{F69ABB26-1B9C-6B43-95CA-951270CF47FE}">
      <dgm:prSet/>
      <dgm:spPr/>
      <dgm:t>
        <a:bodyPr/>
        <a:lstStyle/>
        <a:p>
          <a:endParaRPr lang="fr-CA" sz="1200" b="1" i="0">
            <a:latin typeface="Arial Narrow" panose="020B0604020202020204" pitchFamily="34" charset="0"/>
            <a:cs typeface="Arial Narrow" panose="020B0604020202020204" pitchFamily="34" charset="0"/>
          </a:endParaRPr>
        </a:p>
      </dgm:t>
    </dgm:pt>
    <dgm:pt modelId="{B9BE6F13-E08D-7A47-8D60-135B78E7B5FF}" type="sibTrans" cxnId="{F69ABB26-1B9C-6B43-95CA-951270CF47FE}">
      <dgm:prSet/>
      <dgm:spPr/>
      <dgm:t>
        <a:bodyPr/>
        <a:lstStyle/>
        <a:p>
          <a:endParaRPr lang="fr-CA" sz="1200" b="1" i="0">
            <a:latin typeface="Arial Narrow" panose="020B0604020202020204" pitchFamily="34" charset="0"/>
            <a:cs typeface="Arial Narrow" panose="020B0604020202020204" pitchFamily="34" charset="0"/>
          </a:endParaRPr>
        </a:p>
      </dgm:t>
    </dgm:pt>
    <dgm:pt modelId="{A214EFE4-B41F-406F-9D0A-29BFAEE79383}">
      <dgm:prSet custT="1"/>
      <dgm:spPr/>
      <dgm:t>
        <a:bodyPr/>
        <a:lstStyle/>
        <a:p>
          <a:pPr>
            <a:lnSpc>
              <a:spcPct val="150000"/>
            </a:lnSpc>
            <a:buFont typeface="Wingdings" panose="05000000000000000000" pitchFamily="2" charset="2"/>
            <a:buChar char="ü"/>
          </a:pPr>
          <a:r>
            <a:rPr lang="fr-CA" sz="1800" b="1" i="0" dirty="0">
              <a:solidFill>
                <a:schemeClr val="tx1"/>
              </a:solidFill>
              <a:latin typeface="+mn-lt"/>
              <a:hlinkClick xmlns:r="http://schemas.openxmlformats.org/officeDocument/2006/relationships" r:id="rId2"/>
            </a:rPr>
            <a:t>Cahier explicatif – Le REAFIE : Acériculture</a:t>
          </a:r>
          <a:endParaRPr lang="fr-CA" sz="1800" b="1" i="0" dirty="0">
            <a:solidFill>
              <a:schemeClr val="tx1"/>
            </a:solidFill>
            <a:latin typeface="+mn-lt"/>
            <a:cs typeface="Arial Narrow" panose="020B0604020202020204" pitchFamily="34" charset="0"/>
          </a:endParaRPr>
        </a:p>
      </dgm:t>
    </dgm:pt>
    <dgm:pt modelId="{5BA6B9B6-BEB5-406D-BABA-89FF7544B18D}" type="parTrans" cxnId="{FCF5999B-930B-4756-A178-F5202FAD6628}">
      <dgm:prSet/>
      <dgm:spPr/>
      <dgm:t>
        <a:bodyPr/>
        <a:lstStyle/>
        <a:p>
          <a:endParaRPr lang="fr-CA"/>
        </a:p>
      </dgm:t>
    </dgm:pt>
    <dgm:pt modelId="{13B73ABD-524B-4A4D-B918-4008E1D85837}" type="sibTrans" cxnId="{FCF5999B-930B-4756-A178-F5202FAD6628}">
      <dgm:prSet/>
      <dgm:spPr/>
      <dgm:t>
        <a:bodyPr/>
        <a:lstStyle/>
        <a:p>
          <a:endParaRPr lang="fr-CA"/>
        </a:p>
      </dgm:t>
    </dgm:pt>
    <dgm:pt modelId="{79888979-5FE6-40C6-959F-20A157C95872}">
      <dgm:prSet custT="1"/>
      <dgm:spPr/>
      <dgm:t>
        <a:bodyPr/>
        <a:lstStyle/>
        <a:p>
          <a:pPr>
            <a:lnSpc>
              <a:spcPct val="150000"/>
            </a:lnSpc>
            <a:buFont typeface="Wingdings" panose="05000000000000000000" pitchFamily="2" charset="2"/>
            <a:buChar char="ü"/>
          </a:pPr>
          <a:r>
            <a:rPr lang="fr-CA" sz="1800" b="1" i="0" u="sng" dirty="0">
              <a:solidFill>
                <a:schemeClr val="tx1"/>
              </a:solidFill>
              <a:latin typeface="+mn-lt"/>
              <a:hlinkClick xmlns:r="http://schemas.openxmlformats.org/officeDocument/2006/relationships" r:id="rId3"/>
            </a:rPr>
            <a:t>Cahier explicatif</a:t>
          </a:r>
          <a:r>
            <a:rPr lang="fr-CA" sz="1800" b="1" i="0" u="sng" dirty="0">
              <a:solidFill>
                <a:schemeClr val="tx1"/>
              </a:solidFill>
              <a:latin typeface="+mn-lt"/>
              <a:hlinkClick xmlns:r="http://schemas.openxmlformats.org/officeDocument/2006/relationships" r:id="rId3">
                <a:extLst>
                  <a:ext uri="{A12FA001-AC4F-418D-AE19-62706E023703}">
                    <ahyp:hlinkClr xmlns:ahyp="http://schemas.microsoft.com/office/drawing/2018/hyperlinkcolor" val="tx"/>
                  </a:ext>
                </a:extLst>
              </a:hlinkClick>
            </a:rPr>
            <a:t> – </a:t>
          </a:r>
          <a:r>
            <a:rPr lang="fr-CA" sz="1800" b="1" i="0" u="sng" dirty="0">
              <a:solidFill>
                <a:schemeClr val="tx1"/>
              </a:solidFill>
              <a:latin typeface="+mn-lt"/>
              <a:hlinkClick xmlns:r="http://schemas.openxmlformats.org/officeDocument/2006/relationships" r:id="rId3"/>
            </a:rPr>
            <a:t>Milieux humides et hydriques – Introduction</a:t>
          </a:r>
          <a:endParaRPr lang="fr-CA" sz="1800" b="1" i="0" dirty="0">
            <a:solidFill>
              <a:schemeClr val="tx1"/>
            </a:solidFill>
            <a:latin typeface="+mn-lt"/>
            <a:cs typeface="Arial Narrow" panose="020B0604020202020204" pitchFamily="34" charset="0"/>
          </a:endParaRPr>
        </a:p>
      </dgm:t>
    </dgm:pt>
    <dgm:pt modelId="{6EF09715-BFD0-4D18-B50D-9EB18E9235EB}" type="parTrans" cxnId="{1AFC1993-CBEB-448E-852E-9D5AEB725B8C}">
      <dgm:prSet/>
      <dgm:spPr/>
      <dgm:t>
        <a:bodyPr/>
        <a:lstStyle/>
        <a:p>
          <a:endParaRPr lang="fr-CA"/>
        </a:p>
      </dgm:t>
    </dgm:pt>
    <dgm:pt modelId="{DEFEB938-5675-4C01-9A7C-12248A167780}" type="sibTrans" cxnId="{1AFC1993-CBEB-448E-852E-9D5AEB725B8C}">
      <dgm:prSet/>
      <dgm:spPr/>
      <dgm:t>
        <a:bodyPr/>
        <a:lstStyle/>
        <a:p>
          <a:endParaRPr lang="fr-CA"/>
        </a:p>
      </dgm:t>
    </dgm:pt>
    <dgm:pt modelId="{32CC9135-81A5-436D-8408-631B9DF3D85A}">
      <dgm:prSet custT="1"/>
      <dgm:spPr/>
      <dgm:t>
        <a:bodyPr/>
        <a:lstStyle/>
        <a:p>
          <a:pPr>
            <a:lnSpc>
              <a:spcPct val="150000"/>
            </a:lnSpc>
          </a:pPr>
          <a:r>
            <a:rPr lang="fr-CA" sz="1800" b="1" i="0" noProof="0" dirty="0">
              <a:solidFill>
                <a:schemeClr val="tx1"/>
              </a:solidFill>
              <a:latin typeface="+mn-lt"/>
              <a:cs typeface="Arial Narrow" panose="020B0604020202020204" pitchFamily="34" charset="0"/>
              <a:hlinkClick xmlns:r="http://schemas.openxmlformats.org/officeDocument/2006/relationships" r:id="rId4"/>
            </a:rPr>
            <a:t>Guide de référence REAFIE</a:t>
          </a:r>
          <a:endParaRPr lang="fr-CA" sz="1800" b="1" i="0" noProof="0" dirty="0">
            <a:solidFill>
              <a:schemeClr val="tx1"/>
            </a:solidFill>
            <a:latin typeface="+mn-lt"/>
            <a:cs typeface="Arial Narrow" panose="020B0604020202020204" pitchFamily="34" charset="0"/>
          </a:endParaRPr>
        </a:p>
      </dgm:t>
    </dgm:pt>
    <dgm:pt modelId="{6615362A-5F89-4827-B6CF-3D3C43F7B0B0}" type="parTrans" cxnId="{D11A8A92-CA61-49C0-9F9D-85BBB3D33281}">
      <dgm:prSet/>
      <dgm:spPr/>
      <dgm:t>
        <a:bodyPr/>
        <a:lstStyle/>
        <a:p>
          <a:endParaRPr lang="fr-CA"/>
        </a:p>
      </dgm:t>
    </dgm:pt>
    <dgm:pt modelId="{BDBB938E-9C92-43C2-8B47-E4BB36A0AAAD}" type="sibTrans" cxnId="{D11A8A92-CA61-49C0-9F9D-85BBB3D33281}">
      <dgm:prSet/>
      <dgm:spPr/>
      <dgm:t>
        <a:bodyPr/>
        <a:lstStyle/>
        <a:p>
          <a:endParaRPr lang="fr-CA"/>
        </a:p>
      </dgm:t>
    </dgm:pt>
    <dgm:pt modelId="{A83CE33F-6C0A-4AF9-A201-8CD8FD4D3B6C}" type="pres">
      <dgm:prSet presAssocID="{CA41DFFC-9DD4-0F49-9EA7-38971F1AC9B7}" presName="linear" presStyleCnt="0">
        <dgm:presLayoutVars>
          <dgm:dir/>
          <dgm:animLvl val="lvl"/>
          <dgm:resizeHandles val="exact"/>
        </dgm:presLayoutVars>
      </dgm:prSet>
      <dgm:spPr/>
    </dgm:pt>
    <dgm:pt modelId="{E984BA9D-316B-4C3B-853C-50CB0907B12E}" type="pres">
      <dgm:prSet presAssocID="{F748E3FB-3326-9A4F-A5B6-08F04EE87F0D}" presName="parentLin" presStyleCnt="0"/>
      <dgm:spPr/>
    </dgm:pt>
    <dgm:pt modelId="{B9118086-CA3F-486B-97E4-3D284D932563}" type="pres">
      <dgm:prSet presAssocID="{F748E3FB-3326-9A4F-A5B6-08F04EE87F0D}" presName="parentLeftMargin" presStyleLbl="node1" presStyleIdx="0" presStyleCnt="1"/>
      <dgm:spPr/>
    </dgm:pt>
    <dgm:pt modelId="{EAA68F1E-0C2E-4075-87C3-DC80522EB847}" type="pres">
      <dgm:prSet presAssocID="{F748E3FB-3326-9A4F-A5B6-08F04EE87F0D}" presName="parentText" presStyleLbl="node1" presStyleIdx="0" presStyleCnt="1" custScaleX="114359">
        <dgm:presLayoutVars>
          <dgm:chMax val="0"/>
          <dgm:bulletEnabled val="1"/>
        </dgm:presLayoutVars>
      </dgm:prSet>
      <dgm:spPr/>
    </dgm:pt>
    <dgm:pt modelId="{BD5F60C8-F8C3-4982-BEB5-D077335356BF}" type="pres">
      <dgm:prSet presAssocID="{F748E3FB-3326-9A4F-A5B6-08F04EE87F0D}" presName="negativeSpace" presStyleCnt="0"/>
      <dgm:spPr/>
    </dgm:pt>
    <dgm:pt modelId="{FBB15958-6902-42E4-A5FA-DC5EF2C3F964}" type="pres">
      <dgm:prSet presAssocID="{F748E3FB-3326-9A4F-A5B6-08F04EE87F0D}" presName="childText" presStyleLbl="conFgAcc1" presStyleIdx="0" presStyleCnt="1">
        <dgm:presLayoutVars>
          <dgm:bulletEnabled val="1"/>
        </dgm:presLayoutVars>
      </dgm:prSet>
      <dgm:spPr/>
    </dgm:pt>
  </dgm:ptLst>
  <dgm:cxnLst>
    <dgm:cxn modelId="{E9AB7B0E-CF67-48E1-88E2-B94377F045E1}" type="presOf" srcId="{CF77FD12-CEC6-AA43-BC97-864C4E05B00A}" destId="{FBB15958-6902-42E4-A5FA-DC5EF2C3F964}" srcOrd="0" destOrd="2" presId="urn:microsoft.com/office/officeart/2005/8/layout/list1"/>
    <dgm:cxn modelId="{F69ABB26-1B9C-6B43-95CA-951270CF47FE}" srcId="{F748E3FB-3326-9A4F-A5B6-08F04EE87F0D}" destId="{CF77FD12-CEC6-AA43-BC97-864C4E05B00A}" srcOrd="2" destOrd="0" parTransId="{E2B05BFD-2633-7B45-9B6F-9DF6FE93A658}" sibTransId="{B9BE6F13-E08D-7A47-8D60-135B78E7B5FF}"/>
    <dgm:cxn modelId="{AC82762A-D3A0-400B-9A9A-687B3FF8247A}" type="presOf" srcId="{32CC9135-81A5-436D-8408-631B9DF3D85A}" destId="{FBB15958-6902-42E4-A5FA-DC5EF2C3F964}" srcOrd="0" destOrd="1" presId="urn:microsoft.com/office/officeart/2005/8/layout/list1"/>
    <dgm:cxn modelId="{AD3C3830-9238-DC4A-968A-A1E255FAB611}" srcId="{F748E3FB-3326-9A4F-A5B6-08F04EE87F0D}" destId="{5765F399-D9E4-3744-B013-785EB02022E7}" srcOrd="0" destOrd="0" parTransId="{DF2EF212-2506-F649-BB24-FA347860E2D0}" sibTransId="{4578BC75-D0C6-C740-B800-39910F50F128}"/>
    <dgm:cxn modelId="{C3EEFD47-B5BE-3843-BF21-1911662E2D2B}" srcId="{CA41DFFC-9DD4-0F49-9EA7-38971F1AC9B7}" destId="{F748E3FB-3326-9A4F-A5B6-08F04EE87F0D}" srcOrd="0" destOrd="0" parTransId="{B8ED6C19-678E-2240-8F36-FA5AB0C32AD1}" sibTransId="{67ECD789-F03D-6142-9463-1CA47FD71045}"/>
    <dgm:cxn modelId="{B0AD8D59-0362-4246-AF98-F5AA9A102715}" type="presOf" srcId="{79888979-5FE6-40C6-959F-20A157C95872}" destId="{FBB15958-6902-42E4-A5FA-DC5EF2C3F964}" srcOrd="0" destOrd="3" presId="urn:microsoft.com/office/officeart/2005/8/layout/list1"/>
    <dgm:cxn modelId="{2489327B-F43C-4DD3-B916-4541E6E3FAF0}" type="presOf" srcId="{CA41DFFC-9DD4-0F49-9EA7-38971F1AC9B7}" destId="{A83CE33F-6C0A-4AF9-A201-8CD8FD4D3B6C}" srcOrd="0" destOrd="0" presId="urn:microsoft.com/office/officeart/2005/8/layout/list1"/>
    <dgm:cxn modelId="{D11A8A92-CA61-49C0-9F9D-85BBB3D33281}" srcId="{F748E3FB-3326-9A4F-A5B6-08F04EE87F0D}" destId="{32CC9135-81A5-436D-8408-631B9DF3D85A}" srcOrd="1" destOrd="0" parTransId="{6615362A-5F89-4827-B6CF-3D3C43F7B0B0}" sibTransId="{BDBB938E-9C92-43C2-8B47-E4BB36A0AAAD}"/>
    <dgm:cxn modelId="{1AFC1993-CBEB-448E-852E-9D5AEB725B8C}" srcId="{CF77FD12-CEC6-AA43-BC97-864C4E05B00A}" destId="{79888979-5FE6-40C6-959F-20A157C95872}" srcOrd="0" destOrd="0" parTransId="{6EF09715-BFD0-4D18-B50D-9EB18E9235EB}" sibTransId="{DEFEB938-5675-4C01-9A7C-12248A167780}"/>
    <dgm:cxn modelId="{FCF5999B-930B-4756-A178-F5202FAD6628}" srcId="{CF77FD12-CEC6-AA43-BC97-864C4E05B00A}" destId="{A214EFE4-B41F-406F-9D0A-29BFAEE79383}" srcOrd="1" destOrd="0" parTransId="{5BA6B9B6-BEB5-406D-BABA-89FF7544B18D}" sibTransId="{13B73ABD-524B-4A4D-B918-4008E1D85837}"/>
    <dgm:cxn modelId="{4AA463B6-6669-4E07-B180-D15000B811E0}" type="presOf" srcId="{A214EFE4-B41F-406F-9D0A-29BFAEE79383}" destId="{FBB15958-6902-42E4-A5FA-DC5EF2C3F964}" srcOrd="0" destOrd="4" presId="urn:microsoft.com/office/officeart/2005/8/layout/list1"/>
    <dgm:cxn modelId="{44D7B1EA-E5E1-4B08-8845-E955F04E2FB0}" type="presOf" srcId="{F748E3FB-3326-9A4F-A5B6-08F04EE87F0D}" destId="{EAA68F1E-0C2E-4075-87C3-DC80522EB847}" srcOrd="1" destOrd="0" presId="urn:microsoft.com/office/officeart/2005/8/layout/list1"/>
    <dgm:cxn modelId="{78DF10F3-CC77-4FD2-8F4E-335CE7BDE014}" type="presOf" srcId="{5765F399-D9E4-3744-B013-785EB02022E7}" destId="{FBB15958-6902-42E4-A5FA-DC5EF2C3F964}" srcOrd="0" destOrd="0" presId="urn:microsoft.com/office/officeart/2005/8/layout/list1"/>
    <dgm:cxn modelId="{F3B142F5-5C31-478A-9350-E981FEDC8767}" type="presOf" srcId="{F748E3FB-3326-9A4F-A5B6-08F04EE87F0D}" destId="{B9118086-CA3F-486B-97E4-3D284D932563}" srcOrd="0" destOrd="0" presId="urn:microsoft.com/office/officeart/2005/8/layout/list1"/>
    <dgm:cxn modelId="{215F0B53-EA9C-4121-9686-552B1D84732E}" type="presParOf" srcId="{A83CE33F-6C0A-4AF9-A201-8CD8FD4D3B6C}" destId="{E984BA9D-316B-4C3B-853C-50CB0907B12E}" srcOrd="0" destOrd="0" presId="urn:microsoft.com/office/officeart/2005/8/layout/list1"/>
    <dgm:cxn modelId="{E6923E7C-BB07-4818-99FE-21C22ABFF07D}" type="presParOf" srcId="{E984BA9D-316B-4C3B-853C-50CB0907B12E}" destId="{B9118086-CA3F-486B-97E4-3D284D932563}" srcOrd="0" destOrd="0" presId="urn:microsoft.com/office/officeart/2005/8/layout/list1"/>
    <dgm:cxn modelId="{A4B82504-1E56-4F85-BE5B-0E09EEEACCE1}" type="presParOf" srcId="{E984BA9D-316B-4C3B-853C-50CB0907B12E}" destId="{EAA68F1E-0C2E-4075-87C3-DC80522EB847}" srcOrd="1" destOrd="0" presId="urn:microsoft.com/office/officeart/2005/8/layout/list1"/>
    <dgm:cxn modelId="{3CD4A006-7405-482A-9940-9B8AB0D79D58}" type="presParOf" srcId="{A83CE33F-6C0A-4AF9-A201-8CD8FD4D3B6C}" destId="{BD5F60C8-F8C3-4982-BEB5-D077335356BF}" srcOrd="1" destOrd="0" presId="urn:microsoft.com/office/officeart/2005/8/layout/list1"/>
    <dgm:cxn modelId="{6B4396FB-88F5-49C5-8C9F-4A2B9A915CB1}" type="presParOf" srcId="{A83CE33F-6C0A-4AF9-A201-8CD8FD4D3B6C}" destId="{FBB15958-6902-42E4-A5FA-DC5EF2C3F96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41DFFC-9DD4-0F49-9EA7-38971F1AC9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F748E3FB-3326-9A4F-A5B6-08F04EE87F0D}">
      <dgm:prSet custT="1"/>
      <dgm:spPr>
        <a:solidFill>
          <a:schemeClr val="bg1"/>
        </a:solidFill>
      </dgm:spPr>
      <dgm:t>
        <a:bodyPr/>
        <a:lstStyle/>
        <a:p>
          <a:r>
            <a:rPr lang="fr-CA" sz="2600" b="1" i="0" u="none" dirty="0">
              <a:solidFill>
                <a:schemeClr val="tx1"/>
              </a:solidFill>
              <a:latin typeface="+mn-lt"/>
              <a:cs typeface="Arial Narrow" panose="020B0604020202020204" pitchFamily="34" charset="0"/>
            </a:rPr>
            <a:t>RCAMHH</a:t>
          </a:r>
        </a:p>
        <a:p>
          <a:r>
            <a:rPr lang="fr-CA" sz="2000" b="1" i="0" u="sng" dirty="0">
              <a:solidFill>
                <a:schemeClr val="tx1"/>
              </a:solidFill>
              <a:latin typeface="+mn-lt"/>
              <a:hlinkClick xmlns:r="http://schemas.openxmlformats.org/officeDocument/2006/relationships" r:id="rId1"/>
            </a:rPr>
            <a:t>www.environnement.gouv.qc.ca/eau/milieux-humides/</a:t>
          </a:r>
          <a:endParaRPr lang="fr-CA" sz="2000" b="1" i="0" u="sng" dirty="0">
            <a:solidFill>
              <a:schemeClr val="tx1"/>
            </a:solidFill>
            <a:latin typeface="+mn-lt"/>
            <a:cs typeface="Arial Narrow" panose="020B0604020202020204" pitchFamily="34" charset="0"/>
          </a:endParaRPr>
        </a:p>
      </dgm:t>
    </dgm:pt>
    <dgm:pt modelId="{B8ED6C19-678E-2240-8F36-FA5AB0C32AD1}" type="parTrans" cxnId="{C3EEFD47-B5BE-3843-BF21-1911662E2D2B}">
      <dgm:prSet/>
      <dgm:spPr/>
      <dgm:t>
        <a:bodyPr/>
        <a:lstStyle/>
        <a:p>
          <a:endParaRPr lang="fr-CA" sz="1200" b="1" i="0">
            <a:latin typeface="Arial Narrow" panose="020B0604020202020204" pitchFamily="34" charset="0"/>
            <a:cs typeface="Arial Narrow" panose="020B0604020202020204" pitchFamily="34" charset="0"/>
          </a:endParaRPr>
        </a:p>
      </dgm:t>
    </dgm:pt>
    <dgm:pt modelId="{67ECD789-F03D-6142-9463-1CA47FD71045}" type="sibTrans" cxnId="{C3EEFD47-B5BE-3843-BF21-1911662E2D2B}">
      <dgm:prSet/>
      <dgm:spPr/>
      <dgm:t>
        <a:bodyPr/>
        <a:lstStyle/>
        <a:p>
          <a:endParaRPr lang="fr-CA" sz="1200" b="1" i="0">
            <a:latin typeface="Arial Narrow" panose="020B0604020202020204" pitchFamily="34" charset="0"/>
            <a:cs typeface="Arial Narrow" panose="020B0604020202020204" pitchFamily="34" charset="0"/>
          </a:endParaRPr>
        </a:p>
      </dgm:t>
    </dgm:pt>
    <dgm:pt modelId="{5765F399-D9E4-3744-B013-785EB02022E7}">
      <dgm:prSet custT="1"/>
      <dgm:spPr/>
      <dgm:t>
        <a:bodyPr/>
        <a:lstStyle/>
        <a:p>
          <a:pPr>
            <a:lnSpc>
              <a:spcPct val="150000"/>
            </a:lnSpc>
          </a:pPr>
          <a:r>
            <a:rPr lang="fr-CA" sz="1800" b="1" i="0" noProof="0" dirty="0">
              <a:solidFill>
                <a:schemeClr val="tx1"/>
              </a:solidFill>
              <a:latin typeface="+mn-lt"/>
              <a:cs typeface="Arial Narrow" panose="020B0604020202020204" pitchFamily="34" charset="0"/>
              <a:hlinkClick xmlns:r="http://schemas.openxmlformats.org/officeDocument/2006/relationships" r:id="rId2"/>
            </a:rPr>
            <a:t>Règlement en version administrative</a:t>
          </a:r>
          <a:endParaRPr lang="fr-CA" sz="1800" b="1" i="1" dirty="0">
            <a:solidFill>
              <a:schemeClr val="tx1"/>
            </a:solidFill>
            <a:latin typeface="+mn-lt"/>
            <a:cs typeface="Arial Narrow" panose="020B0604020202020204" pitchFamily="34" charset="0"/>
          </a:endParaRPr>
        </a:p>
      </dgm:t>
    </dgm:pt>
    <dgm:pt modelId="{DF2EF212-2506-F649-BB24-FA347860E2D0}" type="parTrans" cxnId="{AD3C3830-9238-DC4A-968A-A1E255FAB611}">
      <dgm:prSet/>
      <dgm:spPr/>
      <dgm:t>
        <a:bodyPr/>
        <a:lstStyle/>
        <a:p>
          <a:endParaRPr lang="fr-CA" sz="1200" b="1" i="0">
            <a:latin typeface="Arial Narrow" panose="020B0604020202020204" pitchFamily="34" charset="0"/>
            <a:cs typeface="Arial Narrow" panose="020B0604020202020204" pitchFamily="34" charset="0"/>
          </a:endParaRPr>
        </a:p>
      </dgm:t>
    </dgm:pt>
    <dgm:pt modelId="{4578BC75-D0C6-C740-B800-39910F50F128}" type="sibTrans" cxnId="{AD3C3830-9238-DC4A-968A-A1E255FAB611}">
      <dgm:prSet/>
      <dgm:spPr/>
      <dgm:t>
        <a:bodyPr/>
        <a:lstStyle/>
        <a:p>
          <a:endParaRPr lang="fr-CA" sz="1200" b="1" i="0">
            <a:latin typeface="Arial Narrow" panose="020B0604020202020204" pitchFamily="34" charset="0"/>
            <a:cs typeface="Arial Narrow" panose="020B0604020202020204" pitchFamily="34" charset="0"/>
          </a:endParaRPr>
        </a:p>
      </dgm:t>
    </dgm:pt>
    <dgm:pt modelId="{CF77FD12-CEC6-AA43-BC97-864C4E05B00A}">
      <dgm:prSet custT="1"/>
      <dgm:spPr/>
      <dgm:t>
        <a:bodyPr/>
        <a:lstStyle/>
        <a:p>
          <a:pPr>
            <a:lnSpc>
              <a:spcPct val="150000"/>
            </a:lnSpc>
          </a:pPr>
          <a:r>
            <a:rPr lang="fr-CA" sz="1800" b="1" i="0" dirty="0">
              <a:solidFill>
                <a:schemeClr val="tx1"/>
              </a:solidFill>
              <a:latin typeface="+mn-lt"/>
              <a:cs typeface="Arial Narrow" panose="020B0604020202020204" pitchFamily="34" charset="0"/>
            </a:rPr>
            <a:t>Guide et outils :</a:t>
          </a:r>
        </a:p>
      </dgm:t>
    </dgm:pt>
    <dgm:pt modelId="{E2B05BFD-2633-7B45-9B6F-9DF6FE93A658}" type="parTrans" cxnId="{F69ABB26-1B9C-6B43-95CA-951270CF47FE}">
      <dgm:prSet/>
      <dgm:spPr/>
      <dgm:t>
        <a:bodyPr/>
        <a:lstStyle/>
        <a:p>
          <a:endParaRPr lang="fr-CA" sz="1200" b="1" i="0">
            <a:latin typeface="Arial Narrow" panose="020B0604020202020204" pitchFamily="34" charset="0"/>
            <a:cs typeface="Arial Narrow" panose="020B0604020202020204" pitchFamily="34" charset="0"/>
          </a:endParaRPr>
        </a:p>
      </dgm:t>
    </dgm:pt>
    <dgm:pt modelId="{B9BE6F13-E08D-7A47-8D60-135B78E7B5FF}" type="sibTrans" cxnId="{F69ABB26-1B9C-6B43-95CA-951270CF47FE}">
      <dgm:prSet/>
      <dgm:spPr/>
      <dgm:t>
        <a:bodyPr/>
        <a:lstStyle/>
        <a:p>
          <a:endParaRPr lang="fr-CA" sz="1200" b="1" i="0">
            <a:latin typeface="Arial Narrow" panose="020B0604020202020204" pitchFamily="34" charset="0"/>
            <a:cs typeface="Arial Narrow" panose="020B0604020202020204" pitchFamily="34" charset="0"/>
          </a:endParaRPr>
        </a:p>
      </dgm:t>
    </dgm:pt>
    <dgm:pt modelId="{A214EFE4-B41F-406F-9D0A-29BFAEE79383}">
      <dgm:prSet custT="1"/>
      <dgm:spPr/>
      <dgm:t>
        <a:bodyPr/>
        <a:lstStyle/>
        <a:p>
          <a:pPr>
            <a:lnSpc>
              <a:spcPct val="150000"/>
            </a:lnSpc>
            <a:buFont typeface="Wingdings" panose="05000000000000000000" pitchFamily="2" charset="2"/>
            <a:buChar char="ü"/>
          </a:pPr>
          <a:r>
            <a:rPr lang="fr-CA" sz="1800" b="0" i="0" noProof="0" dirty="0">
              <a:solidFill>
                <a:schemeClr val="tx1"/>
              </a:solidFill>
              <a:latin typeface="+mn-lt"/>
              <a:hlinkClick xmlns:r="http://schemas.openxmlformats.org/officeDocument/2006/relationships" r:id="rId3"/>
            </a:rPr>
            <a:t>Lignes directrices sur le calcul de la contribution financière</a:t>
          </a:r>
          <a:endParaRPr lang="fr-CA" sz="1800" b="1" i="0" dirty="0">
            <a:solidFill>
              <a:schemeClr val="tx1"/>
            </a:solidFill>
            <a:latin typeface="+mn-lt"/>
            <a:cs typeface="Arial Narrow" panose="020B0604020202020204" pitchFamily="34" charset="0"/>
          </a:endParaRPr>
        </a:p>
      </dgm:t>
    </dgm:pt>
    <dgm:pt modelId="{5BA6B9B6-BEB5-406D-BABA-89FF7544B18D}" type="parTrans" cxnId="{FCF5999B-930B-4756-A178-F5202FAD6628}">
      <dgm:prSet/>
      <dgm:spPr/>
      <dgm:t>
        <a:bodyPr/>
        <a:lstStyle/>
        <a:p>
          <a:endParaRPr lang="fr-CA"/>
        </a:p>
      </dgm:t>
    </dgm:pt>
    <dgm:pt modelId="{13B73ABD-524B-4A4D-B918-4008E1D85837}" type="sibTrans" cxnId="{FCF5999B-930B-4756-A178-F5202FAD6628}">
      <dgm:prSet/>
      <dgm:spPr/>
      <dgm:t>
        <a:bodyPr/>
        <a:lstStyle/>
        <a:p>
          <a:endParaRPr lang="fr-CA"/>
        </a:p>
      </dgm:t>
    </dgm:pt>
    <dgm:pt modelId="{79888979-5FE6-40C6-959F-20A157C95872}">
      <dgm:prSet custT="1"/>
      <dgm:spPr/>
      <dgm:t>
        <a:bodyPr/>
        <a:lstStyle/>
        <a:p>
          <a:pPr>
            <a:lnSpc>
              <a:spcPct val="150000"/>
            </a:lnSpc>
            <a:buFont typeface="Wingdings" panose="05000000000000000000" pitchFamily="2" charset="2"/>
            <a:buChar char="ü"/>
          </a:pPr>
          <a:r>
            <a:rPr lang="fr-CA" sz="1800" b="0" i="0" noProof="0" dirty="0">
              <a:solidFill>
                <a:schemeClr val="tx1"/>
              </a:solidFill>
              <a:hlinkClick xmlns:r="http://schemas.openxmlformats.org/officeDocument/2006/relationships" r:id="rId4"/>
            </a:rPr>
            <a:t>Outil d’estimation pour le calcul de la contribution financière pour l’atteinte aux milieux humides et hydriques</a:t>
          </a:r>
          <a:endParaRPr lang="fr-CA" sz="1800" b="1" i="0" dirty="0">
            <a:solidFill>
              <a:schemeClr val="tx1"/>
            </a:solidFill>
            <a:latin typeface="+mn-lt"/>
            <a:cs typeface="Arial Narrow" panose="020B0604020202020204" pitchFamily="34" charset="0"/>
          </a:endParaRPr>
        </a:p>
      </dgm:t>
    </dgm:pt>
    <dgm:pt modelId="{6EF09715-BFD0-4D18-B50D-9EB18E9235EB}" type="parTrans" cxnId="{1AFC1993-CBEB-448E-852E-9D5AEB725B8C}">
      <dgm:prSet/>
      <dgm:spPr/>
      <dgm:t>
        <a:bodyPr/>
        <a:lstStyle/>
        <a:p>
          <a:endParaRPr lang="fr-CA"/>
        </a:p>
      </dgm:t>
    </dgm:pt>
    <dgm:pt modelId="{DEFEB938-5675-4C01-9A7C-12248A167780}" type="sibTrans" cxnId="{1AFC1993-CBEB-448E-852E-9D5AEB725B8C}">
      <dgm:prSet/>
      <dgm:spPr/>
      <dgm:t>
        <a:bodyPr/>
        <a:lstStyle/>
        <a:p>
          <a:endParaRPr lang="fr-CA"/>
        </a:p>
      </dgm:t>
    </dgm:pt>
    <dgm:pt modelId="{19F043A6-1C61-4334-B43C-71AA57B0EB7C}">
      <dgm:prSet custT="1"/>
      <dgm:spPr/>
      <dgm:t>
        <a:bodyPr/>
        <a:lstStyle/>
        <a:p>
          <a:pPr>
            <a:lnSpc>
              <a:spcPct val="150000"/>
            </a:lnSpc>
            <a:buFont typeface="Wingdings" panose="05000000000000000000" pitchFamily="2" charset="2"/>
            <a:buChar char="ü"/>
          </a:pPr>
          <a:r>
            <a:rPr lang="fr-CA" sz="1800" b="0" i="0" noProof="0" dirty="0">
              <a:solidFill>
                <a:schemeClr val="tx1"/>
              </a:solidFill>
              <a:hlinkClick xmlns:r="http://schemas.openxmlformats.org/officeDocument/2006/relationships" r:id="rId5"/>
            </a:rPr>
            <a:t>Guide d’élaboration d’un projet de restauration ou de création de milieux humides et hydriques</a:t>
          </a:r>
          <a:r>
            <a:rPr lang="fr-CA" sz="1800" b="0" i="0" noProof="0" dirty="0">
              <a:solidFill>
                <a:schemeClr val="tx1"/>
              </a:solidFill>
              <a:latin typeface="+mn-lt"/>
              <a:hlinkClick xmlns:r="http://schemas.openxmlformats.org/officeDocument/2006/relationships" r:id="rId3"/>
            </a:rPr>
            <a:t> </a:t>
          </a:r>
          <a:endParaRPr lang="fr-CA" sz="1800" b="1" i="0" dirty="0">
            <a:solidFill>
              <a:schemeClr val="tx1"/>
            </a:solidFill>
            <a:latin typeface="+mn-lt"/>
            <a:cs typeface="Arial Narrow" panose="020B0604020202020204" pitchFamily="34" charset="0"/>
          </a:endParaRPr>
        </a:p>
      </dgm:t>
    </dgm:pt>
    <dgm:pt modelId="{A317517F-268C-48E3-9B1A-7A6BD6C57C2D}" type="parTrans" cxnId="{434BDB82-D49C-4611-BAF7-5AE43D61E051}">
      <dgm:prSet/>
      <dgm:spPr/>
      <dgm:t>
        <a:bodyPr/>
        <a:lstStyle/>
        <a:p>
          <a:endParaRPr lang="fr-CA"/>
        </a:p>
      </dgm:t>
    </dgm:pt>
    <dgm:pt modelId="{31165B1D-F0B4-4C96-9F33-E355AADE47F2}" type="sibTrans" cxnId="{434BDB82-D49C-4611-BAF7-5AE43D61E051}">
      <dgm:prSet/>
      <dgm:spPr/>
      <dgm:t>
        <a:bodyPr/>
        <a:lstStyle/>
        <a:p>
          <a:endParaRPr lang="fr-CA"/>
        </a:p>
      </dgm:t>
    </dgm:pt>
    <dgm:pt modelId="{A83CE33F-6C0A-4AF9-A201-8CD8FD4D3B6C}" type="pres">
      <dgm:prSet presAssocID="{CA41DFFC-9DD4-0F49-9EA7-38971F1AC9B7}" presName="linear" presStyleCnt="0">
        <dgm:presLayoutVars>
          <dgm:dir/>
          <dgm:animLvl val="lvl"/>
          <dgm:resizeHandles val="exact"/>
        </dgm:presLayoutVars>
      </dgm:prSet>
      <dgm:spPr/>
    </dgm:pt>
    <dgm:pt modelId="{E984BA9D-316B-4C3B-853C-50CB0907B12E}" type="pres">
      <dgm:prSet presAssocID="{F748E3FB-3326-9A4F-A5B6-08F04EE87F0D}" presName="parentLin" presStyleCnt="0"/>
      <dgm:spPr/>
    </dgm:pt>
    <dgm:pt modelId="{B9118086-CA3F-486B-97E4-3D284D932563}" type="pres">
      <dgm:prSet presAssocID="{F748E3FB-3326-9A4F-A5B6-08F04EE87F0D}" presName="parentLeftMargin" presStyleLbl="node1" presStyleIdx="0" presStyleCnt="1"/>
      <dgm:spPr/>
    </dgm:pt>
    <dgm:pt modelId="{EAA68F1E-0C2E-4075-87C3-DC80522EB847}" type="pres">
      <dgm:prSet presAssocID="{F748E3FB-3326-9A4F-A5B6-08F04EE87F0D}" presName="parentText" presStyleLbl="node1" presStyleIdx="0" presStyleCnt="1" custScaleX="114359">
        <dgm:presLayoutVars>
          <dgm:chMax val="0"/>
          <dgm:bulletEnabled val="1"/>
        </dgm:presLayoutVars>
      </dgm:prSet>
      <dgm:spPr/>
    </dgm:pt>
    <dgm:pt modelId="{BD5F60C8-F8C3-4982-BEB5-D077335356BF}" type="pres">
      <dgm:prSet presAssocID="{F748E3FB-3326-9A4F-A5B6-08F04EE87F0D}" presName="negativeSpace" presStyleCnt="0"/>
      <dgm:spPr/>
    </dgm:pt>
    <dgm:pt modelId="{FBB15958-6902-42E4-A5FA-DC5EF2C3F964}" type="pres">
      <dgm:prSet presAssocID="{F748E3FB-3326-9A4F-A5B6-08F04EE87F0D}" presName="childText" presStyleLbl="conFgAcc1" presStyleIdx="0" presStyleCnt="1">
        <dgm:presLayoutVars>
          <dgm:bulletEnabled val="1"/>
        </dgm:presLayoutVars>
      </dgm:prSet>
      <dgm:spPr/>
    </dgm:pt>
  </dgm:ptLst>
  <dgm:cxnLst>
    <dgm:cxn modelId="{E9AB7B0E-CF67-48E1-88E2-B94377F045E1}" type="presOf" srcId="{CF77FD12-CEC6-AA43-BC97-864C4E05B00A}" destId="{FBB15958-6902-42E4-A5FA-DC5EF2C3F964}" srcOrd="0" destOrd="1" presId="urn:microsoft.com/office/officeart/2005/8/layout/list1"/>
    <dgm:cxn modelId="{F69ABB26-1B9C-6B43-95CA-951270CF47FE}" srcId="{F748E3FB-3326-9A4F-A5B6-08F04EE87F0D}" destId="{CF77FD12-CEC6-AA43-BC97-864C4E05B00A}" srcOrd="1" destOrd="0" parTransId="{E2B05BFD-2633-7B45-9B6F-9DF6FE93A658}" sibTransId="{B9BE6F13-E08D-7A47-8D60-135B78E7B5FF}"/>
    <dgm:cxn modelId="{AD3C3830-9238-DC4A-968A-A1E255FAB611}" srcId="{F748E3FB-3326-9A4F-A5B6-08F04EE87F0D}" destId="{5765F399-D9E4-3744-B013-785EB02022E7}" srcOrd="0" destOrd="0" parTransId="{DF2EF212-2506-F649-BB24-FA347860E2D0}" sibTransId="{4578BC75-D0C6-C740-B800-39910F50F128}"/>
    <dgm:cxn modelId="{C3EEFD47-B5BE-3843-BF21-1911662E2D2B}" srcId="{CA41DFFC-9DD4-0F49-9EA7-38971F1AC9B7}" destId="{F748E3FB-3326-9A4F-A5B6-08F04EE87F0D}" srcOrd="0" destOrd="0" parTransId="{B8ED6C19-678E-2240-8F36-FA5AB0C32AD1}" sibTransId="{67ECD789-F03D-6142-9463-1CA47FD71045}"/>
    <dgm:cxn modelId="{B0AD8D59-0362-4246-AF98-F5AA9A102715}" type="presOf" srcId="{79888979-5FE6-40C6-959F-20A157C95872}" destId="{FBB15958-6902-42E4-A5FA-DC5EF2C3F964}" srcOrd="0" destOrd="2" presId="urn:microsoft.com/office/officeart/2005/8/layout/list1"/>
    <dgm:cxn modelId="{B9969B59-D930-4D36-94F7-1678A830657F}" type="presOf" srcId="{19F043A6-1C61-4334-B43C-71AA57B0EB7C}" destId="{FBB15958-6902-42E4-A5FA-DC5EF2C3F964}" srcOrd="0" destOrd="4" presId="urn:microsoft.com/office/officeart/2005/8/layout/list1"/>
    <dgm:cxn modelId="{2489327B-F43C-4DD3-B916-4541E6E3FAF0}" type="presOf" srcId="{CA41DFFC-9DD4-0F49-9EA7-38971F1AC9B7}" destId="{A83CE33F-6C0A-4AF9-A201-8CD8FD4D3B6C}" srcOrd="0" destOrd="0" presId="urn:microsoft.com/office/officeart/2005/8/layout/list1"/>
    <dgm:cxn modelId="{434BDB82-D49C-4611-BAF7-5AE43D61E051}" srcId="{CF77FD12-CEC6-AA43-BC97-864C4E05B00A}" destId="{19F043A6-1C61-4334-B43C-71AA57B0EB7C}" srcOrd="2" destOrd="0" parTransId="{A317517F-268C-48E3-9B1A-7A6BD6C57C2D}" sibTransId="{31165B1D-F0B4-4C96-9F33-E355AADE47F2}"/>
    <dgm:cxn modelId="{1AFC1993-CBEB-448E-852E-9D5AEB725B8C}" srcId="{CF77FD12-CEC6-AA43-BC97-864C4E05B00A}" destId="{79888979-5FE6-40C6-959F-20A157C95872}" srcOrd="0" destOrd="0" parTransId="{6EF09715-BFD0-4D18-B50D-9EB18E9235EB}" sibTransId="{DEFEB938-5675-4C01-9A7C-12248A167780}"/>
    <dgm:cxn modelId="{FCF5999B-930B-4756-A178-F5202FAD6628}" srcId="{CF77FD12-CEC6-AA43-BC97-864C4E05B00A}" destId="{A214EFE4-B41F-406F-9D0A-29BFAEE79383}" srcOrd="1" destOrd="0" parTransId="{5BA6B9B6-BEB5-406D-BABA-89FF7544B18D}" sibTransId="{13B73ABD-524B-4A4D-B918-4008E1D85837}"/>
    <dgm:cxn modelId="{4AA463B6-6669-4E07-B180-D15000B811E0}" type="presOf" srcId="{A214EFE4-B41F-406F-9D0A-29BFAEE79383}" destId="{FBB15958-6902-42E4-A5FA-DC5EF2C3F964}" srcOrd="0" destOrd="3" presId="urn:microsoft.com/office/officeart/2005/8/layout/list1"/>
    <dgm:cxn modelId="{44D7B1EA-E5E1-4B08-8845-E955F04E2FB0}" type="presOf" srcId="{F748E3FB-3326-9A4F-A5B6-08F04EE87F0D}" destId="{EAA68F1E-0C2E-4075-87C3-DC80522EB847}" srcOrd="1" destOrd="0" presId="urn:microsoft.com/office/officeart/2005/8/layout/list1"/>
    <dgm:cxn modelId="{78DF10F3-CC77-4FD2-8F4E-335CE7BDE014}" type="presOf" srcId="{5765F399-D9E4-3744-B013-785EB02022E7}" destId="{FBB15958-6902-42E4-A5FA-DC5EF2C3F964}" srcOrd="0" destOrd="0" presId="urn:microsoft.com/office/officeart/2005/8/layout/list1"/>
    <dgm:cxn modelId="{F3B142F5-5C31-478A-9350-E981FEDC8767}" type="presOf" srcId="{F748E3FB-3326-9A4F-A5B6-08F04EE87F0D}" destId="{B9118086-CA3F-486B-97E4-3D284D932563}" srcOrd="0" destOrd="0" presId="urn:microsoft.com/office/officeart/2005/8/layout/list1"/>
    <dgm:cxn modelId="{215F0B53-EA9C-4121-9686-552B1D84732E}" type="presParOf" srcId="{A83CE33F-6C0A-4AF9-A201-8CD8FD4D3B6C}" destId="{E984BA9D-316B-4C3B-853C-50CB0907B12E}" srcOrd="0" destOrd="0" presId="urn:microsoft.com/office/officeart/2005/8/layout/list1"/>
    <dgm:cxn modelId="{E6923E7C-BB07-4818-99FE-21C22ABFF07D}" type="presParOf" srcId="{E984BA9D-316B-4C3B-853C-50CB0907B12E}" destId="{B9118086-CA3F-486B-97E4-3D284D932563}" srcOrd="0" destOrd="0" presId="urn:microsoft.com/office/officeart/2005/8/layout/list1"/>
    <dgm:cxn modelId="{A4B82504-1E56-4F85-BE5B-0E09EEEACCE1}" type="presParOf" srcId="{E984BA9D-316B-4C3B-853C-50CB0907B12E}" destId="{EAA68F1E-0C2E-4075-87C3-DC80522EB847}" srcOrd="1" destOrd="0" presId="urn:microsoft.com/office/officeart/2005/8/layout/list1"/>
    <dgm:cxn modelId="{3CD4A006-7405-482A-9940-9B8AB0D79D58}" type="presParOf" srcId="{A83CE33F-6C0A-4AF9-A201-8CD8FD4D3B6C}" destId="{BD5F60C8-F8C3-4982-BEB5-D077335356BF}" srcOrd="1" destOrd="0" presId="urn:microsoft.com/office/officeart/2005/8/layout/list1"/>
    <dgm:cxn modelId="{6B4396FB-88F5-49C5-8C9F-4A2B9A915CB1}" type="presParOf" srcId="{A83CE33F-6C0A-4AF9-A201-8CD8FD4D3B6C}" destId="{FBB15958-6902-42E4-A5FA-DC5EF2C3F96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41DFFC-9DD4-0F49-9EA7-38971F1AC9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F748E3FB-3326-9A4F-A5B6-08F04EE87F0D}">
      <dgm:prSet custT="1"/>
      <dgm:spPr>
        <a:solidFill>
          <a:schemeClr val="bg1"/>
        </a:solidFill>
      </dgm:spPr>
      <dgm:t>
        <a:bodyPr/>
        <a:lstStyle/>
        <a:p>
          <a:pPr algn="l"/>
          <a:r>
            <a:rPr lang="fr-CA" sz="2600" b="1" i="0" u="none" dirty="0">
              <a:solidFill>
                <a:schemeClr val="tx1"/>
              </a:solidFill>
              <a:latin typeface="+mn-lt"/>
            </a:rPr>
            <a:t>Régime transitoire de gestion des zones inondables, des rives et du littoral</a:t>
          </a:r>
        </a:p>
        <a:p>
          <a:pPr algn="just"/>
          <a:r>
            <a:rPr lang="fr-CA" sz="2000" b="1" i="0" u="sng" dirty="0">
              <a:solidFill>
                <a:schemeClr val="tx1"/>
              </a:solidFill>
              <a:latin typeface="+mn-lt"/>
              <a:hlinkClick xmlns:r="http://schemas.openxmlformats.org/officeDocument/2006/relationships" r:id="rId1"/>
            </a:rPr>
            <a:t>Québec.ca/</a:t>
          </a:r>
          <a:r>
            <a:rPr lang="fr-CA" sz="2000" b="1" i="0" u="sng" dirty="0" err="1">
              <a:solidFill>
                <a:schemeClr val="tx1"/>
              </a:solidFill>
              <a:latin typeface="+mn-lt"/>
              <a:hlinkClick xmlns:r="http://schemas.openxmlformats.org/officeDocument/2006/relationships" r:id="rId1"/>
            </a:rPr>
            <a:t>gouv</a:t>
          </a:r>
          <a:r>
            <a:rPr lang="fr-CA" sz="2000" b="1" i="0" u="sng" dirty="0">
              <a:solidFill>
                <a:schemeClr val="tx1"/>
              </a:solidFill>
              <a:latin typeface="+mn-lt"/>
              <a:hlinkClick xmlns:r="http://schemas.openxmlformats.org/officeDocument/2006/relationships" r:id="rId1"/>
            </a:rPr>
            <a:t>/politiques-orientations/plan-de-protection-du-territoire-face-aux-inondations/gestion-rives-littoral-zones-inondables/projet-regime-transitoire-gestion-zones-inondables-rives-littoral</a:t>
          </a:r>
          <a:endParaRPr lang="fr-CA" sz="2000" b="1" i="0" u="sng" dirty="0">
            <a:solidFill>
              <a:schemeClr val="tx1"/>
            </a:solidFill>
            <a:latin typeface="+mn-lt"/>
            <a:cs typeface="Arial Narrow" panose="020B0604020202020204" pitchFamily="34" charset="0"/>
          </a:endParaRPr>
        </a:p>
      </dgm:t>
    </dgm:pt>
    <dgm:pt modelId="{B8ED6C19-678E-2240-8F36-FA5AB0C32AD1}" type="parTrans" cxnId="{C3EEFD47-B5BE-3843-BF21-1911662E2D2B}">
      <dgm:prSet/>
      <dgm:spPr/>
      <dgm:t>
        <a:bodyPr/>
        <a:lstStyle/>
        <a:p>
          <a:endParaRPr lang="fr-CA" sz="1200" b="1" i="0">
            <a:latin typeface="Arial Narrow" panose="020B0604020202020204" pitchFamily="34" charset="0"/>
            <a:cs typeface="Arial Narrow" panose="020B0604020202020204" pitchFamily="34" charset="0"/>
          </a:endParaRPr>
        </a:p>
      </dgm:t>
    </dgm:pt>
    <dgm:pt modelId="{67ECD789-F03D-6142-9463-1CA47FD71045}" type="sibTrans" cxnId="{C3EEFD47-B5BE-3843-BF21-1911662E2D2B}">
      <dgm:prSet/>
      <dgm:spPr/>
      <dgm:t>
        <a:bodyPr/>
        <a:lstStyle/>
        <a:p>
          <a:endParaRPr lang="fr-CA" sz="1200" b="1" i="0">
            <a:latin typeface="Arial Narrow" panose="020B0604020202020204" pitchFamily="34" charset="0"/>
            <a:cs typeface="Arial Narrow" panose="020B0604020202020204" pitchFamily="34" charset="0"/>
          </a:endParaRPr>
        </a:p>
      </dgm:t>
    </dgm:pt>
    <dgm:pt modelId="{5765F399-D9E4-3744-B013-785EB02022E7}">
      <dgm:prSet custT="1"/>
      <dgm:spPr/>
      <dgm:t>
        <a:bodyPr/>
        <a:lstStyle/>
        <a:p>
          <a:pPr>
            <a:lnSpc>
              <a:spcPct val="150000"/>
            </a:lnSpc>
          </a:pPr>
          <a:r>
            <a:rPr lang="fr-CA" sz="1800" b="1" i="0" dirty="0">
              <a:latin typeface="+mn-lt"/>
              <a:cs typeface="Arial Narrow" panose="020B0604020202020204" pitchFamily="34" charset="0"/>
            </a:rPr>
            <a:t>Règlements en version administrative</a:t>
          </a:r>
          <a:endParaRPr lang="fr-CA" sz="1800" b="1" i="1" dirty="0">
            <a:solidFill>
              <a:srgbClr val="2D2E83"/>
            </a:solidFill>
            <a:latin typeface="+mn-lt"/>
            <a:cs typeface="Arial Narrow" panose="020B0604020202020204" pitchFamily="34" charset="0"/>
          </a:endParaRPr>
        </a:p>
      </dgm:t>
    </dgm:pt>
    <dgm:pt modelId="{DF2EF212-2506-F649-BB24-FA347860E2D0}" type="parTrans" cxnId="{AD3C3830-9238-DC4A-968A-A1E255FAB611}">
      <dgm:prSet/>
      <dgm:spPr/>
      <dgm:t>
        <a:bodyPr/>
        <a:lstStyle/>
        <a:p>
          <a:endParaRPr lang="fr-CA" sz="1200" b="1" i="0">
            <a:latin typeface="Arial Narrow" panose="020B0604020202020204" pitchFamily="34" charset="0"/>
            <a:cs typeface="Arial Narrow" panose="020B0604020202020204" pitchFamily="34" charset="0"/>
          </a:endParaRPr>
        </a:p>
      </dgm:t>
    </dgm:pt>
    <dgm:pt modelId="{4578BC75-D0C6-C740-B800-39910F50F128}" type="sibTrans" cxnId="{AD3C3830-9238-DC4A-968A-A1E255FAB611}">
      <dgm:prSet/>
      <dgm:spPr/>
      <dgm:t>
        <a:bodyPr/>
        <a:lstStyle/>
        <a:p>
          <a:endParaRPr lang="fr-CA" sz="1200" b="1" i="0">
            <a:latin typeface="Arial Narrow" panose="020B0604020202020204" pitchFamily="34" charset="0"/>
            <a:cs typeface="Arial Narrow" panose="020B0604020202020204" pitchFamily="34" charset="0"/>
          </a:endParaRPr>
        </a:p>
      </dgm:t>
    </dgm:pt>
    <dgm:pt modelId="{CF77FD12-CEC6-AA43-BC97-864C4E05B00A}">
      <dgm:prSet custT="1"/>
      <dgm:spPr/>
      <dgm:t>
        <a:bodyPr/>
        <a:lstStyle/>
        <a:p>
          <a:pPr>
            <a:lnSpc>
              <a:spcPct val="150000"/>
            </a:lnSpc>
          </a:pPr>
          <a:r>
            <a:rPr lang="fr-CA" sz="1800" b="1" i="0" dirty="0">
              <a:latin typeface="+mn-lt"/>
              <a:cs typeface="Arial Narrow" panose="020B0604020202020204" pitchFamily="34" charset="0"/>
            </a:rPr>
            <a:t>Aide-mémoire, documents explicatifs et capsules vidéo</a:t>
          </a:r>
        </a:p>
      </dgm:t>
    </dgm:pt>
    <dgm:pt modelId="{E2B05BFD-2633-7B45-9B6F-9DF6FE93A658}" type="parTrans" cxnId="{F69ABB26-1B9C-6B43-95CA-951270CF47FE}">
      <dgm:prSet/>
      <dgm:spPr/>
      <dgm:t>
        <a:bodyPr/>
        <a:lstStyle/>
        <a:p>
          <a:endParaRPr lang="fr-CA" sz="1200" b="1" i="0">
            <a:latin typeface="Arial Narrow" panose="020B0604020202020204" pitchFamily="34" charset="0"/>
            <a:cs typeface="Arial Narrow" panose="020B0604020202020204" pitchFamily="34" charset="0"/>
          </a:endParaRPr>
        </a:p>
      </dgm:t>
    </dgm:pt>
    <dgm:pt modelId="{B9BE6F13-E08D-7A47-8D60-135B78E7B5FF}" type="sibTrans" cxnId="{F69ABB26-1B9C-6B43-95CA-951270CF47FE}">
      <dgm:prSet/>
      <dgm:spPr/>
      <dgm:t>
        <a:bodyPr/>
        <a:lstStyle/>
        <a:p>
          <a:endParaRPr lang="fr-CA" sz="1200" b="1" i="0">
            <a:latin typeface="Arial Narrow" panose="020B0604020202020204" pitchFamily="34" charset="0"/>
            <a:cs typeface="Arial Narrow" panose="020B0604020202020204" pitchFamily="34" charset="0"/>
          </a:endParaRPr>
        </a:p>
      </dgm:t>
    </dgm:pt>
    <dgm:pt modelId="{82F09492-7984-4C63-B99E-10B7504CDF00}">
      <dgm:prSet custT="1"/>
      <dgm:spPr/>
      <dgm:t>
        <a:bodyPr/>
        <a:lstStyle/>
        <a:p>
          <a:pPr>
            <a:lnSpc>
              <a:spcPct val="150000"/>
            </a:lnSpc>
            <a:buFont typeface="Wingdings" panose="05000000000000000000" pitchFamily="2" charset="2"/>
            <a:buChar char="ü"/>
          </a:pPr>
          <a:r>
            <a:rPr lang="fr-CA" sz="1800" b="0" i="0" dirty="0">
              <a:hlinkClick xmlns:r="http://schemas.openxmlformats.org/officeDocument/2006/relationships" r:id="rId2"/>
            </a:rPr>
            <a:t>Aide-mémoire – Autorisation municipale pour différents travaux réalisés en rive, littoral ou zone inondable</a:t>
          </a:r>
          <a:endParaRPr lang="fr-CA" sz="1800" b="1" i="0" dirty="0">
            <a:latin typeface="+mn-lt"/>
            <a:cs typeface="Arial Narrow" panose="020B0604020202020204" pitchFamily="34" charset="0"/>
          </a:endParaRPr>
        </a:p>
      </dgm:t>
    </dgm:pt>
    <dgm:pt modelId="{20D80BCE-4594-4097-BC9B-BB72DA436753}" type="parTrans" cxnId="{49A8E725-ADEA-45EE-997D-10692E2AAB18}">
      <dgm:prSet/>
      <dgm:spPr/>
      <dgm:t>
        <a:bodyPr/>
        <a:lstStyle/>
        <a:p>
          <a:endParaRPr lang="fr-CA"/>
        </a:p>
      </dgm:t>
    </dgm:pt>
    <dgm:pt modelId="{3B09B31E-5547-47F4-BED0-848C726DA021}" type="sibTrans" cxnId="{49A8E725-ADEA-45EE-997D-10692E2AAB18}">
      <dgm:prSet/>
      <dgm:spPr/>
      <dgm:t>
        <a:bodyPr/>
        <a:lstStyle/>
        <a:p>
          <a:endParaRPr lang="fr-CA"/>
        </a:p>
      </dgm:t>
    </dgm:pt>
    <dgm:pt modelId="{07267694-2518-4596-9219-F0F88A3D3E6E}">
      <dgm:prSet custT="1"/>
      <dgm:spPr/>
      <dgm:t>
        <a:bodyPr/>
        <a:lstStyle/>
        <a:p>
          <a:pPr>
            <a:lnSpc>
              <a:spcPct val="150000"/>
            </a:lnSpc>
            <a:buFont typeface="Wingdings" panose="05000000000000000000" pitchFamily="2" charset="2"/>
            <a:buChar char="ü"/>
          </a:pPr>
          <a:r>
            <a:rPr lang="fr-CA" sz="1800" b="0" i="0" dirty="0">
              <a:hlinkClick xmlns:r="http://schemas.openxmlformats.org/officeDocument/2006/relationships" r:id="rId3"/>
            </a:rPr>
            <a:t>Aide-mémoire – Méthodes de délimitation des rives</a:t>
          </a:r>
          <a:endParaRPr lang="fr-CA" sz="1800" b="1" i="0" dirty="0">
            <a:latin typeface="+mn-lt"/>
            <a:cs typeface="Arial Narrow" panose="020B0604020202020204" pitchFamily="34" charset="0"/>
          </a:endParaRPr>
        </a:p>
      </dgm:t>
    </dgm:pt>
    <dgm:pt modelId="{88E6EF86-B2B7-48E4-94F9-B33545D01A22}" type="parTrans" cxnId="{7C2B8408-5B24-4E32-910C-36DD25F3628D}">
      <dgm:prSet/>
      <dgm:spPr/>
      <dgm:t>
        <a:bodyPr/>
        <a:lstStyle/>
        <a:p>
          <a:endParaRPr lang="fr-CA"/>
        </a:p>
      </dgm:t>
    </dgm:pt>
    <dgm:pt modelId="{6E5FCDC3-90D5-4B6E-8B49-E0420D24CE3B}" type="sibTrans" cxnId="{7C2B8408-5B24-4E32-910C-36DD25F3628D}">
      <dgm:prSet/>
      <dgm:spPr/>
      <dgm:t>
        <a:bodyPr/>
        <a:lstStyle/>
        <a:p>
          <a:endParaRPr lang="fr-CA"/>
        </a:p>
      </dgm:t>
    </dgm:pt>
    <dgm:pt modelId="{37E7E45D-367E-4808-A3FF-91D7232192D6}">
      <dgm:prSet custT="1"/>
      <dgm:spPr/>
      <dgm:t>
        <a:bodyPr/>
        <a:lstStyle/>
        <a:p>
          <a:pPr>
            <a:lnSpc>
              <a:spcPct val="150000"/>
            </a:lnSpc>
            <a:buFont typeface="Wingdings" panose="05000000000000000000" pitchFamily="2" charset="2"/>
            <a:buChar char="ü"/>
          </a:pPr>
          <a:r>
            <a:rPr lang="fr-CA" sz="1800" b="0" i="0" dirty="0">
              <a:hlinkClick xmlns:r="http://schemas.openxmlformats.org/officeDocument/2006/relationships" r:id="rId4"/>
            </a:rPr>
            <a:t>Aide-mémoire – Méthodes de détermination de la limite du littoral</a:t>
          </a:r>
          <a:endParaRPr lang="fr-CA" sz="1800" b="1" i="0" dirty="0">
            <a:latin typeface="+mn-lt"/>
            <a:cs typeface="Arial Narrow" panose="020B0604020202020204" pitchFamily="34" charset="0"/>
          </a:endParaRPr>
        </a:p>
      </dgm:t>
    </dgm:pt>
    <dgm:pt modelId="{BDA88D11-24B4-4113-A6C0-327AE148BA9E}" type="parTrans" cxnId="{27A2A94A-8EE5-4D92-A8FA-3FAEC5390B5F}">
      <dgm:prSet/>
      <dgm:spPr/>
      <dgm:t>
        <a:bodyPr/>
        <a:lstStyle/>
        <a:p>
          <a:endParaRPr lang="fr-CA"/>
        </a:p>
      </dgm:t>
    </dgm:pt>
    <dgm:pt modelId="{D99EA0DA-0D56-4318-BF96-67882F4CC539}" type="sibTrans" cxnId="{27A2A94A-8EE5-4D92-A8FA-3FAEC5390B5F}">
      <dgm:prSet/>
      <dgm:spPr/>
      <dgm:t>
        <a:bodyPr/>
        <a:lstStyle/>
        <a:p>
          <a:endParaRPr lang="fr-CA"/>
        </a:p>
      </dgm:t>
    </dgm:pt>
    <dgm:pt modelId="{A83CE33F-6C0A-4AF9-A201-8CD8FD4D3B6C}" type="pres">
      <dgm:prSet presAssocID="{CA41DFFC-9DD4-0F49-9EA7-38971F1AC9B7}" presName="linear" presStyleCnt="0">
        <dgm:presLayoutVars>
          <dgm:dir/>
          <dgm:animLvl val="lvl"/>
          <dgm:resizeHandles val="exact"/>
        </dgm:presLayoutVars>
      </dgm:prSet>
      <dgm:spPr/>
    </dgm:pt>
    <dgm:pt modelId="{E984BA9D-316B-4C3B-853C-50CB0907B12E}" type="pres">
      <dgm:prSet presAssocID="{F748E3FB-3326-9A4F-A5B6-08F04EE87F0D}" presName="parentLin" presStyleCnt="0"/>
      <dgm:spPr/>
    </dgm:pt>
    <dgm:pt modelId="{B9118086-CA3F-486B-97E4-3D284D932563}" type="pres">
      <dgm:prSet presAssocID="{F748E3FB-3326-9A4F-A5B6-08F04EE87F0D}" presName="parentLeftMargin" presStyleLbl="node1" presStyleIdx="0" presStyleCnt="1"/>
      <dgm:spPr/>
    </dgm:pt>
    <dgm:pt modelId="{EAA68F1E-0C2E-4075-87C3-DC80522EB847}" type="pres">
      <dgm:prSet presAssocID="{F748E3FB-3326-9A4F-A5B6-08F04EE87F0D}" presName="parentText" presStyleLbl="node1" presStyleIdx="0" presStyleCnt="1" custScaleX="114359">
        <dgm:presLayoutVars>
          <dgm:chMax val="0"/>
          <dgm:bulletEnabled val="1"/>
        </dgm:presLayoutVars>
      </dgm:prSet>
      <dgm:spPr/>
    </dgm:pt>
    <dgm:pt modelId="{BD5F60C8-F8C3-4982-BEB5-D077335356BF}" type="pres">
      <dgm:prSet presAssocID="{F748E3FB-3326-9A4F-A5B6-08F04EE87F0D}" presName="negativeSpace" presStyleCnt="0"/>
      <dgm:spPr/>
    </dgm:pt>
    <dgm:pt modelId="{FBB15958-6902-42E4-A5FA-DC5EF2C3F964}" type="pres">
      <dgm:prSet presAssocID="{F748E3FB-3326-9A4F-A5B6-08F04EE87F0D}" presName="childText" presStyleLbl="conFgAcc1" presStyleIdx="0" presStyleCnt="1" custLinFactNeighborY="-5516">
        <dgm:presLayoutVars>
          <dgm:bulletEnabled val="1"/>
        </dgm:presLayoutVars>
      </dgm:prSet>
      <dgm:spPr/>
    </dgm:pt>
  </dgm:ptLst>
  <dgm:cxnLst>
    <dgm:cxn modelId="{7C2B8408-5B24-4E32-910C-36DD25F3628D}" srcId="{CF77FD12-CEC6-AA43-BC97-864C4E05B00A}" destId="{07267694-2518-4596-9219-F0F88A3D3E6E}" srcOrd="1" destOrd="0" parTransId="{88E6EF86-B2B7-48E4-94F9-B33545D01A22}" sibTransId="{6E5FCDC3-90D5-4B6E-8B49-E0420D24CE3B}"/>
    <dgm:cxn modelId="{E9AB7B0E-CF67-48E1-88E2-B94377F045E1}" type="presOf" srcId="{CF77FD12-CEC6-AA43-BC97-864C4E05B00A}" destId="{FBB15958-6902-42E4-A5FA-DC5EF2C3F964}" srcOrd="0" destOrd="1" presId="urn:microsoft.com/office/officeart/2005/8/layout/list1"/>
    <dgm:cxn modelId="{49A8E725-ADEA-45EE-997D-10692E2AAB18}" srcId="{CF77FD12-CEC6-AA43-BC97-864C4E05B00A}" destId="{82F09492-7984-4C63-B99E-10B7504CDF00}" srcOrd="0" destOrd="0" parTransId="{20D80BCE-4594-4097-BC9B-BB72DA436753}" sibTransId="{3B09B31E-5547-47F4-BED0-848C726DA021}"/>
    <dgm:cxn modelId="{F69ABB26-1B9C-6B43-95CA-951270CF47FE}" srcId="{F748E3FB-3326-9A4F-A5B6-08F04EE87F0D}" destId="{CF77FD12-CEC6-AA43-BC97-864C4E05B00A}" srcOrd="1" destOrd="0" parTransId="{E2B05BFD-2633-7B45-9B6F-9DF6FE93A658}" sibTransId="{B9BE6F13-E08D-7A47-8D60-135B78E7B5FF}"/>
    <dgm:cxn modelId="{AD3C3830-9238-DC4A-968A-A1E255FAB611}" srcId="{F748E3FB-3326-9A4F-A5B6-08F04EE87F0D}" destId="{5765F399-D9E4-3744-B013-785EB02022E7}" srcOrd="0" destOrd="0" parTransId="{DF2EF212-2506-F649-BB24-FA347860E2D0}" sibTransId="{4578BC75-D0C6-C740-B800-39910F50F128}"/>
    <dgm:cxn modelId="{D4F7DB46-3877-41DB-ADA8-BB446FA7A079}" type="presOf" srcId="{82F09492-7984-4C63-B99E-10B7504CDF00}" destId="{FBB15958-6902-42E4-A5FA-DC5EF2C3F964}" srcOrd="0" destOrd="2" presId="urn:microsoft.com/office/officeart/2005/8/layout/list1"/>
    <dgm:cxn modelId="{C3EEFD47-B5BE-3843-BF21-1911662E2D2B}" srcId="{CA41DFFC-9DD4-0F49-9EA7-38971F1AC9B7}" destId="{F748E3FB-3326-9A4F-A5B6-08F04EE87F0D}" srcOrd="0" destOrd="0" parTransId="{B8ED6C19-678E-2240-8F36-FA5AB0C32AD1}" sibTransId="{67ECD789-F03D-6142-9463-1CA47FD71045}"/>
    <dgm:cxn modelId="{27A2A94A-8EE5-4D92-A8FA-3FAEC5390B5F}" srcId="{CF77FD12-CEC6-AA43-BC97-864C4E05B00A}" destId="{37E7E45D-367E-4808-A3FF-91D7232192D6}" srcOrd="2" destOrd="0" parTransId="{BDA88D11-24B4-4113-A6C0-327AE148BA9E}" sibTransId="{D99EA0DA-0D56-4318-BF96-67882F4CC539}"/>
    <dgm:cxn modelId="{2489327B-F43C-4DD3-B916-4541E6E3FAF0}" type="presOf" srcId="{CA41DFFC-9DD4-0F49-9EA7-38971F1AC9B7}" destId="{A83CE33F-6C0A-4AF9-A201-8CD8FD4D3B6C}" srcOrd="0" destOrd="0" presId="urn:microsoft.com/office/officeart/2005/8/layout/list1"/>
    <dgm:cxn modelId="{1D8350A7-81B9-41FB-9B08-0EE62C27F412}" type="presOf" srcId="{37E7E45D-367E-4808-A3FF-91D7232192D6}" destId="{FBB15958-6902-42E4-A5FA-DC5EF2C3F964}" srcOrd="0" destOrd="4" presId="urn:microsoft.com/office/officeart/2005/8/layout/list1"/>
    <dgm:cxn modelId="{E1E2FAC0-214B-4C9A-9670-823FE22388E8}" type="presOf" srcId="{07267694-2518-4596-9219-F0F88A3D3E6E}" destId="{FBB15958-6902-42E4-A5FA-DC5EF2C3F964}" srcOrd="0" destOrd="3" presId="urn:microsoft.com/office/officeart/2005/8/layout/list1"/>
    <dgm:cxn modelId="{44D7B1EA-E5E1-4B08-8845-E955F04E2FB0}" type="presOf" srcId="{F748E3FB-3326-9A4F-A5B6-08F04EE87F0D}" destId="{EAA68F1E-0C2E-4075-87C3-DC80522EB847}" srcOrd="1" destOrd="0" presId="urn:microsoft.com/office/officeart/2005/8/layout/list1"/>
    <dgm:cxn modelId="{78DF10F3-CC77-4FD2-8F4E-335CE7BDE014}" type="presOf" srcId="{5765F399-D9E4-3744-B013-785EB02022E7}" destId="{FBB15958-6902-42E4-A5FA-DC5EF2C3F964}" srcOrd="0" destOrd="0" presId="urn:microsoft.com/office/officeart/2005/8/layout/list1"/>
    <dgm:cxn modelId="{F3B142F5-5C31-478A-9350-E981FEDC8767}" type="presOf" srcId="{F748E3FB-3326-9A4F-A5B6-08F04EE87F0D}" destId="{B9118086-CA3F-486B-97E4-3D284D932563}" srcOrd="0" destOrd="0" presId="urn:microsoft.com/office/officeart/2005/8/layout/list1"/>
    <dgm:cxn modelId="{215F0B53-EA9C-4121-9686-552B1D84732E}" type="presParOf" srcId="{A83CE33F-6C0A-4AF9-A201-8CD8FD4D3B6C}" destId="{E984BA9D-316B-4C3B-853C-50CB0907B12E}" srcOrd="0" destOrd="0" presId="urn:microsoft.com/office/officeart/2005/8/layout/list1"/>
    <dgm:cxn modelId="{E6923E7C-BB07-4818-99FE-21C22ABFF07D}" type="presParOf" srcId="{E984BA9D-316B-4C3B-853C-50CB0907B12E}" destId="{B9118086-CA3F-486B-97E4-3D284D932563}" srcOrd="0" destOrd="0" presId="urn:microsoft.com/office/officeart/2005/8/layout/list1"/>
    <dgm:cxn modelId="{A4B82504-1E56-4F85-BE5B-0E09EEEACCE1}" type="presParOf" srcId="{E984BA9D-316B-4C3B-853C-50CB0907B12E}" destId="{EAA68F1E-0C2E-4075-87C3-DC80522EB847}" srcOrd="1" destOrd="0" presId="urn:microsoft.com/office/officeart/2005/8/layout/list1"/>
    <dgm:cxn modelId="{3CD4A006-7405-482A-9940-9B8AB0D79D58}" type="presParOf" srcId="{A83CE33F-6C0A-4AF9-A201-8CD8FD4D3B6C}" destId="{BD5F60C8-F8C3-4982-BEB5-D077335356BF}" srcOrd="1" destOrd="0" presId="urn:microsoft.com/office/officeart/2005/8/layout/list1"/>
    <dgm:cxn modelId="{6B4396FB-88F5-49C5-8C9F-4A2B9A915CB1}" type="presParOf" srcId="{A83CE33F-6C0A-4AF9-A201-8CD8FD4D3B6C}" destId="{FBB15958-6902-42E4-A5FA-DC5EF2C3F96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80047-E071-4721-99E6-8BB68AAD6A9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CA"/>
        </a:p>
      </dgm:t>
    </dgm:pt>
    <dgm:pt modelId="{2E870DD1-E9F2-4ABD-96FD-CF7E9A34BBD1}">
      <dgm:prSet custT="1"/>
      <dgm:spPr/>
      <dgm:t>
        <a:bodyPr/>
        <a:lstStyle/>
        <a:p>
          <a:pPr>
            <a:spcAft>
              <a:spcPts val="400"/>
            </a:spcAft>
          </a:pPr>
          <a:r>
            <a:rPr lang="fr-CA" sz="1200" b="1">
              <a:latin typeface="+mn-lt"/>
            </a:rPr>
            <a:t>Matériaux et MES </a:t>
          </a:r>
        </a:p>
        <a:p>
          <a:pPr>
            <a:spcAft>
              <a:spcPts val="400"/>
            </a:spcAft>
          </a:pPr>
          <a:r>
            <a:rPr lang="fr-CA" sz="1200" b="1">
              <a:latin typeface="+mn-lt"/>
            </a:rPr>
            <a:t>art. 8</a:t>
          </a:r>
        </a:p>
      </dgm:t>
    </dgm:pt>
    <dgm:pt modelId="{DD38D8C5-57F7-45C9-A7F6-23233F753EA0}" type="parTrans" cxnId="{8F8E09F9-15DC-4CA7-B368-F24FFF60CAF1}">
      <dgm:prSet/>
      <dgm:spPr/>
      <dgm:t>
        <a:bodyPr/>
        <a:lstStyle/>
        <a:p>
          <a:endParaRPr lang="fr-CA"/>
        </a:p>
      </dgm:t>
    </dgm:pt>
    <dgm:pt modelId="{5C25817A-DF3D-44DD-A172-F9B9EC82B0D2}" type="sibTrans" cxnId="{8F8E09F9-15DC-4CA7-B368-F24FFF60CAF1}">
      <dgm:prSet/>
      <dgm:spPr/>
      <dgm:t>
        <a:bodyPr/>
        <a:lstStyle/>
        <a:p>
          <a:endParaRPr lang="fr-CA"/>
        </a:p>
      </dgm:t>
    </dgm:pt>
    <dgm:pt modelId="{F2FEAAEE-EEE6-4BE5-8DAA-77227D8D7D7F}">
      <dgm:prSet custT="1"/>
      <dgm:spPr/>
      <dgm:t>
        <a:bodyPr/>
        <a:lstStyle/>
        <a:p>
          <a:pPr rtl="0">
            <a:spcAft>
              <a:spcPts val="400"/>
            </a:spcAft>
          </a:pPr>
          <a:r>
            <a:rPr lang="fr-CA" sz="1200" b="1">
              <a:latin typeface="+mn-lt"/>
            </a:rPr>
            <a:t>Remblais et déblais </a:t>
          </a:r>
        </a:p>
        <a:p>
          <a:pPr>
            <a:spcAft>
              <a:spcPts val="400"/>
            </a:spcAft>
          </a:pPr>
          <a:r>
            <a:rPr lang="fr-CA" sz="1200" b="1">
              <a:latin typeface="+mn-lt"/>
            </a:rPr>
            <a:t>art. 10</a:t>
          </a:r>
        </a:p>
      </dgm:t>
    </dgm:pt>
    <dgm:pt modelId="{F79AA179-4C19-46CE-91C0-A816FB03DB97}" type="parTrans" cxnId="{E56FF6FA-76E9-4BFA-97C9-88D0FC878008}">
      <dgm:prSet/>
      <dgm:spPr/>
      <dgm:t>
        <a:bodyPr/>
        <a:lstStyle/>
        <a:p>
          <a:endParaRPr lang="fr-CA"/>
        </a:p>
      </dgm:t>
    </dgm:pt>
    <dgm:pt modelId="{945A87DC-2E64-4AE9-9F4E-12E15493C9D5}" type="sibTrans" cxnId="{E56FF6FA-76E9-4BFA-97C9-88D0FC878008}">
      <dgm:prSet/>
      <dgm:spPr/>
      <dgm:t>
        <a:bodyPr/>
        <a:lstStyle/>
        <a:p>
          <a:endParaRPr lang="fr-CA"/>
        </a:p>
      </dgm:t>
    </dgm:pt>
    <dgm:pt modelId="{E70E49E3-91E2-4C55-B305-643C93E766CD}">
      <dgm:prSet custT="1"/>
      <dgm:spPr/>
      <dgm:t>
        <a:bodyPr/>
        <a:lstStyle/>
        <a:p>
          <a:pPr>
            <a:spcAft>
              <a:spcPts val="400"/>
            </a:spcAft>
          </a:pPr>
          <a:r>
            <a:rPr lang="fr-CA" sz="1200" b="1">
              <a:latin typeface="+mn-lt"/>
            </a:rPr>
            <a:t>Véhicules et machinerie</a:t>
          </a:r>
        </a:p>
        <a:p>
          <a:pPr>
            <a:spcAft>
              <a:spcPts val="400"/>
            </a:spcAft>
          </a:pPr>
          <a:r>
            <a:rPr lang="fr-CA" sz="1200" b="1">
              <a:latin typeface="+mn-lt"/>
            </a:rPr>
            <a:t> art. 11, 33.6 et 33.7</a:t>
          </a:r>
        </a:p>
      </dgm:t>
    </dgm:pt>
    <dgm:pt modelId="{3A65E702-9BFA-49F9-B579-7D060BE83C44}" type="parTrans" cxnId="{C460BFE1-40E3-490A-89B0-F1267F684165}">
      <dgm:prSet/>
      <dgm:spPr/>
      <dgm:t>
        <a:bodyPr/>
        <a:lstStyle/>
        <a:p>
          <a:endParaRPr lang="fr-CA"/>
        </a:p>
      </dgm:t>
    </dgm:pt>
    <dgm:pt modelId="{6F509E4E-CF95-4598-AA6E-4BABEFD8FD60}" type="sibTrans" cxnId="{C460BFE1-40E3-490A-89B0-F1267F684165}">
      <dgm:prSet/>
      <dgm:spPr/>
      <dgm:t>
        <a:bodyPr/>
        <a:lstStyle/>
        <a:p>
          <a:endParaRPr lang="fr-CA"/>
        </a:p>
      </dgm:t>
    </dgm:pt>
    <dgm:pt modelId="{0C78319C-3C67-4F60-A9AA-8A18AA6A4033}">
      <dgm:prSet custT="1"/>
      <dgm:spPr/>
      <dgm:t>
        <a:bodyPr/>
        <a:lstStyle/>
        <a:p>
          <a:pPr rtl="0">
            <a:spcAft>
              <a:spcPts val="400"/>
            </a:spcAft>
          </a:pPr>
          <a:r>
            <a:rPr lang="fr-CA" sz="1200" b="1">
              <a:latin typeface="+mn-lt"/>
            </a:rPr>
            <a:t>Remise en état </a:t>
          </a:r>
        </a:p>
        <a:p>
          <a:pPr>
            <a:spcAft>
              <a:spcPts val="400"/>
            </a:spcAft>
          </a:pPr>
          <a:r>
            <a:rPr lang="fr-CA" sz="1200" b="1">
              <a:latin typeface="+mn-lt"/>
            </a:rPr>
            <a:t>art. 15 à 17</a:t>
          </a:r>
        </a:p>
      </dgm:t>
    </dgm:pt>
    <dgm:pt modelId="{3E4959DD-A186-4B4E-BCE8-311DF68087AC}" type="parTrans" cxnId="{6BAA5568-016D-40D5-A402-D6A9ACC3F2A7}">
      <dgm:prSet/>
      <dgm:spPr/>
      <dgm:t>
        <a:bodyPr/>
        <a:lstStyle/>
        <a:p>
          <a:endParaRPr lang="fr-CA"/>
        </a:p>
      </dgm:t>
    </dgm:pt>
    <dgm:pt modelId="{4175148C-D9D3-4462-91BD-BF649E2CB666}" type="sibTrans" cxnId="{6BAA5568-016D-40D5-A402-D6A9ACC3F2A7}">
      <dgm:prSet/>
      <dgm:spPr/>
      <dgm:t>
        <a:bodyPr/>
        <a:lstStyle/>
        <a:p>
          <a:endParaRPr lang="fr-CA"/>
        </a:p>
      </dgm:t>
    </dgm:pt>
    <dgm:pt modelId="{33B7723E-92AF-46FA-84A8-33004C11272F}">
      <dgm:prSet custT="1"/>
      <dgm:spPr/>
      <dgm:t>
        <a:bodyPr/>
        <a:lstStyle/>
        <a:p>
          <a:pPr>
            <a:spcAft>
              <a:spcPts val="400"/>
            </a:spcAft>
          </a:pPr>
          <a:r>
            <a:rPr lang="fr-CA" sz="1200" b="1" dirty="0">
              <a:latin typeface="+mn-lt"/>
            </a:rPr>
            <a:t>Interdiction de construction (littoral et encadrement en rive) </a:t>
          </a:r>
        </a:p>
        <a:p>
          <a:pPr>
            <a:spcAft>
              <a:spcPts val="400"/>
            </a:spcAft>
          </a:pPr>
          <a:r>
            <a:rPr lang="fr-CA" sz="1200" b="1" dirty="0">
              <a:latin typeface="+mn-lt"/>
            </a:rPr>
            <a:t>art. 33.4, 35.1-35.2</a:t>
          </a:r>
        </a:p>
      </dgm:t>
    </dgm:pt>
    <dgm:pt modelId="{82D2CB5A-2BAF-48F3-926D-A0FFDCFF4133}" type="parTrans" cxnId="{0EA23CF8-3114-400A-ACD6-8B5DFAC977E4}">
      <dgm:prSet/>
      <dgm:spPr/>
      <dgm:t>
        <a:bodyPr/>
        <a:lstStyle/>
        <a:p>
          <a:endParaRPr lang="fr-CA"/>
        </a:p>
      </dgm:t>
    </dgm:pt>
    <dgm:pt modelId="{36D99135-7D5D-4E4C-AB2D-725DE758153D}" type="sibTrans" cxnId="{0EA23CF8-3114-400A-ACD6-8B5DFAC977E4}">
      <dgm:prSet/>
      <dgm:spPr/>
      <dgm:t>
        <a:bodyPr/>
        <a:lstStyle/>
        <a:p>
          <a:endParaRPr lang="fr-CA"/>
        </a:p>
      </dgm:t>
    </dgm:pt>
    <dgm:pt modelId="{7E175B43-68EB-4C3B-BDDF-72B3C4DF7A83}">
      <dgm:prSet custT="1"/>
      <dgm:spPr/>
      <dgm:t>
        <a:bodyPr/>
        <a:lstStyle/>
        <a:p>
          <a:pPr rtl="0">
            <a:spcAft>
              <a:spcPts val="400"/>
            </a:spcAft>
          </a:pPr>
          <a:r>
            <a:rPr lang="fr-CA" sz="1200" b="1" dirty="0">
              <a:latin typeface="+mn-lt"/>
            </a:rPr>
            <a:t>Activités d’aménagement forestier</a:t>
          </a:r>
        </a:p>
        <a:p>
          <a:pPr>
            <a:spcAft>
              <a:spcPts val="400"/>
            </a:spcAft>
          </a:pPr>
          <a:r>
            <a:rPr lang="fr-CA" sz="1200" b="1" dirty="0">
              <a:latin typeface="+mn-lt"/>
            </a:rPr>
            <a:t>art. 12 à 14, 36, 44-45</a:t>
          </a:r>
        </a:p>
      </dgm:t>
    </dgm:pt>
    <dgm:pt modelId="{A2B24035-5988-4F2C-BD4A-8DF22F3E3AE3}" type="parTrans" cxnId="{4923EC96-A1A9-4AE9-9B33-EECF9EAF28F9}">
      <dgm:prSet/>
      <dgm:spPr/>
      <dgm:t>
        <a:bodyPr/>
        <a:lstStyle/>
        <a:p>
          <a:endParaRPr lang="fr-CA"/>
        </a:p>
      </dgm:t>
    </dgm:pt>
    <dgm:pt modelId="{0F5CCBA0-CB3B-46BB-AE56-967BE2ED849F}" type="sibTrans" cxnId="{4923EC96-A1A9-4AE9-9B33-EECF9EAF28F9}">
      <dgm:prSet/>
      <dgm:spPr/>
      <dgm:t>
        <a:bodyPr/>
        <a:lstStyle/>
        <a:p>
          <a:endParaRPr lang="fr-CA"/>
        </a:p>
      </dgm:t>
    </dgm:pt>
    <dgm:pt modelId="{4C660F5A-4F53-46BB-AEFD-A0C71670A89D}">
      <dgm:prSet custT="1"/>
      <dgm:spPr/>
      <dgm:t>
        <a:bodyPr/>
        <a:lstStyle/>
        <a:p>
          <a:pPr rtl="0">
            <a:spcAft>
              <a:spcPts val="400"/>
            </a:spcAft>
          </a:pPr>
          <a:r>
            <a:rPr lang="fr-CA" sz="1200" b="1" dirty="0">
              <a:latin typeface="+mn-lt"/>
            </a:rPr>
            <a:t>Intervention en cours d’eau</a:t>
          </a:r>
        </a:p>
        <a:p>
          <a:pPr rtl="0">
            <a:spcAft>
              <a:spcPts val="400"/>
            </a:spcAft>
          </a:pPr>
          <a:r>
            <a:rPr lang="fr-CA" sz="1200" b="1" dirty="0">
              <a:latin typeface="+mn-lt"/>
            </a:rPr>
            <a:t> art. 20-21, 25 à 30, 33.5</a:t>
          </a:r>
        </a:p>
      </dgm:t>
    </dgm:pt>
    <dgm:pt modelId="{E1DFD2C6-D082-479C-A308-1B1FF4C52BCF}" type="parTrans" cxnId="{EFAE8B45-5880-46DD-961F-8F089E9C402F}">
      <dgm:prSet/>
      <dgm:spPr/>
      <dgm:t>
        <a:bodyPr/>
        <a:lstStyle/>
        <a:p>
          <a:endParaRPr lang="fr-CA"/>
        </a:p>
      </dgm:t>
    </dgm:pt>
    <dgm:pt modelId="{60973DE9-AB13-4E74-8598-288C102137A5}" type="sibTrans" cxnId="{EFAE8B45-5880-46DD-961F-8F089E9C402F}">
      <dgm:prSet/>
      <dgm:spPr/>
      <dgm:t>
        <a:bodyPr/>
        <a:lstStyle/>
        <a:p>
          <a:endParaRPr lang="fr-CA"/>
        </a:p>
      </dgm:t>
    </dgm:pt>
    <dgm:pt modelId="{821FE876-9161-4CFA-9885-F29B5E1F4D39}">
      <dgm:prSet custT="1"/>
      <dgm:spPr/>
      <dgm:t>
        <a:bodyPr/>
        <a:lstStyle/>
        <a:p>
          <a:pPr>
            <a:spcAft>
              <a:spcPts val="400"/>
            </a:spcAft>
          </a:pPr>
          <a:r>
            <a:rPr lang="fr-CA" sz="1200" b="1">
              <a:latin typeface="+mn-lt"/>
            </a:rPr>
            <a:t>Construction en zone inondable </a:t>
          </a:r>
        </a:p>
        <a:p>
          <a:pPr>
            <a:spcAft>
              <a:spcPts val="400"/>
            </a:spcAft>
          </a:pPr>
          <a:r>
            <a:rPr lang="fr-CA" sz="1200" b="1">
              <a:latin typeface="+mn-lt"/>
            </a:rPr>
            <a:t>art. 38 à 38.11</a:t>
          </a:r>
        </a:p>
      </dgm:t>
    </dgm:pt>
    <dgm:pt modelId="{5625D4C1-1D8B-451B-883B-B2056E1A3F42}" type="parTrans" cxnId="{A3DE7961-F65F-40BA-8F4C-D0058A7FA1EE}">
      <dgm:prSet/>
      <dgm:spPr/>
      <dgm:t>
        <a:bodyPr/>
        <a:lstStyle/>
        <a:p>
          <a:endParaRPr lang="fr-CA"/>
        </a:p>
      </dgm:t>
    </dgm:pt>
    <dgm:pt modelId="{13E3ECEB-052D-41CC-8DFA-3458E2DA0165}" type="sibTrans" cxnId="{A3DE7961-F65F-40BA-8F4C-D0058A7FA1EE}">
      <dgm:prSet/>
      <dgm:spPr/>
      <dgm:t>
        <a:bodyPr/>
        <a:lstStyle/>
        <a:p>
          <a:endParaRPr lang="fr-CA"/>
        </a:p>
      </dgm:t>
    </dgm:pt>
    <dgm:pt modelId="{E5F24C46-0A57-49CB-AAD9-9170E751507A}">
      <dgm:prSet custT="1"/>
      <dgm:spPr/>
      <dgm:t>
        <a:bodyPr/>
        <a:lstStyle/>
        <a:p>
          <a:pPr>
            <a:spcAft>
              <a:spcPts val="400"/>
            </a:spcAft>
          </a:pPr>
          <a:r>
            <a:rPr lang="fr-CA" sz="1200" b="1">
              <a:latin typeface="+mn-lt"/>
            </a:rPr>
            <a:t>Circulation en milieu sensible</a:t>
          </a:r>
        </a:p>
        <a:p>
          <a:pPr>
            <a:spcAft>
              <a:spcPts val="400"/>
            </a:spcAft>
          </a:pPr>
          <a:r>
            <a:rPr lang="fr-CA" sz="1200" b="1">
              <a:latin typeface="+mn-lt"/>
            </a:rPr>
            <a:t>art. 42, 46 à 49</a:t>
          </a:r>
        </a:p>
      </dgm:t>
    </dgm:pt>
    <dgm:pt modelId="{8D3011CF-AA69-4CB0-81FF-A1616A9F858C}" type="parTrans" cxnId="{62100AC8-10B1-4631-833B-6AD14D76F18F}">
      <dgm:prSet/>
      <dgm:spPr/>
      <dgm:t>
        <a:bodyPr/>
        <a:lstStyle/>
        <a:p>
          <a:endParaRPr lang="fr-CA"/>
        </a:p>
      </dgm:t>
    </dgm:pt>
    <dgm:pt modelId="{BF9CDE8D-9809-4660-8E59-40CFE670D73A}" type="sibTrans" cxnId="{62100AC8-10B1-4631-833B-6AD14D76F18F}">
      <dgm:prSet/>
      <dgm:spPr/>
      <dgm:t>
        <a:bodyPr/>
        <a:lstStyle/>
        <a:p>
          <a:endParaRPr lang="fr-CA"/>
        </a:p>
      </dgm:t>
    </dgm:pt>
    <dgm:pt modelId="{1FFC4403-979C-411E-8BF6-6024E8F55803}">
      <dgm:prSet custT="1"/>
      <dgm:spPr/>
      <dgm:t>
        <a:bodyPr/>
        <a:lstStyle/>
        <a:p>
          <a:pPr>
            <a:spcAft>
              <a:spcPts val="400"/>
            </a:spcAft>
          </a:pPr>
          <a:r>
            <a:rPr lang="fr-CA" sz="1200" b="1" dirty="0">
              <a:latin typeface="+mn-lt"/>
            </a:rPr>
            <a:t>Autres </a:t>
          </a:r>
        </a:p>
        <a:p>
          <a:pPr>
            <a:spcAft>
              <a:spcPts val="400"/>
            </a:spcAft>
          </a:pPr>
          <a:r>
            <a:rPr lang="fr-CA" sz="1200" b="1" dirty="0">
              <a:latin typeface="+mn-lt"/>
            </a:rPr>
            <a:t>(prélèvement d’eau, forage, etc.)</a:t>
          </a:r>
        </a:p>
      </dgm:t>
    </dgm:pt>
    <dgm:pt modelId="{55E9CF6F-8DB0-4C1A-A399-DBF04B10EEA7}" type="parTrans" cxnId="{94A7F84B-1141-4EC8-B899-A7FEFFC15642}">
      <dgm:prSet/>
      <dgm:spPr/>
      <dgm:t>
        <a:bodyPr/>
        <a:lstStyle/>
        <a:p>
          <a:endParaRPr lang="fr-CA"/>
        </a:p>
      </dgm:t>
    </dgm:pt>
    <dgm:pt modelId="{6C973D7A-CAA4-477C-A06D-66911F5B0580}" type="sibTrans" cxnId="{94A7F84B-1141-4EC8-B899-A7FEFFC15642}">
      <dgm:prSet/>
      <dgm:spPr/>
      <dgm:t>
        <a:bodyPr/>
        <a:lstStyle/>
        <a:p>
          <a:endParaRPr lang="fr-CA"/>
        </a:p>
      </dgm:t>
    </dgm:pt>
    <dgm:pt modelId="{1FCE47B4-8C03-4E0C-A458-11DA733E59E9}" type="pres">
      <dgm:prSet presAssocID="{3EC80047-E071-4721-99E6-8BB68AAD6A91}" presName="Name0" presStyleCnt="0">
        <dgm:presLayoutVars>
          <dgm:dir/>
          <dgm:resizeHandles val="exact"/>
        </dgm:presLayoutVars>
      </dgm:prSet>
      <dgm:spPr/>
    </dgm:pt>
    <dgm:pt modelId="{665DECDE-E783-4B6A-848E-04AB4BE51F80}" type="pres">
      <dgm:prSet presAssocID="{2E870DD1-E9F2-4ABD-96FD-CF7E9A34BBD1}" presName="compNode" presStyleCnt="0"/>
      <dgm:spPr/>
    </dgm:pt>
    <dgm:pt modelId="{208D5647-4A54-4C67-A258-594EE46106EC}" type="pres">
      <dgm:prSet presAssocID="{2E870DD1-E9F2-4ABD-96FD-CF7E9A34BBD1}" presName="pictRect" presStyleLbl="node1" presStyleIdx="0" presStyleCnt="10" custScaleX="77641" custScaleY="86393" custLinFactNeighborX="11826"/>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6384" t="-8172" r="16384" b="-8172"/>
          </a:stretch>
        </a:blipFill>
        <a:effectLst>
          <a:innerShdw blurRad="63500" dist="50800" dir="8100000">
            <a:prstClr val="black">
              <a:alpha val="50000"/>
            </a:prstClr>
          </a:innerShdw>
        </a:effectLst>
      </dgm:spPr>
      <dgm:extLst>
        <a:ext uri="{E40237B7-FDA0-4F09-8148-C483321AD2D9}">
          <dgm14:cNvPr xmlns:dgm14="http://schemas.microsoft.com/office/drawing/2010/diagram" id="0" name="" descr="Main ouverte avec plante"/>
        </a:ext>
      </dgm:extLst>
    </dgm:pt>
    <dgm:pt modelId="{CCA59BF2-3FA5-4F12-841F-2C99985EF8C6}" type="pres">
      <dgm:prSet presAssocID="{2E870DD1-E9F2-4ABD-96FD-CF7E9A34BBD1}" presName="textRect" presStyleLbl="revTx" presStyleIdx="0" presStyleCnt="10" custLinFactNeighborX="11826">
        <dgm:presLayoutVars>
          <dgm:bulletEnabled val="1"/>
        </dgm:presLayoutVars>
      </dgm:prSet>
      <dgm:spPr/>
    </dgm:pt>
    <dgm:pt modelId="{FCA56FB5-3A15-408C-A5E2-FF33E6F4ADA0}" type="pres">
      <dgm:prSet presAssocID="{5C25817A-DF3D-44DD-A172-F9B9EC82B0D2}" presName="sibTrans" presStyleLbl="sibTrans2D1" presStyleIdx="0" presStyleCnt="0"/>
      <dgm:spPr/>
    </dgm:pt>
    <dgm:pt modelId="{6A55C049-8A73-4246-B9C1-42A0DA5389BC}" type="pres">
      <dgm:prSet presAssocID="{F2FEAAEE-EEE6-4BE5-8DAA-77227D8D7D7F}" presName="compNode" presStyleCnt="0"/>
      <dgm:spPr/>
    </dgm:pt>
    <dgm:pt modelId="{A3C9D828-48CE-4D78-A013-F83618AAE2B0}" type="pres">
      <dgm:prSet presAssocID="{F2FEAAEE-EEE6-4BE5-8DAA-77227D8D7D7F}" presName="pictRect" presStyleLbl="node1" presStyleIdx="1" presStyleCnt="10" custScaleX="77641" custScaleY="86393" custLinFactNeighborX="2561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effectLst>
          <a:innerShdw blurRad="63500" dist="50800" dir="8100000">
            <a:prstClr val="black">
              <a:alpha val="50000"/>
            </a:prstClr>
          </a:innerShdw>
        </a:effectLst>
      </dgm:spPr>
      <dgm:extLst>
        <a:ext uri="{E40237B7-FDA0-4F09-8148-C483321AD2D9}">
          <dgm14:cNvPr xmlns:dgm14="http://schemas.microsoft.com/office/drawing/2010/diagram" id="0" name="" descr="Bulldozer"/>
        </a:ext>
      </dgm:extLst>
    </dgm:pt>
    <dgm:pt modelId="{F584829F-9FAF-4502-8CCC-049ABA1790DC}" type="pres">
      <dgm:prSet presAssocID="{F2FEAAEE-EEE6-4BE5-8DAA-77227D8D7D7F}" presName="textRect" presStyleLbl="revTx" presStyleIdx="1" presStyleCnt="10" custLinFactNeighborX="25613">
        <dgm:presLayoutVars>
          <dgm:bulletEnabled val="1"/>
        </dgm:presLayoutVars>
      </dgm:prSet>
      <dgm:spPr/>
    </dgm:pt>
    <dgm:pt modelId="{4C88D102-1950-4C6B-AB99-474D3351604E}" type="pres">
      <dgm:prSet presAssocID="{945A87DC-2E64-4AE9-9F4E-12E15493C9D5}" presName="sibTrans" presStyleLbl="sibTrans2D1" presStyleIdx="0" presStyleCnt="0"/>
      <dgm:spPr/>
    </dgm:pt>
    <dgm:pt modelId="{1468854C-A2BB-4166-B0A7-FDE412FD78D7}" type="pres">
      <dgm:prSet presAssocID="{E70E49E3-91E2-4C55-B305-643C93E766CD}" presName="compNode" presStyleCnt="0"/>
      <dgm:spPr/>
    </dgm:pt>
    <dgm:pt modelId="{CEE18E8D-0A58-4768-A36D-875E3E5C8F14}" type="pres">
      <dgm:prSet presAssocID="{E70E49E3-91E2-4C55-B305-643C93E766CD}" presName="pictRect" presStyleLbl="node1" presStyleIdx="2" presStyleCnt="10" custScaleX="77641" custScaleY="86393" custLinFactNeighborX="17735"/>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1586" t="-10042" r="11586" b="-10042"/>
          </a:stretch>
        </a:blipFill>
        <a:effectLst>
          <a:innerShdw blurRad="63500" dist="50800" dir="8100000">
            <a:prstClr val="black">
              <a:alpha val="50000"/>
            </a:prstClr>
          </a:innerShdw>
        </a:effectLst>
      </dgm:spPr>
      <dgm:extLst>
        <a:ext uri="{E40237B7-FDA0-4F09-8148-C483321AD2D9}">
          <dgm14:cNvPr xmlns:dgm14="http://schemas.microsoft.com/office/drawing/2010/diagram" id="0" name="" descr="Pelleteuse"/>
        </a:ext>
      </dgm:extLst>
    </dgm:pt>
    <dgm:pt modelId="{90214FA9-7760-4770-94BC-6419B3C39A1B}" type="pres">
      <dgm:prSet presAssocID="{E70E49E3-91E2-4C55-B305-643C93E766CD}" presName="textRect" presStyleLbl="revTx" presStyleIdx="2" presStyleCnt="10" custScaleX="123434" custLinFactNeighborX="17735">
        <dgm:presLayoutVars>
          <dgm:bulletEnabled val="1"/>
        </dgm:presLayoutVars>
      </dgm:prSet>
      <dgm:spPr/>
    </dgm:pt>
    <dgm:pt modelId="{6B7FBEF6-207F-4074-880E-6370CC6B7C51}" type="pres">
      <dgm:prSet presAssocID="{6F509E4E-CF95-4598-AA6E-4BABEFD8FD60}" presName="sibTrans" presStyleLbl="sibTrans2D1" presStyleIdx="0" presStyleCnt="0"/>
      <dgm:spPr/>
    </dgm:pt>
    <dgm:pt modelId="{816B6058-3D13-49F3-B496-F2A65849D4EB}" type="pres">
      <dgm:prSet presAssocID="{0C78319C-3C67-4F60-A9AA-8A18AA6A4033}" presName="compNode" presStyleCnt="0"/>
      <dgm:spPr/>
    </dgm:pt>
    <dgm:pt modelId="{7034BE6C-83AF-403D-9802-7440B4C97E46}" type="pres">
      <dgm:prSet presAssocID="{0C78319C-3C67-4F60-A9AA-8A18AA6A4033}" presName="pictRect" presStyleLbl="node1" presStyleIdx="3" presStyleCnt="10" custScaleX="77641" custScaleY="86393" custLinFactNeighborX="7227"/>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4541" t="-1464" r="14541" b="-1464"/>
          </a:stretch>
        </a:blipFill>
        <a:effectLst>
          <a:innerShdw blurRad="63500" dist="50800" dir="8100000">
            <a:prstClr val="black">
              <a:alpha val="50000"/>
            </a:prstClr>
          </a:innerShdw>
        </a:effectLst>
      </dgm:spPr>
      <dgm:extLst>
        <a:ext uri="{E40237B7-FDA0-4F09-8148-C483321AD2D9}">
          <dgm14:cNvPr xmlns:dgm14="http://schemas.microsoft.com/office/drawing/2010/diagram" id="0" name="" descr="Durabilité"/>
        </a:ext>
      </dgm:extLst>
    </dgm:pt>
    <dgm:pt modelId="{0F637FB5-CEF2-46EC-80F7-5EA481FA6806}" type="pres">
      <dgm:prSet presAssocID="{0C78319C-3C67-4F60-A9AA-8A18AA6A4033}" presName="textRect" presStyleLbl="revTx" presStyleIdx="3" presStyleCnt="10" custLinFactNeighborX="7227">
        <dgm:presLayoutVars>
          <dgm:bulletEnabled val="1"/>
        </dgm:presLayoutVars>
      </dgm:prSet>
      <dgm:spPr/>
    </dgm:pt>
    <dgm:pt modelId="{10F25DAF-F96F-4D20-91BC-8B24B98B1CD9}" type="pres">
      <dgm:prSet presAssocID="{4175148C-D9D3-4462-91BD-BF649E2CB666}" presName="sibTrans" presStyleLbl="sibTrans2D1" presStyleIdx="0" presStyleCnt="0"/>
      <dgm:spPr/>
    </dgm:pt>
    <dgm:pt modelId="{2AF23B22-4296-40F3-9627-BF7FBAE1ECA7}" type="pres">
      <dgm:prSet presAssocID="{33B7723E-92AF-46FA-84A8-33004C11272F}" presName="compNode" presStyleCnt="0"/>
      <dgm:spPr/>
    </dgm:pt>
    <dgm:pt modelId="{BEA585B3-C4C0-4DB6-9486-173FE027AE5F}" type="pres">
      <dgm:prSet presAssocID="{33B7723E-92AF-46FA-84A8-33004C11272F}" presName="pictRect" presStyleLbl="node1" presStyleIdx="4" presStyleCnt="10" custScaleX="77641" custScaleY="86393"/>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0109" t="-5753" r="10109" b="-5753"/>
          </a:stretch>
        </a:blipFill>
        <a:ln w="38100">
          <a:solidFill>
            <a:schemeClr val="accent1">
              <a:lumMod val="75000"/>
            </a:schemeClr>
          </a:solidFill>
        </a:ln>
        <a:effectLst>
          <a:innerShdw blurRad="63500" dist="50800" dir="8100000">
            <a:prstClr val="black">
              <a:alpha val="50000"/>
            </a:prstClr>
          </a:innerShdw>
        </a:effectLst>
      </dgm:spPr>
      <dgm:extLst>
        <a:ext uri="{E40237B7-FDA0-4F09-8148-C483321AD2D9}">
          <dgm14:cNvPr xmlns:dgm14="http://schemas.microsoft.com/office/drawing/2010/diagram" id="0" name="" descr="Panneau d’interdiction"/>
        </a:ext>
      </dgm:extLst>
    </dgm:pt>
    <dgm:pt modelId="{EAAF38B0-75A4-4656-8DC3-87004793D1E1}" type="pres">
      <dgm:prSet presAssocID="{33B7723E-92AF-46FA-84A8-33004C11272F}" presName="textRect" presStyleLbl="revTx" presStyleIdx="4" presStyleCnt="10" custScaleX="146735">
        <dgm:presLayoutVars>
          <dgm:bulletEnabled val="1"/>
        </dgm:presLayoutVars>
      </dgm:prSet>
      <dgm:spPr/>
    </dgm:pt>
    <dgm:pt modelId="{D1AEFFF9-6D5A-4F9A-84FD-344E0350AF18}" type="pres">
      <dgm:prSet presAssocID="{36D99135-7D5D-4E4C-AB2D-725DE758153D}" presName="sibTrans" presStyleLbl="sibTrans2D1" presStyleIdx="0" presStyleCnt="0"/>
      <dgm:spPr/>
    </dgm:pt>
    <dgm:pt modelId="{422CC87F-38A7-4C0F-86C6-FFE2AAE96F08}" type="pres">
      <dgm:prSet presAssocID="{7E175B43-68EB-4C3B-BDDF-72B3C4DF7A83}" presName="compNode" presStyleCnt="0"/>
      <dgm:spPr/>
    </dgm:pt>
    <dgm:pt modelId="{621B3379-1693-4441-8EA7-D146817FA28D}" type="pres">
      <dgm:prSet presAssocID="{7E175B43-68EB-4C3B-BDDF-72B3C4DF7A83}" presName="pictRect" presStyleLbl="node1" presStyleIdx="5" presStyleCnt="10" custScaleX="77641" custScaleY="8639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15000" b="-15000"/>
          </a:stretch>
        </a:blipFill>
        <a:effectLst>
          <a:innerShdw blurRad="63500" dist="50800" dir="8100000">
            <a:prstClr val="black">
              <a:alpha val="50000"/>
            </a:prstClr>
          </a:innerShdw>
        </a:effectLst>
      </dgm:spPr>
      <dgm:extLst>
        <a:ext uri="{E40237B7-FDA0-4F09-8148-C483321AD2D9}">
          <dgm14:cNvPr xmlns:dgm14="http://schemas.microsoft.com/office/drawing/2010/diagram" id="0" name="" descr="Scène de forêt avec un remplissage uni"/>
        </a:ext>
      </dgm:extLst>
    </dgm:pt>
    <dgm:pt modelId="{1888B02C-1141-409F-9D26-582AB366E5F4}" type="pres">
      <dgm:prSet presAssocID="{7E175B43-68EB-4C3B-BDDF-72B3C4DF7A83}" presName="textRect" presStyleLbl="revTx" presStyleIdx="5" presStyleCnt="10" custScaleX="147274">
        <dgm:presLayoutVars>
          <dgm:bulletEnabled val="1"/>
        </dgm:presLayoutVars>
      </dgm:prSet>
      <dgm:spPr/>
    </dgm:pt>
    <dgm:pt modelId="{B93B1103-236B-4AC4-B2DE-B09416C57743}" type="pres">
      <dgm:prSet presAssocID="{0F5CCBA0-CB3B-46BB-AE56-967BE2ED849F}" presName="sibTrans" presStyleLbl="sibTrans2D1" presStyleIdx="0" presStyleCnt="0"/>
      <dgm:spPr/>
    </dgm:pt>
    <dgm:pt modelId="{7AB6E10E-1634-4C19-B887-E2E489E4123C}" type="pres">
      <dgm:prSet presAssocID="{4C660F5A-4F53-46BB-AEFD-A0C71670A89D}" presName="compNode" presStyleCnt="0"/>
      <dgm:spPr/>
    </dgm:pt>
    <dgm:pt modelId="{A1D8BD09-B454-4E70-BE8B-F39C584A1C16}" type="pres">
      <dgm:prSet presAssocID="{4C660F5A-4F53-46BB-AEFD-A0C71670A89D}" presName="pictRect" presStyleLbl="node1" presStyleIdx="6" presStyleCnt="10" custScaleX="77641" custScaleY="86393" custLinFactNeighborY="426"/>
      <dgm:spPr>
        <a:blipFill dpi="0"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5676" t="-10042" r="5676" b="-10042"/>
          </a:stretch>
        </a:blipFill>
        <a:ln>
          <a:noFill/>
        </a:ln>
        <a:effectLst>
          <a:innerShdw blurRad="63500" dist="50800" dir="8100000">
            <a:prstClr val="black">
              <a:alpha val="50000"/>
            </a:prstClr>
          </a:innerShdw>
        </a:effectLst>
      </dgm:spPr>
      <dgm:extLst>
        <a:ext uri="{E40237B7-FDA0-4F09-8148-C483321AD2D9}">
          <dgm14:cNvPr xmlns:dgm14="http://schemas.microsoft.com/office/drawing/2010/diagram" id="0" name="" descr="Scène d’autoroute"/>
        </a:ext>
      </dgm:extLst>
    </dgm:pt>
    <dgm:pt modelId="{E0259AE6-E841-464C-AEAD-D03E1BA59D78}" type="pres">
      <dgm:prSet presAssocID="{4C660F5A-4F53-46BB-AEFD-A0C71670A89D}" presName="textRect" presStyleLbl="revTx" presStyleIdx="6" presStyleCnt="10" custAng="0" custScaleX="122520">
        <dgm:presLayoutVars>
          <dgm:bulletEnabled val="1"/>
        </dgm:presLayoutVars>
      </dgm:prSet>
      <dgm:spPr/>
    </dgm:pt>
    <dgm:pt modelId="{3F824E57-EA07-4EC9-8026-6F0485B108D2}" type="pres">
      <dgm:prSet presAssocID="{60973DE9-AB13-4E74-8598-288C102137A5}" presName="sibTrans" presStyleLbl="sibTrans2D1" presStyleIdx="0" presStyleCnt="0"/>
      <dgm:spPr/>
    </dgm:pt>
    <dgm:pt modelId="{7075DAFE-EC7A-403A-89CD-C18693CB8113}" type="pres">
      <dgm:prSet presAssocID="{821FE876-9161-4CFA-9885-F29B5E1F4D39}" presName="compNode" presStyleCnt="0"/>
      <dgm:spPr/>
    </dgm:pt>
    <dgm:pt modelId="{10BBEA93-7385-4BC8-BADB-212F0EC1D19F}" type="pres">
      <dgm:prSet presAssocID="{821FE876-9161-4CFA-9885-F29B5E1F4D39}" presName="pictRect" presStyleLbl="node1" presStyleIdx="7" presStyleCnt="10" custScaleX="77641" custScaleY="86393"/>
      <dgm:spPr>
        <a:blipFill dpi="0"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11586" t="-1464" r="11586" b="-1464"/>
          </a:stretch>
        </a:blipFill>
        <a:effectLst>
          <a:innerShdw blurRad="63500" dist="50800" dir="8100000">
            <a:prstClr val="black">
              <a:alpha val="50000"/>
            </a:prstClr>
          </a:innerShdw>
        </a:effectLst>
      </dgm:spPr>
      <dgm:extLst>
        <a:ext uri="{E40237B7-FDA0-4F09-8148-C483321AD2D9}">
          <dgm14:cNvPr xmlns:dgm14="http://schemas.microsoft.com/office/drawing/2010/diagram" id="0" name="" descr="Outils d'exploitation minière"/>
        </a:ext>
      </dgm:extLst>
    </dgm:pt>
    <dgm:pt modelId="{42804F72-F562-46F1-A50B-948D24B213FB}" type="pres">
      <dgm:prSet presAssocID="{821FE876-9161-4CFA-9885-F29B5E1F4D39}" presName="textRect" presStyleLbl="revTx" presStyleIdx="7" presStyleCnt="10">
        <dgm:presLayoutVars>
          <dgm:bulletEnabled val="1"/>
        </dgm:presLayoutVars>
      </dgm:prSet>
      <dgm:spPr/>
    </dgm:pt>
    <dgm:pt modelId="{C44F39A2-2B9D-4AB0-B7C8-8E277E47549E}" type="pres">
      <dgm:prSet presAssocID="{13E3ECEB-052D-41CC-8DFA-3458E2DA0165}" presName="sibTrans" presStyleLbl="sibTrans2D1" presStyleIdx="0" presStyleCnt="0"/>
      <dgm:spPr/>
    </dgm:pt>
    <dgm:pt modelId="{51D70837-EF17-44D0-80DB-8F93A4531715}" type="pres">
      <dgm:prSet presAssocID="{E5F24C46-0A57-49CB-AAD9-9170E751507A}" presName="compNode" presStyleCnt="0"/>
      <dgm:spPr/>
    </dgm:pt>
    <dgm:pt modelId="{03DB558D-2FBE-4453-A0B7-D5D06EB3E7C7}" type="pres">
      <dgm:prSet presAssocID="{E5F24C46-0A57-49CB-AAD9-9170E751507A}" presName="pictRect" presStyleLbl="node1" presStyleIdx="8" presStyleCnt="10" custScaleX="77641" custScaleY="86393"/>
      <dgm:spPr>
        <a:blipFill dpi="0" rotWithShape="1">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3524" t="-17455" r="3524" b="-17455"/>
          </a:stretch>
        </a:blipFill>
        <a:ln w="38100">
          <a:noFill/>
        </a:ln>
        <a:effectLst>
          <a:innerShdw blurRad="63500" dist="50800" dir="8100000">
            <a:prstClr val="black">
              <a:alpha val="50000"/>
            </a:prstClr>
          </a:innerShdw>
        </a:effectLst>
      </dgm:spPr>
      <dgm:extLst>
        <a:ext uri="{E40237B7-FDA0-4F09-8148-C483321AD2D9}">
          <dgm14:cNvPr xmlns:dgm14="http://schemas.microsoft.com/office/drawing/2010/diagram" id="0" name="" descr="Moto"/>
        </a:ext>
      </dgm:extLst>
    </dgm:pt>
    <dgm:pt modelId="{26DF8548-5ACF-4C70-BF7A-1264EC1B0B7C}" type="pres">
      <dgm:prSet presAssocID="{E5F24C46-0A57-49CB-AAD9-9170E751507A}" presName="textRect" presStyleLbl="revTx" presStyleIdx="8" presStyleCnt="10">
        <dgm:presLayoutVars>
          <dgm:bulletEnabled val="1"/>
        </dgm:presLayoutVars>
      </dgm:prSet>
      <dgm:spPr/>
    </dgm:pt>
    <dgm:pt modelId="{33AAA019-D0CF-48E1-AA89-FC7E090EFB27}" type="pres">
      <dgm:prSet presAssocID="{BF9CDE8D-9809-4660-8E59-40CFE670D73A}" presName="sibTrans" presStyleLbl="sibTrans2D1" presStyleIdx="0" presStyleCnt="0"/>
      <dgm:spPr/>
    </dgm:pt>
    <dgm:pt modelId="{B1713774-39DE-4511-8DD1-B2FF1642A366}" type="pres">
      <dgm:prSet presAssocID="{1FFC4403-979C-411E-8BF6-6024E8F55803}" presName="compNode" presStyleCnt="0"/>
      <dgm:spPr/>
    </dgm:pt>
    <dgm:pt modelId="{9FCC410B-A233-4D01-8053-10C7DC01AD5D}" type="pres">
      <dgm:prSet presAssocID="{1FFC4403-979C-411E-8BF6-6024E8F55803}" presName="pictRect" presStyleLbl="node1" presStyleIdx="9" presStyleCnt="10" custScaleX="77641" custScaleY="86393" custLinFactNeighborX="-592" custLinFactNeighborY="5153"/>
      <dgm:spPr>
        <a:blipFill dpi="0" rotWithShape="1">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14249" t="5030" r="14249" b="5030"/>
          </a:stretch>
        </a:blipFill>
        <a:ln>
          <a:noFill/>
        </a:ln>
        <a:effectLst>
          <a:innerShdw blurRad="63500" dist="50800" dir="10800000">
            <a:prstClr val="black">
              <a:alpha val="50000"/>
            </a:prstClr>
          </a:innerShdw>
        </a:effectLst>
        <a:scene3d>
          <a:camera prst="orthographicFront"/>
          <a:lightRig rig="threePt" dir="t"/>
        </a:scene3d>
        <a:sp3d prstMaterial="matte"/>
      </dgm:spPr>
      <dgm:extLst>
        <a:ext uri="{E40237B7-FDA0-4F09-8148-C483321AD2D9}">
          <dgm14:cNvPr xmlns:dgm14="http://schemas.microsoft.com/office/drawing/2010/diagram" id="0" name="" descr="Engrenages"/>
        </a:ext>
      </dgm:extLst>
    </dgm:pt>
    <dgm:pt modelId="{9D3C0314-6775-45E0-BC9E-F2CE8F5887AF}" type="pres">
      <dgm:prSet presAssocID="{1FFC4403-979C-411E-8BF6-6024E8F55803}" presName="textRect" presStyleLbl="revTx" presStyleIdx="9" presStyleCnt="10" custScaleX="102547">
        <dgm:presLayoutVars>
          <dgm:bulletEnabled val="1"/>
        </dgm:presLayoutVars>
      </dgm:prSet>
      <dgm:spPr/>
    </dgm:pt>
  </dgm:ptLst>
  <dgm:cxnLst>
    <dgm:cxn modelId="{511F3A29-C7BF-4909-822C-531DFF46105A}" type="presOf" srcId="{2E870DD1-E9F2-4ABD-96FD-CF7E9A34BBD1}" destId="{CCA59BF2-3FA5-4F12-841F-2C99985EF8C6}" srcOrd="0" destOrd="0" presId="urn:microsoft.com/office/officeart/2005/8/layout/pList1"/>
    <dgm:cxn modelId="{205D5C35-E055-4A70-B2CD-B4A94C8B5206}" type="presOf" srcId="{BF9CDE8D-9809-4660-8E59-40CFE670D73A}" destId="{33AAA019-D0CF-48E1-AA89-FC7E090EFB27}" srcOrd="0" destOrd="0" presId="urn:microsoft.com/office/officeart/2005/8/layout/pList1"/>
    <dgm:cxn modelId="{9FA79836-B776-47FF-8298-0F7B10C6B269}" type="presOf" srcId="{4175148C-D9D3-4462-91BD-BF649E2CB666}" destId="{10F25DAF-F96F-4D20-91BC-8B24B98B1CD9}" srcOrd="0" destOrd="0" presId="urn:microsoft.com/office/officeart/2005/8/layout/pList1"/>
    <dgm:cxn modelId="{4DC5083E-0C58-4225-80B1-D9324EDD21AD}" type="presOf" srcId="{0C78319C-3C67-4F60-A9AA-8A18AA6A4033}" destId="{0F637FB5-CEF2-46EC-80F7-5EA481FA6806}" srcOrd="0" destOrd="0" presId="urn:microsoft.com/office/officeart/2005/8/layout/pList1"/>
    <dgm:cxn modelId="{D00EE45F-CD9C-4D78-90E2-6249334880AA}" type="presOf" srcId="{F2FEAAEE-EEE6-4BE5-8DAA-77227D8D7D7F}" destId="{F584829F-9FAF-4502-8CCC-049ABA1790DC}" srcOrd="0" destOrd="0" presId="urn:microsoft.com/office/officeart/2005/8/layout/pList1"/>
    <dgm:cxn modelId="{290D8360-CAB7-4EB2-ADBE-6A07CE9740B0}" type="presOf" srcId="{3EC80047-E071-4721-99E6-8BB68AAD6A91}" destId="{1FCE47B4-8C03-4E0C-A458-11DA733E59E9}" srcOrd="0" destOrd="0" presId="urn:microsoft.com/office/officeart/2005/8/layout/pList1"/>
    <dgm:cxn modelId="{A3DE7961-F65F-40BA-8F4C-D0058A7FA1EE}" srcId="{3EC80047-E071-4721-99E6-8BB68AAD6A91}" destId="{821FE876-9161-4CFA-9885-F29B5E1F4D39}" srcOrd="7" destOrd="0" parTransId="{5625D4C1-1D8B-451B-883B-B2056E1A3F42}" sibTransId="{13E3ECEB-052D-41CC-8DFA-3458E2DA0165}"/>
    <dgm:cxn modelId="{EFAE8B45-5880-46DD-961F-8F089E9C402F}" srcId="{3EC80047-E071-4721-99E6-8BB68AAD6A91}" destId="{4C660F5A-4F53-46BB-AEFD-A0C71670A89D}" srcOrd="6" destOrd="0" parTransId="{E1DFD2C6-D082-479C-A308-1B1FF4C52BCF}" sibTransId="{60973DE9-AB13-4E74-8598-288C102137A5}"/>
    <dgm:cxn modelId="{6BAA5568-016D-40D5-A402-D6A9ACC3F2A7}" srcId="{3EC80047-E071-4721-99E6-8BB68AAD6A91}" destId="{0C78319C-3C67-4F60-A9AA-8A18AA6A4033}" srcOrd="3" destOrd="0" parTransId="{3E4959DD-A186-4B4E-BCE8-311DF68087AC}" sibTransId="{4175148C-D9D3-4462-91BD-BF649E2CB666}"/>
    <dgm:cxn modelId="{1E64B248-7744-4124-94B5-30720C539D81}" type="presOf" srcId="{0F5CCBA0-CB3B-46BB-AE56-967BE2ED849F}" destId="{B93B1103-236B-4AC4-B2DE-B09416C57743}" srcOrd="0" destOrd="0" presId="urn:microsoft.com/office/officeart/2005/8/layout/pList1"/>
    <dgm:cxn modelId="{94A7F84B-1141-4EC8-B899-A7FEFFC15642}" srcId="{3EC80047-E071-4721-99E6-8BB68AAD6A91}" destId="{1FFC4403-979C-411E-8BF6-6024E8F55803}" srcOrd="9" destOrd="0" parTransId="{55E9CF6F-8DB0-4C1A-A399-DBF04B10EEA7}" sibTransId="{6C973D7A-CAA4-477C-A06D-66911F5B0580}"/>
    <dgm:cxn modelId="{BFF7A36C-ABD8-4072-9546-318084BD59DB}" type="presOf" srcId="{E5F24C46-0A57-49CB-AAD9-9170E751507A}" destId="{26DF8548-5ACF-4C70-BF7A-1264EC1B0B7C}" srcOrd="0" destOrd="0" presId="urn:microsoft.com/office/officeart/2005/8/layout/pList1"/>
    <dgm:cxn modelId="{C7ADBA52-1D45-4408-9F0F-C2EF86ABC390}" type="presOf" srcId="{60973DE9-AB13-4E74-8598-288C102137A5}" destId="{3F824E57-EA07-4EC9-8026-6F0485B108D2}" srcOrd="0" destOrd="0" presId="urn:microsoft.com/office/officeart/2005/8/layout/pList1"/>
    <dgm:cxn modelId="{75590859-BD2F-4E6B-83CE-8DB734024E4A}" type="presOf" srcId="{7E175B43-68EB-4C3B-BDDF-72B3C4DF7A83}" destId="{1888B02C-1141-409F-9D26-582AB366E5F4}" srcOrd="0" destOrd="0" presId="urn:microsoft.com/office/officeart/2005/8/layout/pList1"/>
    <dgm:cxn modelId="{59261E81-3D1E-4ED1-946F-6AE3DAD94BA4}" type="presOf" srcId="{5C25817A-DF3D-44DD-A172-F9B9EC82B0D2}" destId="{FCA56FB5-3A15-408C-A5E2-FF33E6F4ADA0}" srcOrd="0" destOrd="0" presId="urn:microsoft.com/office/officeart/2005/8/layout/pList1"/>
    <dgm:cxn modelId="{0CB91C93-4E4A-4308-9DBE-D5E06A6FE988}" type="presOf" srcId="{4C660F5A-4F53-46BB-AEFD-A0C71670A89D}" destId="{E0259AE6-E841-464C-AEAD-D03E1BA59D78}" srcOrd="0" destOrd="0" presId="urn:microsoft.com/office/officeart/2005/8/layout/pList1"/>
    <dgm:cxn modelId="{4771E494-4891-48A0-B2AF-B99A004FD418}" type="presOf" srcId="{13E3ECEB-052D-41CC-8DFA-3458E2DA0165}" destId="{C44F39A2-2B9D-4AB0-B7C8-8E277E47549E}" srcOrd="0" destOrd="0" presId="urn:microsoft.com/office/officeart/2005/8/layout/pList1"/>
    <dgm:cxn modelId="{4923EC96-A1A9-4AE9-9B33-EECF9EAF28F9}" srcId="{3EC80047-E071-4721-99E6-8BB68AAD6A91}" destId="{7E175B43-68EB-4C3B-BDDF-72B3C4DF7A83}" srcOrd="5" destOrd="0" parTransId="{A2B24035-5988-4F2C-BD4A-8DF22F3E3AE3}" sibTransId="{0F5CCBA0-CB3B-46BB-AE56-967BE2ED849F}"/>
    <dgm:cxn modelId="{C8582CAE-7CEA-422C-93F4-A65DEECDEA79}" type="presOf" srcId="{33B7723E-92AF-46FA-84A8-33004C11272F}" destId="{EAAF38B0-75A4-4656-8DC3-87004793D1E1}" srcOrd="0" destOrd="0" presId="urn:microsoft.com/office/officeart/2005/8/layout/pList1"/>
    <dgm:cxn modelId="{F258B7B2-8B6F-4121-AB5F-0DC525AEE6B9}" type="presOf" srcId="{1FFC4403-979C-411E-8BF6-6024E8F55803}" destId="{9D3C0314-6775-45E0-BC9E-F2CE8F5887AF}" srcOrd="0" destOrd="0" presId="urn:microsoft.com/office/officeart/2005/8/layout/pList1"/>
    <dgm:cxn modelId="{62100AC8-10B1-4631-833B-6AD14D76F18F}" srcId="{3EC80047-E071-4721-99E6-8BB68AAD6A91}" destId="{E5F24C46-0A57-49CB-AAD9-9170E751507A}" srcOrd="8" destOrd="0" parTransId="{8D3011CF-AA69-4CB0-81FF-A1616A9F858C}" sibTransId="{BF9CDE8D-9809-4660-8E59-40CFE670D73A}"/>
    <dgm:cxn modelId="{2510E4C9-38A0-442D-A381-FD9BDC032CEB}" type="presOf" srcId="{945A87DC-2E64-4AE9-9F4E-12E15493C9D5}" destId="{4C88D102-1950-4C6B-AB99-474D3351604E}" srcOrd="0" destOrd="0" presId="urn:microsoft.com/office/officeart/2005/8/layout/pList1"/>
    <dgm:cxn modelId="{FB6B53CF-0042-46CA-9C77-5D56EFE0F029}" type="presOf" srcId="{821FE876-9161-4CFA-9885-F29B5E1F4D39}" destId="{42804F72-F562-46F1-A50B-948D24B213FB}" srcOrd="0" destOrd="0" presId="urn:microsoft.com/office/officeart/2005/8/layout/pList1"/>
    <dgm:cxn modelId="{CB66A6D0-3070-43BA-983A-BF9F9427F41F}" type="presOf" srcId="{36D99135-7D5D-4E4C-AB2D-725DE758153D}" destId="{D1AEFFF9-6D5A-4F9A-84FD-344E0350AF18}" srcOrd="0" destOrd="0" presId="urn:microsoft.com/office/officeart/2005/8/layout/pList1"/>
    <dgm:cxn modelId="{C460BFE1-40E3-490A-89B0-F1267F684165}" srcId="{3EC80047-E071-4721-99E6-8BB68AAD6A91}" destId="{E70E49E3-91E2-4C55-B305-643C93E766CD}" srcOrd="2" destOrd="0" parTransId="{3A65E702-9BFA-49F9-B579-7D060BE83C44}" sibTransId="{6F509E4E-CF95-4598-AA6E-4BABEFD8FD60}"/>
    <dgm:cxn modelId="{203555E2-DFD4-4013-9CEF-2C4052F60B6E}" type="presOf" srcId="{6F509E4E-CF95-4598-AA6E-4BABEFD8FD60}" destId="{6B7FBEF6-207F-4074-880E-6370CC6B7C51}" srcOrd="0" destOrd="0" presId="urn:microsoft.com/office/officeart/2005/8/layout/pList1"/>
    <dgm:cxn modelId="{0EA23CF8-3114-400A-ACD6-8B5DFAC977E4}" srcId="{3EC80047-E071-4721-99E6-8BB68AAD6A91}" destId="{33B7723E-92AF-46FA-84A8-33004C11272F}" srcOrd="4" destOrd="0" parTransId="{82D2CB5A-2BAF-48F3-926D-A0FFDCFF4133}" sibTransId="{36D99135-7D5D-4E4C-AB2D-725DE758153D}"/>
    <dgm:cxn modelId="{8F8E09F9-15DC-4CA7-B368-F24FFF60CAF1}" srcId="{3EC80047-E071-4721-99E6-8BB68AAD6A91}" destId="{2E870DD1-E9F2-4ABD-96FD-CF7E9A34BBD1}" srcOrd="0" destOrd="0" parTransId="{DD38D8C5-57F7-45C9-A7F6-23233F753EA0}" sibTransId="{5C25817A-DF3D-44DD-A172-F9B9EC82B0D2}"/>
    <dgm:cxn modelId="{E56FF6FA-76E9-4BFA-97C9-88D0FC878008}" srcId="{3EC80047-E071-4721-99E6-8BB68AAD6A91}" destId="{F2FEAAEE-EEE6-4BE5-8DAA-77227D8D7D7F}" srcOrd="1" destOrd="0" parTransId="{F79AA179-4C19-46CE-91C0-A816FB03DB97}" sibTransId="{945A87DC-2E64-4AE9-9F4E-12E15493C9D5}"/>
    <dgm:cxn modelId="{0E863FFF-EF9A-4004-80E6-F81CF2055BD0}" type="presOf" srcId="{E70E49E3-91E2-4C55-B305-643C93E766CD}" destId="{90214FA9-7760-4770-94BC-6419B3C39A1B}" srcOrd="0" destOrd="0" presId="urn:microsoft.com/office/officeart/2005/8/layout/pList1"/>
    <dgm:cxn modelId="{EC35E1AD-C064-456D-99F5-9E291A0AFF5A}" type="presParOf" srcId="{1FCE47B4-8C03-4E0C-A458-11DA733E59E9}" destId="{665DECDE-E783-4B6A-848E-04AB4BE51F80}" srcOrd="0" destOrd="0" presId="urn:microsoft.com/office/officeart/2005/8/layout/pList1"/>
    <dgm:cxn modelId="{5F42160F-D818-4D1D-98E2-6AEBB06834B3}" type="presParOf" srcId="{665DECDE-E783-4B6A-848E-04AB4BE51F80}" destId="{208D5647-4A54-4C67-A258-594EE46106EC}" srcOrd="0" destOrd="0" presId="urn:microsoft.com/office/officeart/2005/8/layout/pList1"/>
    <dgm:cxn modelId="{0EC0630A-F62E-47FF-8234-4960A3A3E602}" type="presParOf" srcId="{665DECDE-E783-4B6A-848E-04AB4BE51F80}" destId="{CCA59BF2-3FA5-4F12-841F-2C99985EF8C6}" srcOrd="1" destOrd="0" presId="urn:microsoft.com/office/officeart/2005/8/layout/pList1"/>
    <dgm:cxn modelId="{E00BFCAD-A349-4046-B1EA-41EA76310C9E}" type="presParOf" srcId="{1FCE47B4-8C03-4E0C-A458-11DA733E59E9}" destId="{FCA56FB5-3A15-408C-A5E2-FF33E6F4ADA0}" srcOrd="1" destOrd="0" presId="urn:microsoft.com/office/officeart/2005/8/layout/pList1"/>
    <dgm:cxn modelId="{00517383-7907-46ED-82F9-92B0EC888B86}" type="presParOf" srcId="{1FCE47B4-8C03-4E0C-A458-11DA733E59E9}" destId="{6A55C049-8A73-4246-B9C1-42A0DA5389BC}" srcOrd="2" destOrd="0" presId="urn:microsoft.com/office/officeart/2005/8/layout/pList1"/>
    <dgm:cxn modelId="{82972954-152F-4BEB-AE44-DADB5F2B4BD0}" type="presParOf" srcId="{6A55C049-8A73-4246-B9C1-42A0DA5389BC}" destId="{A3C9D828-48CE-4D78-A013-F83618AAE2B0}" srcOrd="0" destOrd="0" presId="urn:microsoft.com/office/officeart/2005/8/layout/pList1"/>
    <dgm:cxn modelId="{B074F845-246D-4BE9-9DF0-580CA1BFCDA8}" type="presParOf" srcId="{6A55C049-8A73-4246-B9C1-42A0DA5389BC}" destId="{F584829F-9FAF-4502-8CCC-049ABA1790DC}" srcOrd="1" destOrd="0" presId="urn:microsoft.com/office/officeart/2005/8/layout/pList1"/>
    <dgm:cxn modelId="{DCA8CA92-5540-40BD-B964-1A4F65BD22D5}" type="presParOf" srcId="{1FCE47B4-8C03-4E0C-A458-11DA733E59E9}" destId="{4C88D102-1950-4C6B-AB99-474D3351604E}" srcOrd="3" destOrd="0" presId="urn:microsoft.com/office/officeart/2005/8/layout/pList1"/>
    <dgm:cxn modelId="{B93653CE-E5FC-427F-8570-F50FFCF9E00C}" type="presParOf" srcId="{1FCE47B4-8C03-4E0C-A458-11DA733E59E9}" destId="{1468854C-A2BB-4166-B0A7-FDE412FD78D7}" srcOrd="4" destOrd="0" presId="urn:microsoft.com/office/officeart/2005/8/layout/pList1"/>
    <dgm:cxn modelId="{04359416-1447-4C3C-8FD9-B39E663B27DF}" type="presParOf" srcId="{1468854C-A2BB-4166-B0A7-FDE412FD78D7}" destId="{CEE18E8D-0A58-4768-A36D-875E3E5C8F14}" srcOrd="0" destOrd="0" presId="urn:microsoft.com/office/officeart/2005/8/layout/pList1"/>
    <dgm:cxn modelId="{C1B13E2A-9D4B-4D5A-9825-2C7BD61391D1}" type="presParOf" srcId="{1468854C-A2BB-4166-B0A7-FDE412FD78D7}" destId="{90214FA9-7760-4770-94BC-6419B3C39A1B}" srcOrd="1" destOrd="0" presId="urn:microsoft.com/office/officeart/2005/8/layout/pList1"/>
    <dgm:cxn modelId="{F127EACB-ABB8-4254-AFEB-9BE48FB9A195}" type="presParOf" srcId="{1FCE47B4-8C03-4E0C-A458-11DA733E59E9}" destId="{6B7FBEF6-207F-4074-880E-6370CC6B7C51}" srcOrd="5" destOrd="0" presId="urn:microsoft.com/office/officeart/2005/8/layout/pList1"/>
    <dgm:cxn modelId="{0F45B101-B40E-453D-A68F-690945EBB0D2}" type="presParOf" srcId="{1FCE47B4-8C03-4E0C-A458-11DA733E59E9}" destId="{816B6058-3D13-49F3-B496-F2A65849D4EB}" srcOrd="6" destOrd="0" presId="urn:microsoft.com/office/officeart/2005/8/layout/pList1"/>
    <dgm:cxn modelId="{A0AFBB59-8630-43B4-BB69-AC4852638D95}" type="presParOf" srcId="{816B6058-3D13-49F3-B496-F2A65849D4EB}" destId="{7034BE6C-83AF-403D-9802-7440B4C97E46}" srcOrd="0" destOrd="0" presId="urn:microsoft.com/office/officeart/2005/8/layout/pList1"/>
    <dgm:cxn modelId="{AA924215-FB2F-4359-977C-FCC2D296C0E3}" type="presParOf" srcId="{816B6058-3D13-49F3-B496-F2A65849D4EB}" destId="{0F637FB5-CEF2-46EC-80F7-5EA481FA6806}" srcOrd="1" destOrd="0" presId="urn:microsoft.com/office/officeart/2005/8/layout/pList1"/>
    <dgm:cxn modelId="{3F9BC884-677D-475D-8527-AB0D9DDA1F75}" type="presParOf" srcId="{1FCE47B4-8C03-4E0C-A458-11DA733E59E9}" destId="{10F25DAF-F96F-4D20-91BC-8B24B98B1CD9}" srcOrd="7" destOrd="0" presId="urn:microsoft.com/office/officeart/2005/8/layout/pList1"/>
    <dgm:cxn modelId="{C7254861-7237-4C43-8972-8B0BF9035B9B}" type="presParOf" srcId="{1FCE47B4-8C03-4E0C-A458-11DA733E59E9}" destId="{2AF23B22-4296-40F3-9627-BF7FBAE1ECA7}" srcOrd="8" destOrd="0" presId="urn:microsoft.com/office/officeart/2005/8/layout/pList1"/>
    <dgm:cxn modelId="{FAD4A189-3E1C-44D0-8D07-1A17CA534554}" type="presParOf" srcId="{2AF23B22-4296-40F3-9627-BF7FBAE1ECA7}" destId="{BEA585B3-C4C0-4DB6-9486-173FE027AE5F}" srcOrd="0" destOrd="0" presId="urn:microsoft.com/office/officeart/2005/8/layout/pList1"/>
    <dgm:cxn modelId="{76036E1A-90FD-4458-8AE7-265D021C87AE}" type="presParOf" srcId="{2AF23B22-4296-40F3-9627-BF7FBAE1ECA7}" destId="{EAAF38B0-75A4-4656-8DC3-87004793D1E1}" srcOrd="1" destOrd="0" presId="urn:microsoft.com/office/officeart/2005/8/layout/pList1"/>
    <dgm:cxn modelId="{11350951-30A0-4145-9A7A-823B022DF961}" type="presParOf" srcId="{1FCE47B4-8C03-4E0C-A458-11DA733E59E9}" destId="{D1AEFFF9-6D5A-4F9A-84FD-344E0350AF18}" srcOrd="9" destOrd="0" presId="urn:microsoft.com/office/officeart/2005/8/layout/pList1"/>
    <dgm:cxn modelId="{CC2971B3-8CDE-4AEC-8E69-C372E949ED7B}" type="presParOf" srcId="{1FCE47B4-8C03-4E0C-A458-11DA733E59E9}" destId="{422CC87F-38A7-4C0F-86C6-FFE2AAE96F08}" srcOrd="10" destOrd="0" presId="urn:microsoft.com/office/officeart/2005/8/layout/pList1"/>
    <dgm:cxn modelId="{845AB0A9-68A7-42C4-A54D-BF5B85B59F3F}" type="presParOf" srcId="{422CC87F-38A7-4C0F-86C6-FFE2AAE96F08}" destId="{621B3379-1693-4441-8EA7-D146817FA28D}" srcOrd="0" destOrd="0" presId="urn:microsoft.com/office/officeart/2005/8/layout/pList1"/>
    <dgm:cxn modelId="{9BE4EBAF-A8EB-4452-9990-4E1DFBAC7B99}" type="presParOf" srcId="{422CC87F-38A7-4C0F-86C6-FFE2AAE96F08}" destId="{1888B02C-1141-409F-9D26-582AB366E5F4}" srcOrd="1" destOrd="0" presId="urn:microsoft.com/office/officeart/2005/8/layout/pList1"/>
    <dgm:cxn modelId="{83DA2BA3-1E06-4C80-8A70-F61B232F1EF1}" type="presParOf" srcId="{1FCE47B4-8C03-4E0C-A458-11DA733E59E9}" destId="{B93B1103-236B-4AC4-B2DE-B09416C57743}" srcOrd="11" destOrd="0" presId="urn:microsoft.com/office/officeart/2005/8/layout/pList1"/>
    <dgm:cxn modelId="{B692FE2B-4FA1-40BB-AAE3-0AF559209163}" type="presParOf" srcId="{1FCE47B4-8C03-4E0C-A458-11DA733E59E9}" destId="{7AB6E10E-1634-4C19-B887-E2E489E4123C}" srcOrd="12" destOrd="0" presId="urn:microsoft.com/office/officeart/2005/8/layout/pList1"/>
    <dgm:cxn modelId="{A78A2B1F-1E3C-4389-B991-CF2E636790A5}" type="presParOf" srcId="{7AB6E10E-1634-4C19-B887-E2E489E4123C}" destId="{A1D8BD09-B454-4E70-BE8B-F39C584A1C16}" srcOrd="0" destOrd="0" presId="urn:microsoft.com/office/officeart/2005/8/layout/pList1"/>
    <dgm:cxn modelId="{347F4164-817D-4211-9F5E-340F72B2D2AA}" type="presParOf" srcId="{7AB6E10E-1634-4C19-B887-E2E489E4123C}" destId="{E0259AE6-E841-464C-AEAD-D03E1BA59D78}" srcOrd="1" destOrd="0" presId="urn:microsoft.com/office/officeart/2005/8/layout/pList1"/>
    <dgm:cxn modelId="{061F3E82-E4DD-4C1A-A8E8-DD25F5028A80}" type="presParOf" srcId="{1FCE47B4-8C03-4E0C-A458-11DA733E59E9}" destId="{3F824E57-EA07-4EC9-8026-6F0485B108D2}" srcOrd="13" destOrd="0" presId="urn:microsoft.com/office/officeart/2005/8/layout/pList1"/>
    <dgm:cxn modelId="{05212B05-3A47-4EC7-A7A1-6A75009EF73E}" type="presParOf" srcId="{1FCE47B4-8C03-4E0C-A458-11DA733E59E9}" destId="{7075DAFE-EC7A-403A-89CD-C18693CB8113}" srcOrd="14" destOrd="0" presId="urn:microsoft.com/office/officeart/2005/8/layout/pList1"/>
    <dgm:cxn modelId="{347D494D-D85C-48B0-A27A-E4D2A6FF4FF3}" type="presParOf" srcId="{7075DAFE-EC7A-403A-89CD-C18693CB8113}" destId="{10BBEA93-7385-4BC8-BADB-212F0EC1D19F}" srcOrd="0" destOrd="0" presId="urn:microsoft.com/office/officeart/2005/8/layout/pList1"/>
    <dgm:cxn modelId="{10CB8AC3-18CB-4FE8-A320-52013AD5F05C}" type="presParOf" srcId="{7075DAFE-EC7A-403A-89CD-C18693CB8113}" destId="{42804F72-F562-46F1-A50B-948D24B213FB}" srcOrd="1" destOrd="0" presId="urn:microsoft.com/office/officeart/2005/8/layout/pList1"/>
    <dgm:cxn modelId="{B3C08BAF-A17D-4F84-AA80-E54E175B2FEF}" type="presParOf" srcId="{1FCE47B4-8C03-4E0C-A458-11DA733E59E9}" destId="{C44F39A2-2B9D-4AB0-B7C8-8E277E47549E}" srcOrd="15" destOrd="0" presId="urn:microsoft.com/office/officeart/2005/8/layout/pList1"/>
    <dgm:cxn modelId="{7BBE42DF-C189-4D52-9A1F-933E7255C995}" type="presParOf" srcId="{1FCE47B4-8C03-4E0C-A458-11DA733E59E9}" destId="{51D70837-EF17-44D0-80DB-8F93A4531715}" srcOrd="16" destOrd="0" presId="urn:microsoft.com/office/officeart/2005/8/layout/pList1"/>
    <dgm:cxn modelId="{5E81894C-D327-4CAC-BD32-7F8BBAE76AFF}" type="presParOf" srcId="{51D70837-EF17-44D0-80DB-8F93A4531715}" destId="{03DB558D-2FBE-4453-A0B7-D5D06EB3E7C7}" srcOrd="0" destOrd="0" presId="urn:microsoft.com/office/officeart/2005/8/layout/pList1"/>
    <dgm:cxn modelId="{52950DE6-5FD7-4A2E-8C4B-7690947AC153}" type="presParOf" srcId="{51D70837-EF17-44D0-80DB-8F93A4531715}" destId="{26DF8548-5ACF-4C70-BF7A-1264EC1B0B7C}" srcOrd="1" destOrd="0" presId="urn:microsoft.com/office/officeart/2005/8/layout/pList1"/>
    <dgm:cxn modelId="{FD5A1677-5F1D-4EB0-9287-3C293C4B3CFF}" type="presParOf" srcId="{1FCE47B4-8C03-4E0C-A458-11DA733E59E9}" destId="{33AAA019-D0CF-48E1-AA89-FC7E090EFB27}" srcOrd="17" destOrd="0" presId="urn:microsoft.com/office/officeart/2005/8/layout/pList1"/>
    <dgm:cxn modelId="{1FF5B3AA-2187-41F7-894E-4758EA49097B}" type="presParOf" srcId="{1FCE47B4-8C03-4E0C-A458-11DA733E59E9}" destId="{B1713774-39DE-4511-8DD1-B2FF1642A366}" srcOrd="18" destOrd="0" presId="urn:microsoft.com/office/officeart/2005/8/layout/pList1"/>
    <dgm:cxn modelId="{4DF6CF48-6FE9-4A38-9144-16DA834CA244}" type="presParOf" srcId="{B1713774-39DE-4511-8DD1-B2FF1642A366}" destId="{9FCC410B-A233-4D01-8053-10C7DC01AD5D}" srcOrd="0" destOrd="0" presId="urn:microsoft.com/office/officeart/2005/8/layout/pList1"/>
    <dgm:cxn modelId="{742BB0E6-D41B-40FC-A4CF-119E7945DDE6}" type="presParOf" srcId="{B1713774-39DE-4511-8DD1-B2FF1642A366}" destId="{9D3C0314-6775-45E0-BC9E-F2CE8F5887A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5F3812-7F59-40B3-AE8A-89242FDB425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A5761E5F-469C-47A6-A6DE-6DFC208D2958}">
      <dgm:prSet custT="1"/>
      <dgm:spPr>
        <a:solidFill>
          <a:schemeClr val="tx2"/>
        </a:solidFill>
      </dgm:spPr>
      <dgm:t>
        <a:bodyPr/>
        <a:lstStyle/>
        <a:p>
          <a:pPr algn="ctr"/>
          <a:r>
            <a:rPr lang="fr-CA" sz="1400" b="1" i="0" dirty="0">
              <a:latin typeface="+mn-lt"/>
            </a:rPr>
            <a:t>Ne pas nuire au libre écoulement des eaux</a:t>
          </a:r>
        </a:p>
      </dgm:t>
    </dgm:pt>
    <dgm:pt modelId="{5593DE2C-8437-4884-ABD6-C58C9BF25D72}" type="parTrans" cxnId="{19A1E4F3-38C0-4C91-89B5-7D0AB7670EED}">
      <dgm:prSet/>
      <dgm:spPr/>
      <dgm:t>
        <a:bodyPr/>
        <a:lstStyle/>
        <a:p>
          <a:endParaRPr lang="fr-CA"/>
        </a:p>
      </dgm:t>
    </dgm:pt>
    <dgm:pt modelId="{8FE17E6A-D215-4E9F-B613-072A6F550053}" type="sibTrans" cxnId="{19A1E4F3-38C0-4C91-89B5-7D0AB7670EED}">
      <dgm:prSet/>
      <dgm:spPr/>
      <dgm:t>
        <a:bodyPr/>
        <a:lstStyle/>
        <a:p>
          <a:endParaRPr lang="fr-CA"/>
        </a:p>
      </dgm:t>
    </dgm:pt>
    <dgm:pt modelId="{AAD602A7-1A47-4B42-A354-6893FADB9315}">
      <dgm:prSet custT="1"/>
      <dgm:spPr>
        <a:solidFill>
          <a:schemeClr val="tx2"/>
        </a:solidFill>
      </dgm:spPr>
      <dgm:t>
        <a:bodyPr/>
        <a:lstStyle/>
        <a:p>
          <a:pPr marL="0" lvl="0" algn="ctr" defTabSz="577850" rtl="0">
            <a:lnSpc>
              <a:spcPct val="100000"/>
            </a:lnSpc>
            <a:spcBef>
              <a:spcPct val="0"/>
            </a:spcBef>
            <a:spcAft>
              <a:spcPts val="0"/>
            </a:spcAft>
            <a:buNone/>
          </a:pPr>
          <a:r>
            <a:rPr lang="fr-CA" sz="1400" b="1" dirty="0">
              <a:latin typeface="+mn-lt"/>
            </a:rPr>
            <a:t>Circulation</a:t>
          </a:r>
          <a:endParaRPr lang="fr-CA" sz="1400" dirty="0">
            <a:latin typeface="+mn-lt"/>
          </a:endParaRPr>
        </a:p>
        <a:p>
          <a:pPr marL="0" lvl="0" algn="l" defTabSz="577850" rtl="0">
            <a:lnSpc>
              <a:spcPct val="100000"/>
            </a:lnSpc>
            <a:spcBef>
              <a:spcPct val="0"/>
            </a:spcBef>
            <a:spcAft>
              <a:spcPts val="0"/>
            </a:spcAft>
            <a:buNone/>
          </a:pPr>
          <a:r>
            <a:rPr lang="fr-CA" sz="1400" dirty="0">
              <a:latin typeface="+mn-lt"/>
            </a:rPr>
            <a:t>- </a:t>
          </a:r>
          <a:r>
            <a:rPr lang="fr-CA" sz="1400" i="0" dirty="0">
              <a:latin typeface="+mn-lt"/>
            </a:rPr>
            <a:t>Sans ornières dans les </a:t>
          </a:r>
          <a:r>
            <a:rPr lang="fr-CA" sz="1400" dirty="0">
              <a:latin typeface="+mn-lt"/>
            </a:rPr>
            <a:t>milieux exondés</a:t>
          </a:r>
          <a:endParaRPr lang="fr-CA" sz="1400" i="0" dirty="0">
            <a:latin typeface="+mn-lt"/>
          </a:endParaRPr>
        </a:p>
        <a:p>
          <a:pPr marL="0" lvl="0" algn="l" defTabSz="577850" rtl="0">
            <a:lnSpc>
              <a:spcPct val="100000"/>
            </a:lnSpc>
            <a:spcBef>
              <a:spcPct val="0"/>
            </a:spcBef>
            <a:spcAft>
              <a:spcPts val="0"/>
            </a:spcAft>
            <a:buNone/>
          </a:pPr>
          <a:r>
            <a:rPr lang="fr-CA" sz="1400" i="0" dirty="0">
              <a:latin typeface="+mn-lt"/>
            </a:rPr>
            <a:t>- Dans les sentiers d’abattage et de débardage en milieu humide boisé et en zone inondable : ornières sur au plus 25 % de la longueur totale des sentiers aménagés par aire de récolte</a:t>
          </a:r>
        </a:p>
      </dgm:t>
    </dgm:pt>
    <dgm:pt modelId="{32089605-906B-49D5-92A4-25EE574F347D}" type="parTrans" cxnId="{E2CC8947-BE9E-4C05-AE2E-C60C7BC33630}">
      <dgm:prSet/>
      <dgm:spPr/>
      <dgm:t>
        <a:bodyPr/>
        <a:lstStyle/>
        <a:p>
          <a:endParaRPr lang="fr-CA"/>
        </a:p>
      </dgm:t>
    </dgm:pt>
    <dgm:pt modelId="{DF9C4E6C-1C25-440C-B6C9-B67DF68FF396}" type="sibTrans" cxnId="{E2CC8947-BE9E-4C05-AE2E-C60C7BC33630}">
      <dgm:prSet/>
      <dgm:spPr/>
      <dgm:t>
        <a:bodyPr/>
        <a:lstStyle/>
        <a:p>
          <a:endParaRPr lang="fr-CA"/>
        </a:p>
      </dgm:t>
    </dgm:pt>
    <dgm:pt modelId="{19B5DCE9-A1EA-4FC5-96FC-C60F3A4D339B}">
      <dgm:prSet custT="1"/>
      <dgm:spPr>
        <a:solidFill>
          <a:schemeClr val="tx2"/>
        </a:solidFill>
      </dgm:spPr>
      <dgm:t>
        <a:bodyPr/>
        <a:lstStyle/>
        <a:p>
          <a:pPr algn="ctr"/>
          <a:r>
            <a:rPr lang="fr-CA" sz="1400" b="1" i="0" dirty="0">
              <a:latin typeface="+mn-lt"/>
            </a:rPr>
            <a:t>Usage des matériaux appropriés</a:t>
          </a:r>
        </a:p>
      </dgm:t>
    </dgm:pt>
    <dgm:pt modelId="{6F95C503-1E82-4FB4-8488-3BC55C173095}" type="parTrans" cxnId="{E3102D63-538F-45D8-8725-B7804B0B1219}">
      <dgm:prSet/>
      <dgm:spPr/>
      <dgm:t>
        <a:bodyPr/>
        <a:lstStyle/>
        <a:p>
          <a:endParaRPr lang="fr-CA"/>
        </a:p>
      </dgm:t>
    </dgm:pt>
    <dgm:pt modelId="{2158E7ED-341D-4412-A69E-BF165380B350}" type="sibTrans" cxnId="{E3102D63-538F-45D8-8725-B7804B0B1219}">
      <dgm:prSet/>
      <dgm:spPr/>
      <dgm:t>
        <a:bodyPr/>
        <a:lstStyle/>
        <a:p>
          <a:endParaRPr lang="fr-CA"/>
        </a:p>
      </dgm:t>
    </dgm:pt>
    <dgm:pt modelId="{6E9158EF-C100-4FC3-B541-A6081091ADDB}">
      <dgm:prSet custT="1"/>
      <dgm:spPr>
        <a:solidFill>
          <a:schemeClr val="tx2"/>
        </a:solidFill>
      </dgm:spPr>
      <dgm:t>
        <a:bodyPr/>
        <a:lstStyle/>
        <a:p>
          <a:pPr algn="ctr"/>
          <a:r>
            <a:rPr lang="fr-CA" sz="1400" b="1" u="none" dirty="0">
              <a:latin typeface="+mn-lt"/>
            </a:rPr>
            <a:t>Gestion des remblais et déblais</a:t>
          </a:r>
        </a:p>
        <a:p>
          <a:pPr algn="ctr"/>
          <a:r>
            <a:rPr lang="fr-CA" sz="1400" b="0" i="0" u="none" dirty="0">
              <a:latin typeface="+mn-lt"/>
            </a:rPr>
            <a:t>- Limitée à ce qui est nécessaire à l’activité</a:t>
          </a:r>
          <a:endParaRPr lang="fr-CA" sz="1200" b="0" i="0" dirty="0">
            <a:latin typeface="+mn-lt"/>
          </a:endParaRPr>
        </a:p>
      </dgm:t>
    </dgm:pt>
    <dgm:pt modelId="{3BDC6D2B-E174-4560-AA30-243BD75F915F}" type="sibTrans" cxnId="{EA555F1B-5CA2-4BB8-9F96-EFE6535E6320}">
      <dgm:prSet/>
      <dgm:spPr/>
      <dgm:t>
        <a:bodyPr/>
        <a:lstStyle/>
        <a:p>
          <a:endParaRPr lang="fr-CA"/>
        </a:p>
      </dgm:t>
    </dgm:pt>
    <dgm:pt modelId="{AF3AA896-1C56-4718-9151-445B78758B11}" type="parTrans" cxnId="{EA555F1B-5CA2-4BB8-9F96-EFE6535E6320}">
      <dgm:prSet/>
      <dgm:spPr/>
      <dgm:t>
        <a:bodyPr/>
        <a:lstStyle/>
        <a:p>
          <a:endParaRPr lang="fr-CA"/>
        </a:p>
      </dgm:t>
    </dgm:pt>
    <dgm:pt modelId="{D36CE810-176B-4FC5-A70B-72F2C4F8E78C}">
      <dgm:prSet phldr="0" custT="1"/>
      <dgm:spPr>
        <a:solidFill>
          <a:schemeClr val="tx2"/>
        </a:solidFill>
      </dgm:spPr>
      <dgm:t>
        <a:bodyPr/>
        <a:lstStyle/>
        <a:p>
          <a:pPr algn="ctr" rtl="0">
            <a:lnSpc>
              <a:spcPct val="100000"/>
            </a:lnSpc>
            <a:spcAft>
              <a:spcPts val="0"/>
            </a:spcAft>
          </a:pPr>
          <a:r>
            <a:rPr lang="fr-CA" sz="1400" b="1" dirty="0">
              <a:latin typeface="+mn-lt"/>
            </a:rPr>
            <a:t>Remise en état du sol et de la végétation </a:t>
          </a:r>
        </a:p>
        <a:p>
          <a:pPr algn="l" rtl="0">
            <a:lnSpc>
              <a:spcPct val="100000"/>
            </a:lnSpc>
            <a:spcAft>
              <a:spcPts val="0"/>
            </a:spcAft>
          </a:pPr>
          <a:r>
            <a:rPr lang="fr-CA" sz="1400" b="0" dirty="0">
              <a:latin typeface="+mn-lt"/>
            </a:rPr>
            <a:t>- Si ornière ou seuil dépassé</a:t>
          </a:r>
        </a:p>
        <a:p>
          <a:pPr algn="l" rtl="0">
            <a:lnSpc>
              <a:spcPct val="100000"/>
            </a:lnSpc>
            <a:spcAft>
              <a:spcPts val="0"/>
            </a:spcAft>
          </a:pPr>
          <a:r>
            <a:rPr lang="fr-CA" sz="1400" b="0" dirty="0">
              <a:latin typeface="+mn-lt"/>
            </a:rPr>
            <a:t>- Lors du démantèlement de structures ou </a:t>
          </a:r>
          <a:r>
            <a:rPr lang="fr-CA" sz="1400" b="0" dirty="0">
              <a:solidFill>
                <a:schemeClr val="bg1"/>
              </a:solidFill>
              <a:latin typeface="+mn-lt"/>
            </a:rPr>
            <a:t>d’ouv</a:t>
          </a:r>
          <a:r>
            <a:rPr lang="fr-CA" sz="1400" b="0" dirty="0">
              <a:latin typeface="+mn-lt"/>
            </a:rPr>
            <a:t>rages</a:t>
          </a:r>
          <a:r>
            <a:rPr lang="fr-CA" sz="1400" dirty="0">
              <a:latin typeface="+mn-lt"/>
            </a:rPr>
            <a:t> </a:t>
          </a:r>
        </a:p>
        <a:p>
          <a:pPr algn="l" rtl="0">
            <a:lnSpc>
              <a:spcPct val="100000"/>
            </a:lnSpc>
            <a:spcAft>
              <a:spcPts val="0"/>
            </a:spcAft>
          </a:pPr>
          <a:r>
            <a:rPr lang="fr-CA" sz="1400" dirty="0">
              <a:latin typeface="+mn-lt"/>
            </a:rPr>
            <a:t>- Ne vise pas les traitements sylvicoles</a:t>
          </a:r>
          <a:endParaRPr lang="en-US" sz="1400" dirty="0">
            <a:latin typeface="+mn-lt"/>
          </a:endParaRPr>
        </a:p>
      </dgm:t>
    </dgm:pt>
    <dgm:pt modelId="{87081689-93FE-4221-95B6-E6FDCC28C856}" type="parTrans" cxnId="{278A6320-3130-420A-97C7-EA161CC0E2AF}">
      <dgm:prSet/>
      <dgm:spPr/>
      <dgm:t>
        <a:bodyPr/>
        <a:lstStyle/>
        <a:p>
          <a:endParaRPr lang="fr-CA"/>
        </a:p>
      </dgm:t>
    </dgm:pt>
    <dgm:pt modelId="{2571B84C-538A-4BF0-A5DB-8E3A6DFF7A40}" type="sibTrans" cxnId="{278A6320-3130-420A-97C7-EA161CC0E2AF}">
      <dgm:prSet/>
      <dgm:spPr/>
      <dgm:t>
        <a:bodyPr/>
        <a:lstStyle/>
        <a:p>
          <a:endParaRPr lang="fr-CA"/>
        </a:p>
      </dgm:t>
    </dgm:pt>
    <dgm:pt modelId="{A11E4BCC-9F21-4099-8085-27FF6D27AB87}">
      <dgm:prSet custT="1"/>
      <dgm:spPr>
        <a:solidFill>
          <a:schemeClr val="tx2"/>
        </a:solidFill>
      </dgm:spPr>
      <dgm:t>
        <a:bodyPr/>
        <a:lstStyle/>
        <a:p>
          <a:pPr algn="ctr"/>
          <a:r>
            <a:rPr lang="fr-CA" sz="1400" b="1" i="0" dirty="0">
              <a:latin typeface="+mn-lt"/>
            </a:rPr>
            <a:t>Utiliser des mesures de contrôle de l’érosion, des sédiments et des matières en suspension</a:t>
          </a:r>
        </a:p>
      </dgm:t>
    </dgm:pt>
    <dgm:pt modelId="{AE2BC15D-C708-45A1-815B-271C3891A722}" type="parTrans" cxnId="{45A42AEC-072B-4F9D-96FF-E848653005D9}">
      <dgm:prSet/>
      <dgm:spPr/>
      <dgm:t>
        <a:bodyPr/>
        <a:lstStyle/>
        <a:p>
          <a:endParaRPr lang="fr-CA"/>
        </a:p>
      </dgm:t>
    </dgm:pt>
    <dgm:pt modelId="{CF502F73-B11E-471D-814F-AAAC80DDA768}" type="sibTrans" cxnId="{45A42AEC-072B-4F9D-96FF-E848653005D9}">
      <dgm:prSet/>
      <dgm:spPr/>
      <dgm:t>
        <a:bodyPr/>
        <a:lstStyle/>
        <a:p>
          <a:endParaRPr lang="fr-CA"/>
        </a:p>
      </dgm:t>
    </dgm:pt>
    <dgm:pt modelId="{EF6081BC-5BED-4450-B36F-6B714BE3DC52}" type="pres">
      <dgm:prSet presAssocID="{425F3812-7F59-40B3-AE8A-89242FDB4257}" presName="linearFlow" presStyleCnt="0">
        <dgm:presLayoutVars>
          <dgm:dir/>
          <dgm:resizeHandles val="exact"/>
        </dgm:presLayoutVars>
      </dgm:prSet>
      <dgm:spPr/>
    </dgm:pt>
    <dgm:pt modelId="{D31692D5-63DF-4858-B8E6-23F0FB494F2B}" type="pres">
      <dgm:prSet presAssocID="{A5761E5F-469C-47A6-A6DE-6DFC208D2958}" presName="composite" presStyleCnt="0"/>
      <dgm:spPr/>
    </dgm:pt>
    <dgm:pt modelId="{29FE27C1-4BF7-44F7-B600-2A22D0CCE630}" type="pres">
      <dgm:prSet presAssocID="{A5761E5F-469C-47A6-A6DE-6DFC208D2958}" presName="imgShp" presStyleLbl="fgImgPlace1" presStyleIdx="0" presStyleCnt="6"/>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289" t="12627" r="15289" b="12627"/>
          </a:stretch>
        </a:blipFill>
      </dgm:spPr>
      <dgm:extLst>
        <a:ext uri="{E40237B7-FDA0-4F09-8148-C483321AD2D9}">
          <dgm14:cNvPr xmlns:dgm14="http://schemas.microsoft.com/office/drawing/2010/diagram" id="0" name="" descr="Scène d’autoroute"/>
        </a:ext>
      </dgm:extLst>
    </dgm:pt>
    <dgm:pt modelId="{B23ADD99-0FE4-4148-971C-AB015472BEFA}" type="pres">
      <dgm:prSet presAssocID="{A5761E5F-469C-47A6-A6DE-6DFC208D2958}" presName="txShp" presStyleLbl="node1" presStyleIdx="0" presStyleCnt="6" custLinFactNeighborX="172" custLinFactNeighborY="1586">
        <dgm:presLayoutVars>
          <dgm:bulletEnabled val="1"/>
        </dgm:presLayoutVars>
      </dgm:prSet>
      <dgm:spPr/>
    </dgm:pt>
    <dgm:pt modelId="{0288AAB4-391F-43F7-A7C2-9BB07DE843AB}" type="pres">
      <dgm:prSet presAssocID="{8FE17E6A-D215-4E9F-B613-072A6F550053}" presName="spacing" presStyleCnt="0"/>
      <dgm:spPr/>
    </dgm:pt>
    <dgm:pt modelId="{FE72F29B-240A-42EF-9D00-A34469813749}" type="pres">
      <dgm:prSet presAssocID="{19B5DCE9-A1EA-4FC5-96FC-C60F3A4D339B}" presName="composite" presStyleCnt="0"/>
      <dgm:spPr/>
    </dgm:pt>
    <dgm:pt modelId="{1269DEA5-478B-4042-9144-3E5AEC08353F}" type="pres">
      <dgm:prSet presAssocID="{19B5DCE9-A1EA-4FC5-96FC-C60F3A4D339B}"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000" b="-4000"/>
          </a:stretch>
        </a:blipFill>
      </dgm:spPr>
      <dgm:extLst>
        <a:ext uri="{E40237B7-FDA0-4F09-8148-C483321AD2D9}">
          <dgm14:cNvPr xmlns:dgm14="http://schemas.microsoft.com/office/drawing/2010/diagram" id="0" name="" descr="Clous"/>
        </a:ext>
      </dgm:extLst>
    </dgm:pt>
    <dgm:pt modelId="{9048BDDD-DEF5-4929-95D3-6C30E61D0059}" type="pres">
      <dgm:prSet presAssocID="{19B5DCE9-A1EA-4FC5-96FC-C60F3A4D339B}" presName="txShp" presStyleLbl="node1" presStyleIdx="1" presStyleCnt="6">
        <dgm:presLayoutVars>
          <dgm:bulletEnabled val="1"/>
        </dgm:presLayoutVars>
      </dgm:prSet>
      <dgm:spPr/>
    </dgm:pt>
    <dgm:pt modelId="{9998152E-660F-4882-8C58-8017CBC26156}" type="pres">
      <dgm:prSet presAssocID="{2158E7ED-341D-4412-A69E-BF165380B350}" presName="spacing" presStyleCnt="0"/>
      <dgm:spPr/>
    </dgm:pt>
    <dgm:pt modelId="{C6446977-9A0C-4E14-B461-5EFA8E90F587}" type="pres">
      <dgm:prSet presAssocID="{A11E4BCC-9F21-4099-8085-27FF6D27AB87}" presName="composite" presStyleCnt="0"/>
      <dgm:spPr/>
    </dgm:pt>
    <dgm:pt modelId="{AF0C62E5-2836-44FA-A8C7-57AA5FF21566}" type="pres">
      <dgm:prSet presAssocID="{A11E4BCC-9F21-4099-8085-27FF6D27AB87}"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000" b="-4000"/>
          </a:stretch>
        </a:blipFill>
      </dgm:spPr>
      <dgm:extLst>
        <a:ext uri="{E40237B7-FDA0-4F09-8148-C483321AD2D9}">
          <dgm14:cNvPr xmlns:dgm14="http://schemas.microsoft.com/office/drawing/2010/diagram" id="0" name="" descr="Poisson"/>
        </a:ext>
      </dgm:extLst>
    </dgm:pt>
    <dgm:pt modelId="{AA6CBD99-1754-49C3-9CE4-9543A2725921}" type="pres">
      <dgm:prSet presAssocID="{A11E4BCC-9F21-4099-8085-27FF6D27AB87}" presName="txShp" presStyleLbl="node1" presStyleIdx="2" presStyleCnt="6">
        <dgm:presLayoutVars>
          <dgm:bulletEnabled val="1"/>
        </dgm:presLayoutVars>
      </dgm:prSet>
      <dgm:spPr/>
    </dgm:pt>
    <dgm:pt modelId="{DEED717A-7ACD-4989-8793-3C9C125A08CB}" type="pres">
      <dgm:prSet presAssocID="{CF502F73-B11E-471D-814F-AAAC80DDA768}" presName="spacing" presStyleCnt="0"/>
      <dgm:spPr/>
    </dgm:pt>
    <dgm:pt modelId="{DF53E7A5-92E7-4D2C-8C31-337030A9A24B}" type="pres">
      <dgm:prSet presAssocID="{6E9158EF-C100-4FC3-B541-A6081091ADDB}" presName="composite" presStyleCnt="0"/>
      <dgm:spPr/>
    </dgm:pt>
    <dgm:pt modelId="{E7ABBCD8-278F-400D-A74B-9CC02E6F23DF}" type="pres">
      <dgm:prSet presAssocID="{6E9158EF-C100-4FC3-B541-A6081091ADDB}"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6000" b="-6000"/>
          </a:stretch>
        </a:blipFill>
      </dgm:spPr>
      <dgm:extLst>
        <a:ext uri="{E40237B7-FDA0-4F09-8148-C483321AD2D9}">
          <dgm14:cNvPr xmlns:dgm14="http://schemas.microsoft.com/office/drawing/2010/diagram" id="0" name="" descr="Bulldozer"/>
        </a:ext>
      </dgm:extLst>
    </dgm:pt>
    <dgm:pt modelId="{21C58C5A-28A2-42D6-B300-0FE3F238BFC8}" type="pres">
      <dgm:prSet presAssocID="{6E9158EF-C100-4FC3-B541-A6081091ADDB}" presName="txShp" presStyleLbl="node1" presStyleIdx="3" presStyleCnt="6">
        <dgm:presLayoutVars>
          <dgm:bulletEnabled val="1"/>
        </dgm:presLayoutVars>
      </dgm:prSet>
      <dgm:spPr/>
    </dgm:pt>
    <dgm:pt modelId="{5DF20926-8CB6-4D0D-9138-7B9129D3822A}" type="pres">
      <dgm:prSet presAssocID="{3BDC6D2B-E174-4560-AA30-243BD75F915F}" presName="spacing" presStyleCnt="0"/>
      <dgm:spPr/>
    </dgm:pt>
    <dgm:pt modelId="{8BA3ED90-1FD6-4218-BF84-3949A51E3F2A}" type="pres">
      <dgm:prSet presAssocID="{AAD602A7-1A47-4B42-A354-6893FADB9315}" presName="composite" presStyleCnt="0"/>
      <dgm:spPr/>
    </dgm:pt>
    <dgm:pt modelId="{88B367BF-FA01-466A-BB72-42DC0F2879E0}" type="pres">
      <dgm:prSet presAssocID="{AAD602A7-1A47-4B42-A354-6893FADB9315}" presName="imgShp" presStyleLbl="fgImgPlace1" presStyleIdx="4" presStyleCnt="6"/>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289" t="12627" r="15289" b="12627"/>
          </a:stretch>
        </a:blipFill>
      </dgm:spPr>
      <dgm:extLst>
        <a:ext uri="{E40237B7-FDA0-4F09-8148-C483321AD2D9}">
          <dgm14:cNvPr xmlns:dgm14="http://schemas.microsoft.com/office/drawing/2010/diagram" id="0" name="" descr="Camion"/>
        </a:ext>
      </dgm:extLst>
    </dgm:pt>
    <dgm:pt modelId="{71EE9BDA-33D3-4A3D-9448-B2EDDBD84CB4}" type="pres">
      <dgm:prSet presAssocID="{AAD602A7-1A47-4B42-A354-6893FADB9315}" presName="txShp" presStyleLbl="node1" presStyleIdx="4" presStyleCnt="6" custScaleY="183504">
        <dgm:presLayoutVars>
          <dgm:bulletEnabled val="1"/>
        </dgm:presLayoutVars>
      </dgm:prSet>
      <dgm:spPr/>
    </dgm:pt>
    <dgm:pt modelId="{E4F390CE-460D-483B-8F81-58C54AD56435}" type="pres">
      <dgm:prSet presAssocID="{DF9C4E6C-1C25-440C-B6C9-B67DF68FF396}" presName="spacing" presStyleCnt="0"/>
      <dgm:spPr/>
    </dgm:pt>
    <dgm:pt modelId="{4D278B57-9E27-4FE3-BDFB-3CB0616C4192}" type="pres">
      <dgm:prSet presAssocID="{D36CE810-176B-4FC5-A70B-72F2C4F8E78C}" presName="composite" presStyleCnt="0"/>
      <dgm:spPr/>
    </dgm:pt>
    <dgm:pt modelId="{634B4F31-0EAD-4627-83BA-4DB470DE69BB}" type="pres">
      <dgm:prSet presAssocID="{D36CE810-176B-4FC5-A70B-72F2C4F8E78C}"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000" b="-2000"/>
          </a:stretch>
        </a:blipFill>
      </dgm:spPr>
      <dgm:extLst>
        <a:ext uri="{E40237B7-FDA0-4F09-8148-C483321AD2D9}">
          <dgm14:cNvPr xmlns:dgm14="http://schemas.microsoft.com/office/drawing/2010/diagram" id="0" name="" descr="Durabilité"/>
        </a:ext>
      </dgm:extLst>
    </dgm:pt>
    <dgm:pt modelId="{6E01AEA9-EE95-491C-833A-F8C22512E9C7}" type="pres">
      <dgm:prSet presAssocID="{D36CE810-176B-4FC5-A70B-72F2C4F8E78C}" presName="txShp" presStyleLbl="node1" presStyleIdx="5" presStyleCnt="6" custScaleY="151348">
        <dgm:presLayoutVars>
          <dgm:bulletEnabled val="1"/>
        </dgm:presLayoutVars>
      </dgm:prSet>
      <dgm:spPr/>
    </dgm:pt>
  </dgm:ptLst>
  <dgm:cxnLst>
    <dgm:cxn modelId="{EA555F1B-5CA2-4BB8-9F96-EFE6535E6320}" srcId="{425F3812-7F59-40B3-AE8A-89242FDB4257}" destId="{6E9158EF-C100-4FC3-B541-A6081091ADDB}" srcOrd="3" destOrd="0" parTransId="{AF3AA896-1C56-4718-9151-445B78758B11}" sibTransId="{3BDC6D2B-E174-4560-AA30-243BD75F915F}"/>
    <dgm:cxn modelId="{278A6320-3130-420A-97C7-EA161CC0E2AF}" srcId="{425F3812-7F59-40B3-AE8A-89242FDB4257}" destId="{D36CE810-176B-4FC5-A70B-72F2C4F8E78C}" srcOrd="5" destOrd="0" parTransId="{87081689-93FE-4221-95B6-E6FDCC28C856}" sibTransId="{2571B84C-538A-4BF0-A5DB-8E3A6DFF7A40}"/>
    <dgm:cxn modelId="{41117220-CB44-476A-9E5C-18798D5F819C}" type="presOf" srcId="{AAD602A7-1A47-4B42-A354-6893FADB9315}" destId="{71EE9BDA-33D3-4A3D-9448-B2EDDBD84CB4}" srcOrd="0" destOrd="0" presId="urn:microsoft.com/office/officeart/2005/8/layout/vList3"/>
    <dgm:cxn modelId="{E3102D63-538F-45D8-8725-B7804B0B1219}" srcId="{425F3812-7F59-40B3-AE8A-89242FDB4257}" destId="{19B5DCE9-A1EA-4FC5-96FC-C60F3A4D339B}" srcOrd="1" destOrd="0" parTransId="{6F95C503-1E82-4FB4-8488-3BC55C173095}" sibTransId="{2158E7ED-341D-4412-A69E-BF165380B350}"/>
    <dgm:cxn modelId="{E2CC8947-BE9E-4C05-AE2E-C60C7BC33630}" srcId="{425F3812-7F59-40B3-AE8A-89242FDB4257}" destId="{AAD602A7-1A47-4B42-A354-6893FADB9315}" srcOrd="4" destOrd="0" parTransId="{32089605-906B-49D5-92A4-25EE574F347D}" sibTransId="{DF9C4E6C-1C25-440C-B6C9-B67DF68FF396}"/>
    <dgm:cxn modelId="{E5390A51-7B66-4501-A7D1-692367EACB39}" type="presOf" srcId="{A5761E5F-469C-47A6-A6DE-6DFC208D2958}" destId="{B23ADD99-0FE4-4148-971C-AB015472BEFA}" srcOrd="0" destOrd="0" presId="urn:microsoft.com/office/officeart/2005/8/layout/vList3"/>
    <dgm:cxn modelId="{85B3637E-C869-46B1-8DD9-CD1E35FE21FA}" type="presOf" srcId="{D36CE810-176B-4FC5-A70B-72F2C4F8E78C}" destId="{6E01AEA9-EE95-491C-833A-F8C22512E9C7}" srcOrd="0" destOrd="0" presId="urn:microsoft.com/office/officeart/2005/8/layout/vList3"/>
    <dgm:cxn modelId="{5FA3CF94-3BAB-48AE-AF93-8048D7134B5B}" type="presOf" srcId="{A11E4BCC-9F21-4099-8085-27FF6D27AB87}" destId="{AA6CBD99-1754-49C3-9CE4-9543A2725921}" srcOrd="0" destOrd="0" presId="urn:microsoft.com/office/officeart/2005/8/layout/vList3"/>
    <dgm:cxn modelId="{19F556B0-2431-4A1B-A517-91722A82D1A5}" type="presOf" srcId="{425F3812-7F59-40B3-AE8A-89242FDB4257}" destId="{EF6081BC-5BED-4450-B36F-6B714BE3DC52}" srcOrd="0" destOrd="0" presId="urn:microsoft.com/office/officeart/2005/8/layout/vList3"/>
    <dgm:cxn modelId="{959D3AB5-6671-4205-B83E-726513E46C04}" type="presOf" srcId="{19B5DCE9-A1EA-4FC5-96FC-C60F3A4D339B}" destId="{9048BDDD-DEF5-4929-95D3-6C30E61D0059}" srcOrd="0" destOrd="0" presId="urn:microsoft.com/office/officeart/2005/8/layout/vList3"/>
    <dgm:cxn modelId="{C749A3C0-3927-491B-96AE-55B8FD35E646}" type="presOf" srcId="{6E9158EF-C100-4FC3-B541-A6081091ADDB}" destId="{21C58C5A-28A2-42D6-B300-0FE3F238BFC8}" srcOrd="0" destOrd="0" presId="urn:microsoft.com/office/officeart/2005/8/layout/vList3"/>
    <dgm:cxn modelId="{45A42AEC-072B-4F9D-96FF-E848653005D9}" srcId="{425F3812-7F59-40B3-AE8A-89242FDB4257}" destId="{A11E4BCC-9F21-4099-8085-27FF6D27AB87}" srcOrd="2" destOrd="0" parTransId="{AE2BC15D-C708-45A1-815B-271C3891A722}" sibTransId="{CF502F73-B11E-471D-814F-AAAC80DDA768}"/>
    <dgm:cxn modelId="{19A1E4F3-38C0-4C91-89B5-7D0AB7670EED}" srcId="{425F3812-7F59-40B3-AE8A-89242FDB4257}" destId="{A5761E5F-469C-47A6-A6DE-6DFC208D2958}" srcOrd="0" destOrd="0" parTransId="{5593DE2C-8437-4884-ABD6-C58C9BF25D72}" sibTransId="{8FE17E6A-D215-4E9F-B613-072A6F550053}"/>
    <dgm:cxn modelId="{E4377255-21D6-4FC3-A3C5-A3CBCAFB6121}" type="presParOf" srcId="{EF6081BC-5BED-4450-B36F-6B714BE3DC52}" destId="{D31692D5-63DF-4858-B8E6-23F0FB494F2B}" srcOrd="0" destOrd="0" presId="urn:microsoft.com/office/officeart/2005/8/layout/vList3"/>
    <dgm:cxn modelId="{BEE47E99-CB8A-48E4-BEA7-3AF4FFF9D8D4}" type="presParOf" srcId="{D31692D5-63DF-4858-B8E6-23F0FB494F2B}" destId="{29FE27C1-4BF7-44F7-B600-2A22D0CCE630}" srcOrd="0" destOrd="0" presId="urn:microsoft.com/office/officeart/2005/8/layout/vList3"/>
    <dgm:cxn modelId="{BDC10DCB-5E7F-448B-89A9-42C701A855E4}" type="presParOf" srcId="{D31692D5-63DF-4858-B8E6-23F0FB494F2B}" destId="{B23ADD99-0FE4-4148-971C-AB015472BEFA}" srcOrd="1" destOrd="0" presId="urn:microsoft.com/office/officeart/2005/8/layout/vList3"/>
    <dgm:cxn modelId="{6DB92A2E-EAED-4149-B79A-0E7F34509971}" type="presParOf" srcId="{EF6081BC-5BED-4450-B36F-6B714BE3DC52}" destId="{0288AAB4-391F-43F7-A7C2-9BB07DE843AB}" srcOrd="1" destOrd="0" presId="urn:microsoft.com/office/officeart/2005/8/layout/vList3"/>
    <dgm:cxn modelId="{78D6FF51-FD2E-46A8-B3FF-3F1C7538092E}" type="presParOf" srcId="{EF6081BC-5BED-4450-B36F-6B714BE3DC52}" destId="{FE72F29B-240A-42EF-9D00-A34469813749}" srcOrd="2" destOrd="0" presId="urn:microsoft.com/office/officeart/2005/8/layout/vList3"/>
    <dgm:cxn modelId="{5E387F4E-46D0-48D6-B81D-DFD8B2B245B5}" type="presParOf" srcId="{FE72F29B-240A-42EF-9D00-A34469813749}" destId="{1269DEA5-478B-4042-9144-3E5AEC08353F}" srcOrd="0" destOrd="0" presId="urn:microsoft.com/office/officeart/2005/8/layout/vList3"/>
    <dgm:cxn modelId="{DB0B71A8-8CFE-4D51-B266-0A4E00F46C83}" type="presParOf" srcId="{FE72F29B-240A-42EF-9D00-A34469813749}" destId="{9048BDDD-DEF5-4929-95D3-6C30E61D0059}" srcOrd="1" destOrd="0" presId="urn:microsoft.com/office/officeart/2005/8/layout/vList3"/>
    <dgm:cxn modelId="{DE02B18E-3819-4873-85FB-35F2074AC00E}" type="presParOf" srcId="{EF6081BC-5BED-4450-B36F-6B714BE3DC52}" destId="{9998152E-660F-4882-8C58-8017CBC26156}" srcOrd="3" destOrd="0" presId="urn:microsoft.com/office/officeart/2005/8/layout/vList3"/>
    <dgm:cxn modelId="{BE143EEC-F15E-4778-A0FD-721B8C3F852A}" type="presParOf" srcId="{EF6081BC-5BED-4450-B36F-6B714BE3DC52}" destId="{C6446977-9A0C-4E14-B461-5EFA8E90F587}" srcOrd="4" destOrd="0" presId="urn:microsoft.com/office/officeart/2005/8/layout/vList3"/>
    <dgm:cxn modelId="{F905F86C-5D15-4804-960C-87E242D77623}" type="presParOf" srcId="{C6446977-9A0C-4E14-B461-5EFA8E90F587}" destId="{AF0C62E5-2836-44FA-A8C7-57AA5FF21566}" srcOrd="0" destOrd="0" presId="urn:microsoft.com/office/officeart/2005/8/layout/vList3"/>
    <dgm:cxn modelId="{D327F4D3-9ED7-4168-A8C0-D5D41F1305F5}" type="presParOf" srcId="{C6446977-9A0C-4E14-B461-5EFA8E90F587}" destId="{AA6CBD99-1754-49C3-9CE4-9543A2725921}" srcOrd="1" destOrd="0" presId="urn:microsoft.com/office/officeart/2005/8/layout/vList3"/>
    <dgm:cxn modelId="{9276EF11-7A5A-41B3-81BD-44D41B3205BC}" type="presParOf" srcId="{EF6081BC-5BED-4450-B36F-6B714BE3DC52}" destId="{DEED717A-7ACD-4989-8793-3C9C125A08CB}" srcOrd="5" destOrd="0" presId="urn:microsoft.com/office/officeart/2005/8/layout/vList3"/>
    <dgm:cxn modelId="{7798F567-79CD-4F7A-BC6A-420ABDE66DC2}" type="presParOf" srcId="{EF6081BC-5BED-4450-B36F-6B714BE3DC52}" destId="{DF53E7A5-92E7-4D2C-8C31-337030A9A24B}" srcOrd="6" destOrd="0" presId="urn:microsoft.com/office/officeart/2005/8/layout/vList3"/>
    <dgm:cxn modelId="{3D588CE6-20FB-48A4-BAB9-B4E1DD215E55}" type="presParOf" srcId="{DF53E7A5-92E7-4D2C-8C31-337030A9A24B}" destId="{E7ABBCD8-278F-400D-A74B-9CC02E6F23DF}" srcOrd="0" destOrd="0" presId="urn:microsoft.com/office/officeart/2005/8/layout/vList3"/>
    <dgm:cxn modelId="{54B7EA09-94E4-4CB9-A872-4F0048E17152}" type="presParOf" srcId="{DF53E7A5-92E7-4D2C-8C31-337030A9A24B}" destId="{21C58C5A-28A2-42D6-B300-0FE3F238BFC8}" srcOrd="1" destOrd="0" presId="urn:microsoft.com/office/officeart/2005/8/layout/vList3"/>
    <dgm:cxn modelId="{8403458A-1840-4B38-A0BD-A73151228121}" type="presParOf" srcId="{EF6081BC-5BED-4450-B36F-6B714BE3DC52}" destId="{5DF20926-8CB6-4D0D-9138-7B9129D3822A}" srcOrd="7" destOrd="0" presId="urn:microsoft.com/office/officeart/2005/8/layout/vList3"/>
    <dgm:cxn modelId="{8C0C7A44-DD92-4235-A852-634F507F5AA8}" type="presParOf" srcId="{EF6081BC-5BED-4450-B36F-6B714BE3DC52}" destId="{8BA3ED90-1FD6-4218-BF84-3949A51E3F2A}" srcOrd="8" destOrd="0" presId="urn:microsoft.com/office/officeart/2005/8/layout/vList3"/>
    <dgm:cxn modelId="{C1F839B5-47D3-46B6-A599-112F7BEC1478}" type="presParOf" srcId="{8BA3ED90-1FD6-4218-BF84-3949A51E3F2A}" destId="{88B367BF-FA01-466A-BB72-42DC0F2879E0}" srcOrd="0" destOrd="0" presId="urn:microsoft.com/office/officeart/2005/8/layout/vList3"/>
    <dgm:cxn modelId="{18FCBEA7-CC1A-4ABF-BE0A-5AD56595B66E}" type="presParOf" srcId="{8BA3ED90-1FD6-4218-BF84-3949A51E3F2A}" destId="{71EE9BDA-33D3-4A3D-9448-B2EDDBD84CB4}" srcOrd="1" destOrd="0" presId="urn:microsoft.com/office/officeart/2005/8/layout/vList3"/>
    <dgm:cxn modelId="{790D10A7-A353-4942-AC33-BD5A5FBB1441}" type="presParOf" srcId="{EF6081BC-5BED-4450-B36F-6B714BE3DC52}" destId="{E4F390CE-460D-483B-8F81-58C54AD56435}" srcOrd="9" destOrd="0" presId="urn:microsoft.com/office/officeart/2005/8/layout/vList3"/>
    <dgm:cxn modelId="{68DFE34A-AA3E-41F8-BA2A-3C143385C9B3}" type="presParOf" srcId="{EF6081BC-5BED-4450-B36F-6B714BE3DC52}" destId="{4D278B57-9E27-4FE3-BDFB-3CB0616C4192}" srcOrd="10" destOrd="0" presId="urn:microsoft.com/office/officeart/2005/8/layout/vList3"/>
    <dgm:cxn modelId="{C6D832CE-F56D-4265-B7E5-0B394D5EE4EF}" type="presParOf" srcId="{4D278B57-9E27-4FE3-BDFB-3CB0616C4192}" destId="{634B4F31-0EAD-4627-83BA-4DB470DE69BB}" srcOrd="0" destOrd="0" presId="urn:microsoft.com/office/officeart/2005/8/layout/vList3"/>
    <dgm:cxn modelId="{80291238-6F77-4B34-9EC8-012908A4BEFD}" type="presParOf" srcId="{4D278B57-9E27-4FE3-BDFB-3CB0616C4192}" destId="{6E01AEA9-EE95-491C-833A-F8C22512E9C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5F3812-7F59-40B3-AE8A-89242FDB425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19B5DCE9-A1EA-4FC5-96FC-C60F3A4D339B}">
      <dgm:prSet custT="1"/>
      <dgm:spPr>
        <a:solidFill>
          <a:srgbClr val="105774"/>
        </a:solidFill>
      </dgm:spPr>
      <dgm:t>
        <a:bodyPr/>
        <a:lstStyle/>
        <a:p>
          <a:pPr algn="ctr"/>
          <a:r>
            <a:rPr lang="fr-CA" sz="1600" b="1" dirty="0">
              <a:latin typeface="+mn-lt"/>
            </a:rPr>
            <a:t>Petits bâtiments non résidentiels </a:t>
          </a:r>
        </a:p>
        <a:p>
          <a:pPr algn="l"/>
          <a:r>
            <a:rPr lang="fr-CA" sz="1400" b="0" i="0" dirty="0">
              <a:latin typeface="+mn-lt"/>
            </a:rPr>
            <a:t>- Sans excavation</a:t>
          </a:r>
        </a:p>
        <a:p>
          <a:pPr algn="l"/>
          <a:r>
            <a:rPr lang="fr-CA" sz="1400" b="0" i="0" dirty="0">
              <a:latin typeface="+mn-lt"/>
            </a:rPr>
            <a:t>- 30 m</a:t>
          </a:r>
          <a:r>
            <a:rPr lang="fr-CA" sz="1400" b="0" i="0" baseline="30000" dirty="0">
              <a:latin typeface="+mn-lt"/>
            </a:rPr>
            <a:t>2</a:t>
          </a:r>
          <a:r>
            <a:rPr lang="fr-CA" sz="1400" b="0" i="0" dirty="0">
              <a:latin typeface="+mn-lt"/>
            </a:rPr>
            <a:t> en zone inondable ou milieu humide boisé</a:t>
          </a:r>
        </a:p>
        <a:p>
          <a:pPr algn="l"/>
          <a:r>
            <a:rPr lang="fr-CA" sz="1400" b="0" i="0" dirty="0">
              <a:latin typeface="+mn-lt"/>
            </a:rPr>
            <a:t>- 4 m</a:t>
          </a:r>
          <a:r>
            <a:rPr lang="fr-CA" sz="1400" b="0" i="0" baseline="30000" dirty="0">
              <a:latin typeface="+mn-lt"/>
            </a:rPr>
            <a:t>2</a:t>
          </a:r>
          <a:r>
            <a:rPr lang="fr-CA" sz="1400" b="0" i="0" dirty="0">
              <a:latin typeface="+mn-lt"/>
            </a:rPr>
            <a:t> en milieu humide ouvert autre qu’une tourbière</a:t>
          </a:r>
        </a:p>
        <a:p>
          <a:pPr algn="l"/>
          <a:r>
            <a:rPr lang="fr-CA" sz="1400" b="0" i="0" dirty="0">
              <a:latin typeface="+mn-lt"/>
            </a:rPr>
            <a:t>- Dispositions spécifiques pour les bâtiments acéricoles</a:t>
          </a:r>
        </a:p>
      </dgm:t>
    </dgm:pt>
    <dgm:pt modelId="{6F95C503-1E82-4FB4-8488-3BC55C173095}" type="parTrans" cxnId="{E3102D63-538F-45D8-8725-B7804B0B1219}">
      <dgm:prSet/>
      <dgm:spPr/>
      <dgm:t>
        <a:bodyPr/>
        <a:lstStyle/>
        <a:p>
          <a:endParaRPr lang="fr-CA"/>
        </a:p>
      </dgm:t>
    </dgm:pt>
    <dgm:pt modelId="{2158E7ED-341D-4412-A69E-BF165380B350}" type="sibTrans" cxnId="{E3102D63-538F-45D8-8725-B7804B0B1219}">
      <dgm:prSet/>
      <dgm:spPr/>
      <dgm:t>
        <a:bodyPr/>
        <a:lstStyle/>
        <a:p>
          <a:endParaRPr lang="fr-CA"/>
        </a:p>
      </dgm:t>
    </dgm:pt>
    <dgm:pt modelId="{6E9158EF-C100-4FC3-B541-A6081091ADDB}">
      <dgm:prSet custT="1"/>
      <dgm:spPr>
        <a:solidFill>
          <a:srgbClr val="105774"/>
        </a:solidFill>
      </dgm:spPr>
      <dgm:t>
        <a:bodyPr/>
        <a:lstStyle/>
        <a:p>
          <a:pPr algn="ctr" rtl="0"/>
          <a:r>
            <a:rPr lang="fr-CA" sz="1600" b="1" u="none" dirty="0">
              <a:latin typeface="+mn-lt"/>
            </a:rPr>
            <a:t>Entretien</a:t>
          </a:r>
          <a:endParaRPr lang="fr-CA" sz="1600" b="1" dirty="0">
            <a:latin typeface="+mn-lt"/>
          </a:endParaRPr>
        </a:p>
        <a:p>
          <a:pPr algn="l" rtl="0"/>
          <a:r>
            <a:rPr lang="fr-CA" sz="1400" dirty="0">
              <a:latin typeface="+mn-lt"/>
            </a:rPr>
            <a:t>- Remblais et déblais nécessaires pour maintenir en état d’origine</a:t>
          </a:r>
        </a:p>
        <a:p>
          <a:pPr algn="l" rtl="0"/>
          <a:r>
            <a:rPr lang="fr-CA" sz="1400" dirty="0">
              <a:latin typeface="+mn-lt"/>
            </a:rPr>
            <a:t>- Périphérie immédiate</a:t>
          </a:r>
        </a:p>
        <a:p>
          <a:pPr algn="l"/>
          <a:r>
            <a:rPr lang="fr-CA" sz="1400" dirty="0">
              <a:latin typeface="+mn-lt"/>
            </a:rPr>
            <a:t>- Inclut le contrôle de la végétation requis</a:t>
          </a:r>
          <a:endParaRPr lang="fr-CA" sz="1400" i="1" dirty="0">
            <a:latin typeface="+mn-lt"/>
          </a:endParaRPr>
        </a:p>
      </dgm:t>
    </dgm:pt>
    <dgm:pt modelId="{3BDC6D2B-E174-4560-AA30-243BD75F915F}" type="sibTrans" cxnId="{EA555F1B-5CA2-4BB8-9F96-EFE6535E6320}">
      <dgm:prSet/>
      <dgm:spPr/>
      <dgm:t>
        <a:bodyPr/>
        <a:lstStyle/>
        <a:p>
          <a:endParaRPr lang="fr-CA"/>
        </a:p>
      </dgm:t>
    </dgm:pt>
    <dgm:pt modelId="{AF3AA896-1C56-4718-9151-445B78758B11}" type="parTrans" cxnId="{EA555F1B-5CA2-4BB8-9F96-EFE6535E6320}">
      <dgm:prSet/>
      <dgm:spPr/>
      <dgm:t>
        <a:bodyPr/>
        <a:lstStyle/>
        <a:p>
          <a:endParaRPr lang="fr-CA"/>
        </a:p>
      </dgm:t>
    </dgm:pt>
    <dgm:pt modelId="{F8C0D4C0-A8C5-4CFA-9A8A-0626CFC274CB}" type="pres">
      <dgm:prSet presAssocID="{425F3812-7F59-40B3-AE8A-89242FDB4257}" presName="linearFlow" presStyleCnt="0">
        <dgm:presLayoutVars>
          <dgm:dir/>
          <dgm:resizeHandles val="exact"/>
        </dgm:presLayoutVars>
      </dgm:prSet>
      <dgm:spPr/>
    </dgm:pt>
    <dgm:pt modelId="{D90A85B8-03B2-48CA-AAF6-988F012D634E}" type="pres">
      <dgm:prSet presAssocID="{6E9158EF-C100-4FC3-B541-A6081091ADDB}" presName="composite" presStyleCnt="0"/>
      <dgm:spPr/>
    </dgm:pt>
    <dgm:pt modelId="{B2367826-4ABA-4658-908E-369F984BCE1E}" type="pres">
      <dgm:prSet presAssocID="{6E9158EF-C100-4FC3-B541-A6081091ADDB}" presName="imgShp"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8593" t="32757" r="28593" b="24429"/>
          </a:stretch>
        </a:blipFill>
      </dgm:spPr>
      <dgm:extLst>
        <a:ext uri="{E40237B7-FDA0-4F09-8148-C483321AD2D9}">
          <dgm14:cNvPr xmlns:dgm14="http://schemas.microsoft.com/office/drawing/2010/diagram" id="0" name="" descr="Marteau"/>
        </a:ext>
      </dgm:extLst>
    </dgm:pt>
    <dgm:pt modelId="{2F3489A9-0C6C-45F8-A66E-116CDC2D1506}" type="pres">
      <dgm:prSet presAssocID="{6E9158EF-C100-4FC3-B541-A6081091ADDB}" presName="txShp" presStyleLbl="node1" presStyleIdx="0" presStyleCnt="2" custScaleX="104812" custScaleY="119618">
        <dgm:presLayoutVars>
          <dgm:bulletEnabled val="1"/>
        </dgm:presLayoutVars>
      </dgm:prSet>
      <dgm:spPr/>
    </dgm:pt>
    <dgm:pt modelId="{C96DC07C-E537-43C2-89EE-C529D8F9A2C1}" type="pres">
      <dgm:prSet presAssocID="{3BDC6D2B-E174-4560-AA30-243BD75F915F}" presName="spacing" presStyleCnt="0"/>
      <dgm:spPr/>
    </dgm:pt>
    <dgm:pt modelId="{1276AE43-C7F1-4B6D-880E-AE7F9A9C98CE}" type="pres">
      <dgm:prSet presAssocID="{19B5DCE9-A1EA-4FC5-96FC-C60F3A4D339B}" presName="composite" presStyleCnt="0"/>
      <dgm:spPr/>
    </dgm:pt>
    <dgm:pt modelId="{1CB62FB8-831A-4598-8D88-483D8017EFD1}" type="pres">
      <dgm:prSet presAssocID="{19B5DCE9-A1EA-4FC5-96FC-C60F3A4D339B}" presName="imgShp" presStyleLbl="fgImgPlace1" presStyleIdx="1" presStyleCnt="2"/>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8593" t="28593" r="28593" b="28593"/>
          </a:stretch>
        </a:blipFill>
      </dgm:spPr>
      <dgm:extLst>
        <a:ext uri="{E40237B7-FDA0-4F09-8148-C483321AD2D9}">
          <dgm14:cNvPr xmlns:dgm14="http://schemas.microsoft.com/office/drawing/2010/diagram" id="0" name="" descr="Grange"/>
        </a:ext>
      </dgm:extLst>
    </dgm:pt>
    <dgm:pt modelId="{8949CD16-348E-4B53-84D1-19D67C2EDD57}" type="pres">
      <dgm:prSet presAssocID="{19B5DCE9-A1EA-4FC5-96FC-C60F3A4D339B}" presName="txShp" presStyleLbl="node1" presStyleIdx="1" presStyleCnt="2" custScaleX="108180" custScaleY="130053">
        <dgm:presLayoutVars>
          <dgm:bulletEnabled val="1"/>
        </dgm:presLayoutVars>
      </dgm:prSet>
      <dgm:spPr/>
    </dgm:pt>
  </dgm:ptLst>
  <dgm:cxnLst>
    <dgm:cxn modelId="{EA555F1B-5CA2-4BB8-9F96-EFE6535E6320}" srcId="{425F3812-7F59-40B3-AE8A-89242FDB4257}" destId="{6E9158EF-C100-4FC3-B541-A6081091ADDB}" srcOrd="0" destOrd="0" parTransId="{AF3AA896-1C56-4718-9151-445B78758B11}" sibTransId="{3BDC6D2B-E174-4560-AA30-243BD75F915F}"/>
    <dgm:cxn modelId="{98C3F62C-877D-43F6-8C09-2EECB80DCD92}" type="presOf" srcId="{425F3812-7F59-40B3-AE8A-89242FDB4257}" destId="{F8C0D4C0-A8C5-4CFA-9A8A-0626CFC274CB}" srcOrd="0" destOrd="0" presId="urn:microsoft.com/office/officeart/2005/8/layout/vList3"/>
    <dgm:cxn modelId="{4779123F-83DF-433C-A29E-1979006C1124}" type="presOf" srcId="{19B5DCE9-A1EA-4FC5-96FC-C60F3A4D339B}" destId="{8949CD16-348E-4B53-84D1-19D67C2EDD57}" srcOrd="0" destOrd="0" presId="urn:microsoft.com/office/officeart/2005/8/layout/vList3"/>
    <dgm:cxn modelId="{E3102D63-538F-45D8-8725-B7804B0B1219}" srcId="{425F3812-7F59-40B3-AE8A-89242FDB4257}" destId="{19B5DCE9-A1EA-4FC5-96FC-C60F3A4D339B}" srcOrd="1" destOrd="0" parTransId="{6F95C503-1E82-4FB4-8488-3BC55C173095}" sibTransId="{2158E7ED-341D-4412-A69E-BF165380B350}"/>
    <dgm:cxn modelId="{FBBED7F6-D4A0-4444-A1ED-B74753599E39}" type="presOf" srcId="{6E9158EF-C100-4FC3-B541-A6081091ADDB}" destId="{2F3489A9-0C6C-45F8-A66E-116CDC2D1506}" srcOrd="0" destOrd="0" presId="urn:microsoft.com/office/officeart/2005/8/layout/vList3"/>
    <dgm:cxn modelId="{3FEE3B42-15EB-4C04-8E9E-B5C00A37C3DC}" type="presParOf" srcId="{F8C0D4C0-A8C5-4CFA-9A8A-0626CFC274CB}" destId="{D90A85B8-03B2-48CA-AAF6-988F012D634E}" srcOrd="0" destOrd="0" presId="urn:microsoft.com/office/officeart/2005/8/layout/vList3"/>
    <dgm:cxn modelId="{A136E9A9-7714-4E61-AF71-BB747B840D8B}" type="presParOf" srcId="{D90A85B8-03B2-48CA-AAF6-988F012D634E}" destId="{B2367826-4ABA-4658-908E-369F984BCE1E}" srcOrd="0" destOrd="0" presId="urn:microsoft.com/office/officeart/2005/8/layout/vList3"/>
    <dgm:cxn modelId="{FA0D9691-656E-47AA-A8F6-DA4A79B677F1}" type="presParOf" srcId="{D90A85B8-03B2-48CA-AAF6-988F012D634E}" destId="{2F3489A9-0C6C-45F8-A66E-116CDC2D1506}" srcOrd="1" destOrd="0" presId="urn:microsoft.com/office/officeart/2005/8/layout/vList3"/>
    <dgm:cxn modelId="{F058A2B6-8DCD-42B0-A09A-4D64AB043975}" type="presParOf" srcId="{F8C0D4C0-A8C5-4CFA-9A8A-0626CFC274CB}" destId="{C96DC07C-E537-43C2-89EE-C529D8F9A2C1}" srcOrd="1" destOrd="0" presId="urn:microsoft.com/office/officeart/2005/8/layout/vList3"/>
    <dgm:cxn modelId="{AB9F1F73-A74F-4218-8B68-FEEB88600231}" type="presParOf" srcId="{F8C0D4C0-A8C5-4CFA-9A8A-0626CFC274CB}" destId="{1276AE43-C7F1-4B6D-880E-AE7F9A9C98CE}" srcOrd="2" destOrd="0" presId="urn:microsoft.com/office/officeart/2005/8/layout/vList3"/>
    <dgm:cxn modelId="{6DEA0D8B-9D3A-4855-9BE2-921BF694D09D}" type="presParOf" srcId="{1276AE43-C7F1-4B6D-880E-AE7F9A9C98CE}" destId="{1CB62FB8-831A-4598-8D88-483D8017EFD1}" srcOrd="0" destOrd="0" presId="urn:microsoft.com/office/officeart/2005/8/layout/vList3"/>
    <dgm:cxn modelId="{1B3A8E2D-F5EA-4747-B582-DC97D881C7BD}" type="presParOf" srcId="{1276AE43-C7F1-4B6D-880E-AE7F9A9C98CE}" destId="{8949CD16-348E-4B53-84D1-19D67C2EDD57}"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BA90CE-9742-44BC-84C5-6C01CB2A6926}"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D32D7B95-2C5E-42B3-AE82-C832F72E54AA}">
      <dgm:prSet custT="1"/>
      <dgm:spPr>
        <a:solidFill>
          <a:schemeClr val="tx2"/>
        </a:solidFill>
      </dgm:spPr>
      <dgm:t>
        <a:bodyPr/>
        <a:lstStyle/>
        <a:p>
          <a:pPr algn="ctr"/>
          <a:r>
            <a:rPr lang="fr-CA" sz="1600" b="1" u="none" dirty="0"/>
            <a:t>Chemin en rive et en littoral</a:t>
          </a:r>
        </a:p>
        <a:p>
          <a:pPr algn="ctr"/>
          <a:r>
            <a:rPr lang="fr-CA" sz="1400" b="0" u="none" dirty="0"/>
            <a:t>- Doit avoir comme seul objectif de traverser ces milieux</a:t>
          </a:r>
          <a:endParaRPr lang="fr-CA" sz="1400" b="0" dirty="0">
            <a:latin typeface="+mn-lt"/>
          </a:endParaRPr>
        </a:p>
      </dgm:t>
    </dgm:pt>
    <dgm:pt modelId="{7C57A040-D456-4711-840A-BFF7CA29D75A}" type="parTrans" cxnId="{82DFE44B-2ECB-44DB-B6A9-B71591FA8ECF}">
      <dgm:prSet/>
      <dgm:spPr/>
      <dgm:t>
        <a:bodyPr/>
        <a:lstStyle/>
        <a:p>
          <a:endParaRPr lang="fr-CA"/>
        </a:p>
      </dgm:t>
    </dgm:pt>
    <dgm:pt modelId="{62AD3D6A-7622-4381-B412-F60C1A70EBA6}" type="sibTrans" cxnId="{82DFE44B-2ECB-44DB-B6A9-B71591FA8ECF}">
      <dgm:prSet/>
      <dgm:spPr/>
      <dgm:t>
        <a:bodyPr/>
        <a:lstStyle/>
        <a:p>
          <a:endParaRPr lang="fr-CA"/>
        </a:p>
      </dgm:t>
    </dgm:pt>
    <dgm:pt modelId="{8C7CDA3B-6976-4025-BD76-6875DEBE3E52}">
      <dgm:prSet custT="1"/>
      <dgm:spPr>
        <a:solidFill>
          <a:srgbClr val="FFC000"/>
        </a:solidFill>
      </dgm:spPr>
      <dgm:t>
        <a:bodyPr/>
        <a:lstStyle/>
        <a:p>
          <a:pPr marL="0" lvl="0" algn="ctr" defTabSz="711200">
            <a:lnSpc>
              <a:spcPct val="90000"/>
            </a:lnSpc>
            <a:spcBef>
              <a:spcPct val="0"/>
            </a:spcBef>
            <a:spcAft>
              <a:spcPct val="35000"/>
            </a:spcAft>
            <a:buNone/>
          </a:pPr>
          <a:r>
            <a:rPr lang="fr-CA" sz="1600" b="1" dirty="0">
              <a:latin typeface="+mn-lt"/>
            </a:rPr>
            <a:t>Prescription sylvicole</a:t>
          </a:r>
        </a:p>
        <a:p>
          <a:pPr marL="0" lvl="0" algn="l" defTabSz="711200">
            <a:lnSpc>
              <a:spcPct val="90000"/>
            </a:lnSpc>
            <a:spcBef>
              <a:spcPct val="0"/>
            </a:spcBef>
            <a:spcAft>
              <a:spcPct val="35000"/>
            </a:spcAft>
          </a:pPr>
          <a:r>
            <a:rPr lang="fr-CA" sz="1400" b="0" dirty="0">
              <a:latin typeface="+mn-lt"/>
            </a:rPr>
            <a:t>- Chemin d'hiver en tourbière ouverte</a:t>
          </a:r>
        </a:p>
        <a:p>
          <a:pPr marL="0" lvl="0" algn="l" defTabSz="711200">
            <a:lnSpc>
              <a:spcPct val="90000"/>
            </a:lnSpc>
            <a:spcBef>
              <a:spcPct val="0"/>
            </a:spcBef>
            <a:spcAft>
              <a:spcPct val="35000"/>
            </a:spcAft>
          </a:pPr>
          <a:r>
            <a:rPr lang="fr-CA" sz="1400" b="0" dirty="0">
              <a:latin typeface="+mn-lt"/>
            </a:rPr>
            <a:t>- Fossé de chemin en milieu humide plus profond que 1</a:t>
          </a:r>
          <a:r>
            <a:rPr lang="en-CA" sz="1400" b="0" dirty="0">
              <a:latin typeface="+mn-lt"/>
            </a:rPr>
            <a:t> </a:t>
          </a:r>
          <a:r>
            <a:rPr lang="fr-CA" sz="1400" b="0" dirty="0">
              <a:latin typeface="+mn-lt"/>
            </a:rPr>
            <a:t>m</a:t>
          </a:r>
        </a:p>
        <a:p>
          <a:pPr marL="0" lvl="0" algn="l" defTabSz="711200">
            <a:lnSpc>
              <a:spcPct val="90000"/>
            </a:lnSpc>
            <a:spcBef>
              <a:spcPct val="0"/>
            </a:spcBef>
            <a:spcAft>
              <a:spcPct val="35000"/>
            </a:spcAft>
          </a:pPr>
          <a:r>
            <a:rPr lang="fr-CA" sz="1400" b="0" dirty="0">
              <a:latin typeface="+mn-lt"/>
            </a:rPr>
            <a:t>- Chemin en milieu humide boisé de plus de 120 m</a:t>
          </a:r>
        </a:p>
        <a:p>
          <a:pPr marL="0" lvl="0" algn="l" defTabSz="711200">
            <a:lnSpc>
              <a:spcPct val="90000"/>
            </a:lnSpc>
            <a:spcBef>
              <a:spcPct val="0"/>
            </a:spcBef>
            <a:spcAft>
              <a:spcPct val="35000"/>
            </a:spcAft>
          </a:pPr>
          <a:r>
            <a:rPr lang="fr-CA" sz="1400" b="0" dirty="0">
              <a:latin typeface="+mn-lt"/>
            </a:rPr>
            <a:t>- Chemin en milieu humide ouvert de plus de 35 m</a:t>
          </a:r>
        </a:p>
      </dgm:t>
    </dgm:pt>
    <dgm:pt modelId="{A76FDB86-DFC7-4ACB-AA8B-6E4121F57865}" type="parTrans" cxnId="{4616B6B4-B889-47BD-A44D-3B8C6CA104C8}">
      <dgm:prSet/>
      <dgm:spPr/>
      <dgm:t>
        <a:bodyPr/>
        <a:lstStyle/>
        <a:p>
          <a:endParaRPr lang="fr-CA"/>
        </a:p>
      </dgm:t>
    </dgm:pt>
    <dgm:pt modelId="{53C913A3-31B6-4B7B-ADDE-243AE55F9DE7}" type="sibTrans" cxnId="{4616B6B4-B889-47BD-A44D-3B8C6CA104C8}">
      <dgm:prSet/>
      <dgm:spPr/>
      <dgm:t>
        <a:bodyPr/>
        <a:lstStyle/>
        <a:p>
          <a:endParaRPr lang="fr-CA"/>
        </a:p>
      </dgm:t>
    </dgm:pt>
    <dgm:pt modelId="{2485D78E-8537-4418-9E7A-B3A3A6B7EE64}" type="pres">
      <dgm:prSet presAssocID="{F8BA90CE-9742-44BC-84C5-6C01CB2A6926}" presName="linearFlow" presStyleCnt="0">
        <dgm:presLayoutVars>
          <dgm:dir/>
          <dgm:resizeHandles val="exact"/>
        </dgm:presLayoutVars>
      </dgm:prSet>
      <dgm:spPr/>
    </dgm:pt>
    <dgm:pt modelId="{F5E37B96-B9B4-4DF4-9117-CDD2BF706E28}" type="pres">
      <dgm:prSet presAssocID="{D32D7B95-2C5E-42B3-AE82-C832F72E54AA}" presName="composite" presStyleCnt="0"/>
      <dgm:spPr/>
    </dgm:pt>
    <dgm:pt modelId="{C109C091-821F-48AD-ADBC-2F5B3922DDD8}" type="pres">
      <dgm:prSet presAssocID="{D32D7B95-2C5E-42B3-AE82-C832F72E54AA}" presName="imgShp"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1333" t="31333" r="31333" b="31333"/>
          </a:stretch>
        </a:blipFill>
      </dgm:spPr>
      <dgm:extLst>
        <a:ext uri="{E40237B7-FDA0-4F09-8148-C483321AD2D9}">
          <dgm14:cNvPr xmlns:dgm14="http://schemas.microsoft.com/office/drawing/2010/diagram" id="0" name="" descr="Scène d’autoroute"/>
        </a:ext>
      </dgm:extLst>
    </dgm:pt>
    <dgm:pt modelId="{9D16DDCB-90DC-442E-BD69-3A71524E1D31}" type="pres">
      <dgm:prSet presAssocID="{D32D7B95-2C5E-42B3-AE82-C832F72E54AA}" presName="txShp" presStyleLbl="node1" presStyleIdx="0" presStyleCnt="2" custScaleX="101258" custScaleY="48712">
        <dgm:presLayoutVars>
          <dgm:bulletEnabled val="1"/>
        </dgm:presLayoutVars>
      </dgm:prSet>
      <dgm:spPr/>
    </dgm:pt>
    <dgm:pt modelId="{EC26EC44-2812-4F8C-BDC9-A73853C93840}" type="pres">
      <dgm:prSet presAssocID="{62AD3D6A-7622-4381-B412-F60C1A70EBA6}" presName="spacing" presStyleCnt="0"/>
      <dgm:spPr/>
    </dgm:pt>
    <dgm:pt modelId="{212013FD-7A58-4EF2-A93F-CF1012212EAD}" type="pres">
      <dgm:prSet presAssocID="{8C7CDA3B-6976-4025-BD76-6875DEBE3E52}" presName="composite" presStyleCnt="0"/>
      <dgm:spPr/>
    </dgm:pt>
    <dgm:pt modelId="{C67C62B4-DB07-45AD-9623-FBB21A3C788C}" type="pres">
      <dgm:prSet presAssocID="{8C7CDA3B-6976-4025-BD76-6875DEBE3E52}" presName="imgShp" presStyleLbl="fgImgPlace1" presStyleIdx="1" presStyleCnt="2" custLinFactNeighborX="578" custLinFactNeighborY="-6239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1333" t="31333" r="31333" b="31333"/>
          </a:stretch>
        </a:blipFill>
      </dgm:spPr>
      <dgm:extLst>
        <a:ext uri="{E40237B7-FDA0-4F09-8148-C483321AD2D9}">
          <dgm14:cNvPr xmlns:dgm14="http://schemas.microsoft.com/office/drawing/2010/diagram" id="0" name="" descr="Ouvrier du bâtiment"/>
        </a:ext>
      </dgm:extLst>
    </dgm:pt>
    <dgm:pt modelId="{D2E97AB2-A2D0-413E-98CE-11EB93106609}" type="pres">
      <dgm:prSet presAssocID="{8C7CDA3B-6976-4025-BD76-6875DEBE3E52}" presName="txShp" presStyleLbl="node1" presStyleIdx="1" presStyleCnt="2" custScaleX="104957" custScaleY="77973" custLinFactNeighborX="-652" custLinFactNeighborY="-61936">
        <dgm:presLayoutVars>
          <dgm:bulletEnabled val="1"/>
        </dgm:presLayoutVars>
      </dgm:prSet>
      <dgm:spPr/>
    </dgm:pt>
  </dgm:ptLst>
  <dgm:cxnLst>
    <dgm:cxn modelId="{7F4E7E42-C705-4F55-9777-EA20B7855584}" type="presOf" srcId="{D32D7B95-2C5E-42B3-AE82-C832F72E54AA}" destId="{9D16DDCB-90DC-442E-BD69-3A71524E1D31}" srcOrd="0" destOrd="0" presId="urn:microsoft.com/office/officeart/2005/8/layout/vList3"/>
    <dgm:cxn modelId="{82DFE44B-2ECB-44DB-B6A9-B71591FA8ECF}" srcId="{F8BA90CE-9742-44BC-84C5-6C01CB2A6926}" destId="{D32D7B95-2C5E-42B3-AE82-C832F72E54AA}" srcOrd="0" destOrd="0" parTransId="{7C57A040-D456-4711-840A-BFF7CA29D75A}" sibTransId="{62AD3D6A-7622-4381-B412-F60C1A70EBA6}"/>
    <dgm:cxn modelId="{806C0F95-26C7-4DCB-978F-C222D0133B7F}" type="presOf" srcId="{F8BA90CE-9742-44BC-84C5-6C01CB2A6926}" destId="{2485D78E-8537-4418-9E7A-B3A3A6B7EE64}" srcOrd="0" destOrd="0" presId="urn:microsoft.com/office/officeart/2005/8/layout/vList3"/>
    <dgm:cxn modelId="{017613A7-A0BC-4A23-8224-C1B0CDAD5733}" type="presOf" srcId="{8C7CDA3B-6976-4025-BD76-6875DEBE3E52}" destId="{D2E97AB2-A2D0-413E-98CE-11EB93106609}" srcOrd="0" destOrd="0" presId="urn:microsoft.com/office/officeart/2005/8/layout/vList3"/>
    <dgm:cxn modelId="{4616B6B4-B889-47BD-A44D-3B8C6CA104C8}" srcId="{F8BA90CE-9742-44BC-84C5-6C01CB2A6926}" destId="{8C7CDA3B-6976-4025-BD76-6875DEBE3E52}" srcOrd="1" destOrd="0" parTransId="{A76FDB86-DFC7-4ACB-AA8B-6E4121F57865}" sibTransId="{53C913A3-31B6-4B7B-ADDE-243AE55F9DE7}"/>
    <dgm:cxn modelId="{C733F2B1-06AF-45A4-B26C-F40061AE5764}" type="presParOf" srcId="{2485D78E-8537-4418-9E7A-B3A3A6B7EE64}" destId="{F5E37B96-B9B4-4DF4-9117-CDD2BF706E28}" srcOrd="0" destOrd="0" presId="urn:microsoft.com/office/officeart/2005/8/layout/vList3"/>
    <dgm:cxn modelId="{C79DDF46-21C1-4CEF-BEEE-F4CF7648F4CC}" type="presParOf" srcId="{F5E37B96-B9B4-4DF4-9117-CDD2BF706E28}" destId="{C109C091-821F-48AD-ADBC-2F5B3922DDD8}" srcOrd="0" destOrd="0" presId="urn:microsoft.com/office/officeart/2005/8/layout/vList3"/>
    <dgm:cxn modelId="{1410460A-F9D1-432F-B58B-3D7A88FC5D31}" type="presParOf" srcId="{F5E37B96-B9B4-4DF4-9117-CDD2BF706E28}" destId="{9D16DDCB-90DC-442E-BD69-3A71524E1D31}" srcOrd="1" destOrd="0" presId="urn:microsoft.com/office/officeart/2005/8/layout/vList3"/>
    <dgm:cxn modelId="{841275EF-A5CF-45D6-85CB-7D6B32BAD5A6}" type="presParOf" srcId="{2485D78E-8537-4418-9E7A-B3A3A6B7EE64}" destId="{EC26EC44-2812-4F8C-BDC9-A73853C93840}" srcOrd="1" destOrd="0" presId="urn:microsoft.com/office/officeart/2005/8/layout/vList3"/>
    <dgm:cxn modelId="{8E9ABA91-0CC6-4C67-B29E-C50DEBE0A550}" type="presParOf" srcId="{2485D78E-8537-4418-9E7A-B3A3A6B7EE64}" destId="{212013FD-7A58-4EF2-A93F-CF1012212EAD}" srcOrd="2" destOrd="0" presId="urn:microsoft.com/office/officeart/2005/8/layout/vList3"/>
    <dgm:cxn modelId="{01213252-CD0D-4A24-A803-F9BDCB7586C5}" type="presParOf" srcId="{212013FD-7A58-4EF2-A93F-CF1012212EAD}" destId="{C67C62B4-DB07-45AD-9623-FBB21A3C788C}" srcOrd="0" destOrd="0" presId="urn:microsoft.com/office/officeart/2005/8/layout/vList3"/>
    <dgm:cxn modelId="{5ECCD880-B93A-46ED-9DE9-FFACBD20F246}" type="presParOf" srcId="{212013FD-7A58-4EF2-A93F-CF1012212EAD}" destId="{D2E97AB2-A2D0-413E-98CE-11EB9310660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6A62E6-A32D-47E5-9651-3F60F9FC83C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93BD64A9-A2EB-4E8F-A96D-223809937CB8}">
      <dgm:prSet custT="1"/>
      <dgm:spPr>
        <a:solidFill>
          <a:srgbClr val="105774"/>
        </a:solidFill>
      </dgm:spPr>
      <dgm:t>
        <a:bodyPr/>
        <a:lstStyle/>
        <a:p>
          <a:pPr algn="ctr">
            <a:lnSpc>
              <a:spcPct val="100000"/>
            </a:lnSpc>
            <a:spcAft>
              <a:spcPts val="0"/>
            </a:spcAft>
          </a:pPr>
          <a:r>
            <a:rPr lang="fr-CA" sz="1600" b="1" dirty="0">
              <a:latin typeface="+mn-lt"/>
            </a:rPr>
            <a:t>Chemin d'hiver</a:t>
          </a:r>
        </a:p>
        <a:p>
          <a:pPr algn="l">
            <a:lnSpc>
              <a:spcPct val="100000"/>
            </a:lnSpc>
            <a:spcAft>
              <a:spcPts val="0"/>
            </a:spcAft>
          </a:pPr>
          <a:r>
            <a:rPr lang="fr-CA" sz="1400" b="0" dirty="0">
              <a:latin typeface="+mn-lt"/>
            </a:rPr>
            <a:t>- En tous milieux humides et hydriques</a:t>
          </a:r>
        </a:p>
        <a:p>
          <a:pPr algn="l">
            <a:lnSpc>
              <a:spcPct val="100000"/>
            </a:lnSpc>
            <a:spcAft>
              <a:spcPts val="0"/>
            </a:spcAft>
          </a:pPr>
          <a:r>
            <a:rPr lang="fr-CA" sz="1300" b="0" dirty="0">
              <a:latin typeface="+mn-lt"/>
            </a:rPr>
            <a:t>- Lorsque la capacité portante du sol le permet</a:t>
          </a:r>
        </a:p>
        <a:p>
          <a:pPr algn="l">
            <a:lnSpc>
              <a:spcPct val="100000"/>
            </a:lnSpc>
            <a:spcAft>
              <a:spcPts val="0"/>
            </a:spcAft>
          </a:pPr>
          <a:r>
            <a:rPr lang="fr-CA" sz="1300" b="0" dirty="0">
              <a:latin typeface="+mn-lt"/>
            </a:rPr>
            <a:t>- Emprise d’au plus 15 m et sans fossé</a:t>
          </a:r>
        </a:p>
      </dgm:t>
    </dgm:pt>
    <dgm:pt modelId="{1A108E88-4FE7-4045-ADFC-5F98468DAE67}" type="parTrans" cxnId="{FB922123-7876-4586-B3EA-864B227B9E23}">
      <dgm:prSet/>
      <dgm:spPr/>
      <dgm:t>
        <a:bodyPr/>
        <a:lstStyle/>
        <a:p>
          <a:endParaRPr lang="fr-CA"/>
        </a:p>
      </dgm:t>
    </dgm:pt>
    <dgm:pt modelId="{70B919C7-D33C-4B71-BF43-4D3F5AF5D98D}" type="sibTrans" cxnId="{FB922123-7876-4586-B3EA-864B227B9E23}">
      <dgm:prSet/>
      <dgm:spPr/>
      <dgm:t>
        <a:bodyPr/>
        <a:lstStyle/>
        <a:p>
          <a:endParaRPr lang="fr-CA"/>
        </a:p>
      </dgm:t>
    </dgm:pt>
    <dgm:pt modelId="{3291E2BF-A96C-4EAC-BAB3-5B6C4310FFFE}">
      <dgm:prSet custT="1"/>
      <dgm:spPr>
        <a:solidFill>
          <a:srgbClr val="325D2C"/>
        </a:solidFill>
      </dgm:spPr>
      <dgm:t>
        <a:bodyPr/>
        <a:lstStyle/>
        <a:p>
          <a:pPr algn="ctr" rtl="0">
            <a:lnSpc>
              <a:spcPct val="100000"/>
            </a:lnSpc>
            <a:spcAft>
              <a:spcPts val="0"/>
            </a:spcAft>
          </a:pPr>
          <a:r>
            <a:rPr lang="fr-CA" sz="1600" b="1" kern="1200" dirty="0">
              <a:latin typeface="+mn-lt"/>
            </a:rPr>
            <a:t>Chemin permanent (AAF)</a:t>
          </a:r>
        </a:p>
        <a:p>
          <a:pPr algn="l">
            <a:lnSpc>
              <a:spcPct val="100000"/>
            </a:lnSpc>
            <a:spcAft>
              <a:spcPts val="0"/>
            </a:spcAft>
          </a:pPr>
          <a:r>
            <a:rPr lang="fr-CA" sz="1300" b="0" kern="1200" dirty="0">
              <a:latin typeface="+mn-lt"/>
            </a:rPr>
            <a:t>- En tous milieux humides, sauf étang et tourbière ouverte</a:t>
          </a:r>
        </a:p>
        <a:p>
          <a:pPr algn="l">
            <a:lnSpc>
              <a:spcPct val="100000"/>
            </a:lnSpc>
            <a:spcAft>
              <a:spcPts val="0"/>
            </a:spcAft>
          </a:pPr>
          <a:r>
            <a:rPr lang="fr-CA" sz="1300" b="0" kern="1200" dirty="0">
              <a:latin typeface="+mn-lt"/>
            </a:rPr>
            <a:t>- </a:t>
          </a:r>
          <a:r>
            <a:rPr lang="fr-CA" sz="1300" b="1" u="sng" kern="1200" dirty="0">
              <a:solidFill>
                <a:prstClr val="white"/>
              </a:solidFill>
              <a:latin typeface="Calibri" panose="020F0502020204030204"/>
              <a:ea typeface="+mn-ea"/>
              <a:cs typeface="+mn-cs"/>
            </a:rPr>
            <a:t>Pl</a:t>
          </a:r>
          <a:r>
            <a:rPr lang="fr-CA" sz="1300" b="1" u="sng" kern="1200" dirty="0">
              <a:latin typeface="+mn-lt"/>
            </a:rPr>
            <a:t>us de 6,5 m de largeur et au plus 10 m</a:t>
          </a:r>
        </a:p>
        <a:p>
          <a:pPr algn="l">
            <a:lnSpc>
              <a:spcPct val="100000"/>
            </a:lnSpc>
            <a:spcAft>
              <a:spcPts val="0"/>
            </a:spcAft>
          </a:pPr>
          <a:r>
            <a:rPr lang="fr-CA" sz="1300" b="0" kern="1200" dirty="0">
              <a:latin typeface="+mn-lt"/>
            </a:rPr>
            <a:t>- Prescription sylvicole</a:t>
          </a:r>
          <a:endParaRPr lang="fr-CA" sz="1300" b="0" i="0" kern="1200" noProof="0" dirty="0">
            <a:latin typeface="+mn-lt"/>
          </a:endParaRPr>
        </a:p>
      </dgm:t>
    </dgm:pt>
    <dgm:pt modelId="{C2A949AD-6909-47BB-AFA1-F61C39AEA0FA}" type="parTrans" cxnId="{E341F7A8-43AD-4C39-AE9D-2817B4575F54}">
      <dgm:prSet/>
      <dgm:spPr/>
      <dgm:t>
        <a:bodyPr/>
        <a:lstStyle/>
        <a:p>
          <a:endParaRPr lang="fr-CA"/>
        </a:p>
      </dgm:t>
    </dgm:pt>
    <dgm:pt modelId="{69200A6A-9149-42E0-A406-C3259B2BB8E2}" type="sibTrans" cxnId="{E341F7A8-43AD-4C39-AE9D-2817B4575F54}">
      <dgm:prSet/>
      <dgm:spPr/>
      <dgm:t>
        <a:bodyPr/>
        <a:lstStyle/>
        <a:p>
          <a:endParaRPr lang="fr-CA"/>
        </a:p>
      </dgm:t>
    </dgm:pt>
    <dgm:pt modelId="{89AA0BAD-62E6-4EFF-BDC1-E48AFD3E653C}">
      <dgm:prSet custT="1"/>
      <dgm:spPr>
        <a:solidFill>
          <a:srgbClr val="105774"/>
        </a:solidFill>
      </dgm:spPr>
      <dgm:t>
        <a:bodyPr/>
        <a:lstStyle/>
        <a:p>
          <a:pPr algn="ctr">
            <a:lnSpc>
              <a:spcPct val="100000"/>
            </a:lnSpc>
            <a:spcAft>
              <a:spcPts val="0"/>
            </a:spcAft>
          </a:pPr>
          <a:r>
            <a:rPr lang="fr-CA" sz="1600" b="1" kern="1200" dirty="0">
              <a:latin typeface="+mn-lt"/>
            </a:rPr>
            <a:t>Chemin permanent (AAF)</a:t>
          </a:r>
        </a:p>
        <a:p>
          <a:pPr algn="l">
            <a:lnSpc>
              <a:spcPct val="100000"/>
            </a:lnSpc>
            <a:spcAft>
              <a:spcPts val="0"/>
            </a:spcAft>
          </a:pPr>
          <a:r>
            <a:rPr lang="fr-CA" sz="1300" b="0" kern="1200" dirty="0">
              <a:latin typeface="+mn-lt"/>
            </a:rPr>
            <a:t>- En tous milieux humides et hydriques, sauf étang et tourbière ouverte</a:t>
          </a:r>
        </a:p>
        <a:p>
          <a:pPr algn="l">
            <a:lnSpc>
              <a:spcPct val="100000"/>
            </a:lnSpc>
            <a:spcAft>
              <a:spcPts val="0"/>
            </a:spcAft>
          </a:pPr>
          <a:r>
            <a:rPr lang="fr-CA" sz="1300" b="0" kern="1200" dirty="0">
              <a:latin typeface="+mn-lt"/>
            </a:rPr>
            <a:t>- </a:t>
          </a:r>
          <a:r>
            <a:rPr lang="fr-CA" sz="1300" b="1" u="sng" kern="1200" dirty="0">
              <a:solidFill>
                <a:prstClr val="white"/>
              </a:solidFill>
              <a:latin typeface="Calibri" panose="020F0502020204030204"/>
              <a:ea typeface="+mn-ea"/>
              <a:cs typeface="+mn-cs"/>
            </a:rPr>
            <a:t>Au</a:t>
          </a:r>
          <a:r>
            <a:rPr lang="fr-CA" sz="1300" b="1" u="sng" kern="1200" dirty="0">
              <a:latin typeface="+mn-lt"/>
            </a:rPr>
            <a:t> plus 6,5 m de largeur</a:t>
          </a:r>
          <a:r>
            <a:rPr lang="fr-CA" sz="1300" b="0" kern="1200" dirty="0">
              <a:latin typeface="+mn-lt"/>
            </a:rPr>
            <a:t>, sauf en rive et en zone inondable</a:t>
          </a:r>
        </a:p>
        <a:p>
          <a:pPr algn="l">
            <a:lnSpc>
              <a:spcPct val="100000"/>
            </a:lnSpc>
            <a:spcAft>
              <a:spcPts val="0"/>
            </a:spcAft>
          </a:pPr>
          <a:r>
            <a:rPr lang="fr-CA" sz="1300" b="0" i="0" kern="1200" dirty="0">
              <a:latin typeface="+mn-lt"/>
            </a:rPr>
            <a:t>- Emprise en rive d’au plus 15 m</a:t>
          </a:r>
          <a:endParaRPr lang="fr-CA" sz="1300" b="0" kern="1200" noProof="0" dirty="0">
            <a:latin typeface="+mn-lt"/>
          </a:endParaRPr>
        </a:p>
      </dgm:t>
    </dgm:pt>
    <dgm:pt modelId="{0FB7D4FB-92B9-46E0-9251-CA260EE1E398}" type="sibTrans" cxnId="{0C4BE965-5991-434F-A775-56CA3E4CF9C7}">
      <dgm:prSet/>
      <dgm:spPr/>
      <dgm:t>
        <a:bodyPr/>
        <a:lstStyle/>
        <a:p>
          <a:endParaRPr lang="fr-CA"/>
        </a:p>
      </dgm:t>
    </dgm:pt>
    <dgm:pt modelId="{0CBBE4BC-061F-431B-B949-5AC15D5D24FC}" type="parTrans" cxnId="{0C4BE965-5991-434F-A775-56CA3E4CF9C7}">
      <dgm:prSet/>
      <dgm:spPr/>
      <dgm:t>
        <a:bodyPr/>
        <a:lstStyle/>
        <a:p>
          <a:endParaRPr lang="fr-CA"/>
        </a:p>
      </dgm:t>
    </dgm:pt>
    <dgm:pt modelId="{047B56E2-6A7B-4FE5-A61D-87DA15BAC009}" type="pres">
      <dgm:prSet presAssocID="{8C6A62E6-A32D-47E5-9651-3F60F9FC83C7}" presName="linearFlow" presStyleCnt="0">
        <dgm:presLayoutVars>
          <dgm:dir/>
          <dgm:resizeHandles val="exact"/>
        </dgm:presLayoutVars>
      </dgm:prSet>
      <dgm:spPr/>
    </dgm:pt>
    <dgm:pt modelId="{F056AFFF-00AE-4754-91B5-997A238426E8}" type="pres">
      <dgm:prSet presAssocID="{89AA0BAD-62E6-4EFF-BDC1-E48AFD3E653C}" presName="composite" presStyleCnt="0"/>
      <dgm:spPr/>
    </dgm:pt>
    <dgm:pt modelId="{22C9CB73-011A-40D7-96FB-41C5ABAE2ADF}" type="pres">
      <dgm:prSet presAssocID="{89AA0BAD-62E6-4EFF-BDC1-E48AFD3E653C}"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9928" t="19928" r="19928" b="19928"/>
          </a:stretch>
        </a:blipFill>
      </dgm:spPr>
      <dgm:extLst>
        <a:ext uri="{E40237B7-FDA0-4F09-8148-C483321AD2D9}">
          <dgm14:cNvPr xmlns:dgm14="http://schemas.microsoft.com/office/drawing/2010/diagram" id="0" name="" descr="Camion"/>
        </a:ext>
      </dgm:extLst>
    </dgm:pt>
    <dgm:pt modelId="{229FCB08-A015-40FE-AEDD-9112B7657BC4}" type="pres">
      <dgm:prSet presAssocID="{89AA0BAD-62E6-4EFF-BDC1-E48AFD3E653C}" presName="txShp" presStyleLbl="node1" presStyleIdx="0" presStyleCnt="3">
        <dgm:presLayoutVars>
          <dgm:bulletEnabled val="1"/>
        </dgm:presLayoutVars>
      </dgm:prSet>
      <dgm:spPr/>
    </dgm:pt>
    <dgm:pt modelId="{B0BBF3D3-5D65-4FDF-8D71-65C4B4F0B498}" type="pres">
      <dgm:prSet presAssocID="{0FB7D4FB-92B9-46E0-9251-CA260EE1E398}" presName="spacing" presStyleCnt="0"/>
      <dgm:spPr/>
    </dgm:pt>
    <dgm:pt modelId="{AD489EDF-1BE1-4272-B2D7-A251DDBA91EA}" type="pres">
      <dgm:prSet presAssocID="{3291E2BF-A96C-4EAC-BAB3-5B6C4310FFFE}" presName="composite" presStyleCnt="0"/>
      <dgm:spPr/>
    </dgm:pt>
    <dgm:pt modelId="{36C7C136-0236-437C-BC65-BA0243F4378F}" type="pres">
      <dgm:prSet presAssocID="{3291E2BF-A96C-4EAC-BAB3-5B6C4310FFFE}" presName="imgShp" presStyleLbl="fgImgPlace1" presStyleIdx="1"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9928" t="19928" r="19928" b="19928"/>
          </a:stretch>
        </a:blipFill>
      </dgm:spPr>
      <dgm:extLst>
        <a:ext uri="{E40237B7-FDA0-4F09-8148-C483321AD2D9}">
          <dgm14:cNvPr xmlns:dgm14="http://schemas.microsoft.com/office/drawing/2010/diagram" id="0" name="" descr="Camion"/>
        </a:ext>
      </dgm:extLst>
    </dgm:pt>
    <dgm:pt modelId="{8F2F75FF-3F31-42AE-916B-146BA563D5F9}" type="pres">
      <dgm:prSet presAssocID="{3291E2BF-A96C-4EAC-BAB3-5B6C4310FFFE}" presName="txShp" presStyleLbl="node1" presStyleIdx="1" presStyleCnt="3">
        <dgm:presLayoutVars>
          <dgm:bulletEnabled val="1"/>
        </dgm:presLayoutVars>
      </dgm:prSet>
      <dgm:spPr/>
    </dgm:pt>
    <dgm:pt modelId="{9C6FBA72-CE92-442C-99EC-DF2D9D3085FB}" type="pres">
      <dgm:prSet presAssocID="{69200A6A-9149-42E0-A406-C3259B2BB8E2}" presName="spacing" presStyleCnt="0"/>
      <dgm:spPr/>
    </dgm:pt>
    <dgm:pt modelId="{8694396C-C151-433C-B9D0-16335E941889}" type="pres">
      <dgm:prSet presAssocID="{93BD64A9-A2EB-4E8F-A96D-223809937CB8}" presName="composite" presStyleCnt="0"/>
      <dgm:spPr/>
    </dgm:pt>
    <dgm:pt modelId="{0EF6F8A2-0F78-476C-9FD3-9791F87CAD7C}" type="pres">
      <dgm:prSet presAssocID="{93BD64A9-A2EB-4E8F-A96D-223809937CB8}" presName="imgShp"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9928" t="19928" r="19928" b="19928"/>
          </a:stretch>
        </a:blipFill>
      </dgm:spPr>
      <dgm:extLst>
        <a:ext uri="{E40237B7-FDA0-4F09-8148-C483321AD2D9}">
          <dgm14:cNvPr xmlns:dgm14="http://schemas.microsoft.com/office/drawing/2010/diagram" id="0" name="" descr="Flocon de neige"/>
        </a:ext>
      </dgm:extLst>
    </dgm:pt>
    <dgm:pt modelId="{876B895C-545C-406D-B021-A55A244255B5}" type="pres">
      <dgm:prSet presAssocID="{93BD64A9-A2EB-4E8F-A96D-223809937CB8}" presName="txShp" presStyleLbl="node1" presStyleIdx="2" presStyleCnt="3">
        <dgm:presLayoutVars>
          <dgm:bulletEnabled val="1"/>
        </dgm:presLayoutVars>
      </dgm:prSet>
      <dgm:spPr/>
    </dgm:pt>
  </dgm:ptLst>
  <dgm:cxnLst>
    <dgm:cxn modelId="{FB922123-7876-4586-B3EA-864B227B9E23}" srcId="{8C6A62E6-A32D-47E5-9651-3F60F9FC83C7}" destId="{93BD64A9-A2EB-4E8F-A96D-223809937CB8}" srcOrd="2" destOrd="0" parTransId="{1A108E88-4FE7-4045-ADFC-5F98468DAE67}" sibTransId="{70B919C7-D33C-4B71-BF43-4D3F5AF5D98D}"/>
    <dgm:cxn modelId="{0C4BE965-5991-434F-A775-56CA3E4CF9C7}" srcId="{8C6A62E6-A32D-47E5-9651-3F60F9FC83C7}" destId="{89AA0BAD-62E6-4EFF-BDC1-E48AFD3E653C}" srcOrd="0" destOrd="0" parTransId="{0CBBE4BC-061F-431B-B949-5AC15D5D24FC}" sibTransId="{0FB7D4FB-92B9-46E0-9251-CA260EE1E398}"/>
    <dgm:cxn modelId="{3E94BA7A-1CE5-4DC4-9E2D-796A26E608F9}" type="presOf" srcId="{89AA0BAD-62E6-4EFF-BDC1-E48AFD3E653C}" destId="{229FCB08-A015-40FE-AEDD-9112B7657BC4}" srcOrd="0" destOrd="0" presId="urn:microsoft.com/office/officeart/2005/8/layout/vList3"/>
    <dgm:cxn modelId="{E341F7A8-43AD-4C39-AE9D-2817B4575F54}" srcId="{8C6A62E6-A32D-47E5-9651-3F60F9FC83C7}" destId="{3291E2BF-A96C-4EAC-BAB3-5B6C4310FFFE}" srcOrd="1" destOrd="0" parTransId="{C2A949AD-6909-47BB-AFA1-F61C39AEA0FA}" sibTransId="{69200A6A-9149-42E0-A406-C3259B2BB8E2}"/>
    <dgm:cxn modelId="{CFC6DBC5-6216-4F8C-9B3A-9677D7F42FCB}" type="presOf" srcId="{8C6A62E6-A32D-47E5-9651-3F60F9FC83C7}" destId="{047B56E2-6A7B-4FE5-A61D-87DA15BAC009}" srcOrd="0" destOrd="0" presId="urn:microsoft.com/office/officeart/2005/8/layout/vList3"/>
    <dgm:cxn modelId="{53B144E6-8AEC-4C8B-82E3-1E8C6EF1F4FD}" type="presOf" srcId="{3291E2BF-A96C-4EAC-BAB3-5B6C4310FFFE}" destId="{8F2F75FF-3F31-42AE-916B-146BA563D5F9}" srcOrd="0" destOrd="0" presId="urn:microsoft.com/office/officeart/2005/8/layout/vList3"/>
    <dgm:cxn modelId="{356B23F9-EA31-4F5A-B71F-EEEFE931504E}" type="presOf" srcId="{93BD64A9-A2EB-4E8F-A96D-223809937CB8}" destId="{876B895C-545C-406D-B021-A55A244255B5}" srcOrd="0" destOrd="0" presId="urn:microsoft.com/office/officeart/2005/8/layout/vList3"/>
    <dgm:cxn modelId="{17D237EF-A814-4260-B0AC-A9493ADC62F2}" type="presParOf" srcId="{047B56E2-6A7B-4FE5-A61D-87DA15BAC009}" destId="{F056AFFF-00AE-4754-91B5-997A238426E8}" srcOrd="0" destOrd="0" presId="urn:microsoft.com/office/officeart/2005/8/layout/vList3"/>
    <dgm:cxn modelId="{172E56A2-1BBB-46A9-895A-4BDD7113EE08}" type="presParOf" srcId="{F056AFFF-00AE-4754-91B5-997A238426E8}" destId="{22C9CB73-011A-40D7-96FB-41C5ABAE2ADF}" srcOrd="0" destOrd="0" presId="urn:microsoft.com/office/officeart/2005/8/layout/vList3"/>
    <dgm:cxn modelId="{90861FF0-0589-429C-9503-0B08336DF676}" type="presParOf" srcId="{F056AFFF-00AE-4754-91B5-997A238426E8}" destId="{229FCB08-A015-40FE-AEDD-9112B7657BC4}" srcOrd="1" destOrd="0" presId="urn:microsoft.com/office/officeart/2005/8/layout/vList3"/>
    <dgm:cxn modelId="{1B225A5A-2B7A-4033-9053-9092C12E9B3B}" type="presParOf" srcId="{047B56E2-6A7B-4FE5-A61D-87DA15BAC009}" destId="{B0BBF3D3-5D65-4FDF-8D71-65C4B4F0B498}" srcOrd="1" destOrd="0" presId="urn:microsoft.com/office/officeart/2005/8/layout/vList3"/>
    <dgm:cxn modelId="{503AC9A2-DE54-4840-A0C0-E7B7E7F70091}" type="presParOf" srcId="{047B56E2-6A7B-4FE5-A61D-87DA15BAC009}" destId="{AD489EDF-1BE1-4272-B2D7-A251DDBA91EA}" srcOrd="2" destOrd="0" presId="urn:microsoft.com/office/officeart/2005/8/layout/vList3"/>
    <dgm:cxn modelId="{CFA83E8B-A399-4EC0-8FD2-36016D938CD7}" type="presParOf" srcId="{AD489EDF-1BE1-4272-B2D7-A251DDBA91EA}" destId="{36C7C136-0236-437C-BC65-BA0243F4378F}" srcOrd="0" destOrd="0" presId="urn:microsoft.com/office/officeart/2005/8/layout/vList3"/>
    <dgm:cxn modelId="{2AE70077-2111-41CB-BBB4-27055E8F2DB0}" type="presParOf" srcId="{AD489EDF-1BE1-4272-B2D7-A251DDBA91EA}" destId="{8F2F75FF-3F31-42AE-916B-146BA563D5F9}" srcOrd="1" destOrd="0" presId="urn:microsoft.com/office/officeart/2005/8/layout/vList3"/>
    <dgm:cxn modelId="{8ADD4979-76B5-48BD-8F7D-B84C7F32A719}" type="presParOf" srcId="{047B56E2-6A7B-4FE5-A61D-87DA15BAC009}" destId="{9C6FBA72-CE92-442C-99EC-DF2D9D3085FB}" srcOrd="3" destOrd="0" presId="urn:microsoft.com/office/officeart/2005/8/layout/vList3"/>
    <dgm:cxn modelId="{85862D74-7C4D-4474-A4FC-9F5B3F5F02FB}" type="presParOf" srcId="{047B56E2-6A7B-4FE5-A61D-87DA15BAC009}" destId="{8694396C-C151-433C-B9D0-16335E941889}" srcOrd="4" destOrd="0" presId="urn:microsoft.com/office/officeart/2005/8/layout/vList3"/>
    <dgm:cxn modelId="{044D9282-93C8-4422-98F1-AEEE5FCD4FE3}" type="presParOf" srcId="{8694396C-C151-433C-B9D0-16335E941889}" destId="{0EF6F8A2-0F78-476C-9FD3-9791F87CAD7C}" srcOrd="0" destOrd="0" presId="urn:microsoft.com/office/officeart/2005/8/layout/vList3"/>
    <dgm:cxn modelId="{01B3862F-8B58-483D-B7C7-FA97D14A8C41}" type="presParOf" srcId="{8694396C-C151-433C-B9D0-16335E941889}" destId="{876B895C-545C-406D-B021-A55A244255B5}"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6A62E6-A32D-47E5-9651-3F60F9FC83C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89AA0BAD-62E6-4EFF-BDC1-E48AFD3E653C}">
      <dgm:prSet custT="1"/>
      <dgm:spPr>
        <a:solidFill>
          <a:srgbClr val="105774"/>
        </a:solidFill>
      </dgm:spPr>
      <dgm:t>
        <a:bodyPr/>
        <a:lstStyle/>
        <a:p>
          <a:pPr algn="ctr" rtl="0"/>
          <a:r>
            <a:rPr lang="fr-CA" sz="1600" b="1" u="none" dirty="0">
              <a:latin typeface="+mn-lt"/>
            </a:rPr>
            <a:t>Ponceaux</a:t>
          </a:r>
          <a:endParaRPr lang="fr-CA" sz="1600" dirty="0">
            <a:latin typeface="+mn-lt"/>
          </a:endParaRPr>
        </a:p>
        <a:p>
          <a:pPr algn="l"/>
          <a:r>
            <a:rPr lang="fr-CA" sz="1400" dirty="0">
              <a:latin typeface="+mn-lt"/>
            </a:rPr>
            <a:t>- 1 ou 2 conduits</a:t>
          </a:r>
        </a:p>
        <a:p>
          <a:pPr algn="l"/>
          <a:r>
            <a:rPr lang="fr-CA" sz="1400" dirty="0">
              <a:latin typeface="+mn-lt"/>
            </a:rPr>
            <a:t>- Ouverture totale d’au plus 4,5 m</a:t>
          </a:r>
          <a:endParaRPr lang="fr-CA" sz="1400" b="0" noProof="0" dirty="0">
            <a:latin typeface="+mn-lt"/>
          </a:endParaRPr>
        </a:p>
      </dgm:t>
    </dgm:pt>
    <dgm:pt modelId="{0CBBE4BC-061F-431B-B949-5AC15D5D24FC}" type="parTrans" cxnId="{0C4BE965-5991-434F-A775-56CA3E4CF9C7}">
      <dgm:prSet/>
      <dgm:spPr/>
      <dgm:t>
        <a:bodyPr/>
        <a:lstStyle/>
        <a:p>
          <a:endParaRPr lang="fr-CA"/>
        </a:p>
      </dgm:t>
    </dgm:pt>
    <dgm:pt modelId="{0FB7D4FB-92B9-46E0-9251-CA260EE1E398}" type="sibTrans" cxnId="{0C4BE965-5991-434F-A775-56CA3E4CF9C7}">
      <dgm:prSet/>
      <dgm:spPr/>
      <dgm:t>
        <a:bodyPr/>
        <a:lstStyle/>
        <a:p>
          <a:endParaRPr lang="fr-CA"/>
        </a:p>
      </dgm:t>
    </dgm:pt>
    <dgm:pt modelId="{21BF9F1F-42A4-40FE-B086-A68AF807DE3B}">
      <dgm:prSet custT="1"/>
      <dgm:spPr>
        <a:solidFill>
          <a:srgbClr val="105774"/>
        </a:solidFill>
      </dgm:spPr>
      <dgm:t>
        <a:bodyPr/>
        <a:lstStyle/>
        <a:p>
          <a:pPr algn="ctr" rtl="0"/>
          <a:r>
            <a:rPr lang="fr-CA" sz="1600" b="1" i="0" noProof="0" dirty="0">
              <a:latin typeface="+mn-lt"/>
            </a:rPr>
            <a:t>Pont temporaire : amovible ou de glace</a:t>
          </a:r>
        </a:p>
        <a:p>
          <a:pPr algn="l" rtl="0"/>
          <a:r>
            <a:rPr lang="fr-CA" sz="1400" b="0" i="0" noProof="0" dirty="0">
              <a:latin typeface="+mn-lt"/>
            </a:rPr>
            <a:t>- Emprise en rive d’au plus 10 m</a:t>
          </a:r>
        </a:p>
      </dgm:t>
    </dgm:pt>
    <dgm:pt modelId="{079B0609-F3A0-4726-B195-4276E1B52CCC}" type="parTrans" cxnId="{4B84F4FB-5511-422C-92D3-F26A202E3718}">
      <dgm:prSet/>
      <dgm:spPr/>
      <dgm:t>
        <a:bodyPr/>
        <a:lstStyle/>
        <a:p>
          <a:endParaRPr lang="fr-CA"/>
        </a:p>
      </dgm:t>
    </dgm:pt>
    <dgm:pt modelId="{EB9BD47F-A710-46DC-8241-CA8B3623A1EC}" type="sibTrans" cxnId="{4B84F4FB-5511-422C-92D3-F26A202E3718}">
      <dgm:prSet/>
      <dgm:spPr/>
      <dgm:t>
        <a:bodyPr/>
        <a:lstStyle/>
        <a:p>
          <a:endParaRPr lang="fr-CA"/>
        </a:p>
      </dgm:t>
    </dgm:pt>
    <dgm:pt modelId="{604D9C35-CF54-4926-B7E9-0F76D8E4C3FE}">
      <dgm:prSet phldr="0" custT="1"/>
      <dgm:spPr>
        <a:solidFill>
          <a:srgbClr val="105774"/>
        </a:solidFill>
      </dgm:spPr>
      <dgm:t>
        <a:bodyPr/>
        <a:lstStyle/>
        <a:p>
          <a:pPr algn="ctr"/>
          <a:r>
            <a:rPr lang="fr-CA" sz="1600" b="1" i="0" noProof="0" dirty="0">
              <a:latin typeface="+mn-lt"/>
            </a:rPr>
            <a:t>Structure pour traverser un cours d’eau </a:t>
          </a:r>
        </a:p>
        <a:p>
          <a:pPr algn="l"/>
          <a:r>
            <a:rPr lang="fr-CA" sz="1400" b="0" i="0" noProof="0" dirty="0">
              <a:latin typeface="+mn-lt"/>
            </a:rPr>
            <a:t>- Largeur d’au plus 5 m</a:t>
          </a:r>
        </a:p>
        <a:p>
          <a:pPr algn="l"/>
          <a:r>
            <a:rPr lang="fr-CA" sz="1400" b="1" i="0" noProof="0" dirty="0">
              <a:latin typeface="+mn-lt"/>
            </a:rPr>
            <a:t>- S</a:t>
          </a:r>
          <a:r>
            <a:rPr lang="fr-CA" sz="1400" b="0" i="0" noProof="0" dirty="0">
              <a:latin typeface="+mn-lt"/>
            </a:rPr>
            <a:t>ans appui et stabilisation en littoral</a:t>
          </a:r>
          <a:endParaRPr lang="en-US" dirty="0"/>
        </a:p>
      </dgm:t>
    </dgm:pt>
    <dgm:pt modelId="{24FED0B1-BB9B-4FB8-914D-DD34F38CAA32}" type="parTrans" cxnId="{F47540C9-70D8-44FB-B868-C881DF5BB5D1}">
      <dgm:prSet/>
      <dgm:spPr/>
      <dgm:t>
        <a:bodyPr/>
        <a:lstStyle/>
        <a:p>
          <a:endParaRPr lang="fr-CA"/>
        </a:p>
      </dgm:t>
    </dgm:pt>
    <dgm:pt modelId="{B99B59B2-3BFA-4614-A274-BAF87096752B}" type="sibTrans" cxnId="{F47540C9-70D8-44FB-B868-C881DF5BB5D1}">
      <dgm:prSet/>
      <dgm:spPr/>
      <dgm:t>
        <a:bodyPr/>
        <a:lstStyle/>
        <a:p>
          <a:endParaRPr lang="fr-CA"/>
        </a:p>
      </dgm:t>
    </dgm:pt>
    <dgm:pt modelId="{86FF19F1-B906-47FA-A678-194E76B7BA15}">
      <dgm:prSet phldr="0" custT="1"/>
      <dgm:spPr>
        <a:solidFill>
          <a:srgbClr val="105774"/>
        </a:solidFill>
      </dgm:spPr>
      <dgm:t>
        <a:bodyPr/>
        <a:lstStyle/>
        <a:p>
          <a:pPr algn="ctr" rtl="0"/>
          <a:r>
            <a:rPr lang="fr-CA" sz="1600" b="1" i="0" noProof="0" dirty="0">
              <a:latin typeface="+mn-lt"/>
            </a:rPr>
            <a:t>Passage à gué</a:t>
          </a:r>
        </a:p>
        <a:p>
          <a:pPr algn="l" rtl="0"/>
          <a:r>
            <a:rPr lang="fr-CA" sz="1400" b="0" i="0" noProof="0" dirty="0">
              <a:latin typeface="+mn-lt"/>
            </a:rPr>
            <a:t>- Largeur d’au plus 7 m</a:t>
          </a:r>
        </a:p>
      </dgm:t>
    </dgm:pt>
    <dgm:pt modelId="{5898E5F9-4A9B-460E-A7AE-0FC8776DDDC4}" type="parTrans" cxnId="{9D1D353E-4336-4EBA-9080-A98D2CEC6744}">
      <dgm:prSet/>
      <dgm:spPr/>
      <dgm:t>
        <a:bodyPr/>
        <a:lstStyle/>
        <a:p>
          <a:endParaRPr lang="fr-CA"/>
        </a:p>
      </dgm:t>
    </dgm:pt>
    <dgm:pt modelId="{838633F3-A6E9-4E12-B967-84A87A595EDE}" type="sibTrans" cxnId="{9D1D353E-4336-4EBA-9080-A98D2CEC6744}">
      <dgm:prSet/>
      <dgm:spPr/>
      <dgm:t>
        <a:bodyPr/>
        <a:lstStyle/>
        <a:p>
          <a:endParaRPr lang="fr-CA"/>
        </a:p>
      </dgm:t>
    </dgm:pt>
    <dgm:pt modelId="{8986C4DD-01D7-487F-96E6-BED271B0FC63}" type="pres">
      <dgm:prSet presAssocID="{8C6A62E6-A32D-47E5-9651-3F60F9FC83C7}" presName="linearFlow" presStyleCnt="0">
        <dgm:presLayoutVars>
          <dgm:dir/>
          <dgm:resizeHandles val="exact"/>
        </dgm:presLayoutVars>
      </dgm:prSet>
      <dgm:spPr/>
    </dgm:pt>
    <dgm:pt modelId="{F4FF34E2-2072-44DF-A813-EAFAE7C12391}" type="pres">
      <dgm:prSet presAssocID="{89AA0BAD-62E6-4EFF-BDC1-E48AFD3E653C}" presName="composite" presStyleCnt="0"/>
      <dgm:spPr/>
    </dgm:pt>
    <dgm:pt modelId="{AC295B5B-84EF-4A0B-9166-0EF784ED3711}" type="pres">
      <dgm:prSet presAssocID="{89AA0BAD-62E6-4EFF-BDC1-E48AFD3E653C}" presName="imgShp"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6374" t="16374" r="16374" b="16374"/>
          </a:stretch>
        </a:blipFill>
      </dgm:spPr>
      <dgm:extLst>
        <a:ext uri="{E40237B7-FDA0-4F09-8148-C483321AD2D9}">
          <dgm14:cNvPr xmlns:dgm14="http://schemas.microsoft.com/office/drawing/2010/diagram" id="0" name="" descr="Pelleteuse"/>
        </a:ext>
      </dgm:extLst>
    </dgm:pt>
    <dgm:pt modelId="{EF9FFB31-5662-481C-9CB8-06FECA92B5CD}" type="pres">
      <dgm:prSet presAssocID="{89AA0BAD-62E6-4EFF-BDC1-E48AFD3E653C}" presName="txShp" presStyleLbl="node1" presStyleIdx="0" presStyleCnt="4">
        <dgm:presLayoutVars>
          <dgm:bulletEnabled val="1"/>
        </dgm:presLayoutVars>
      </dgm:prSet>
      <dgm:spPr/>
    </dgm:pt>
    <dgm:pt modelId="{7C936CEC-ECFB-41A0-A79C-48E28BE4D1DD}" type="pres">
      <dgm:prSet presAssocID="{0FB7D4FB-92B9-46E0-9251-CA260EE1E398}" presName="spacing" presStyleCnt="0"/>
      <dgm:spPr/>
    </dgm:pt>
    <dgm:pt modelId="{007E7029-746B-4D6D-B82E-3012B39D41FB}" type="pres">
      <dgm:prSet presAssocID="{21BF9F1F-42A4-40FE-B086-A68AF807DE3B}" presName="composite" presStyleCnt="0"/>
      <dgm:spPr/>
    </dgm:pt>
    <dgm:pt modelId="{780C05A1-8145-4BD1-A5D9-FFA81CF2ACB9}" type="pres">
      <dgm:prSet presAssocID="{21BF9F1F-42A4-40FE-B086-A68AF807DE3B}" presName="imgShp" presStyleLbl="fgImgPlace1" presStyleIdx="1" presStyleCnt="4"/>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6374" t="16374" r="16374" b="16374"/>
          </a:stretch>
        </a:blipFill>
      </dgm:spPr>
      <dgm:extLst>
        <a:ext uri="{E40237B7-FDA0-4F09-8148-C483321AD2D9}">
          <dgm14:cNvPr xmlns:dgm14="http://schemas.microsoft.com/office/drawing/2010/diagram" id="0" name="" descr="Scène de pont"/>
        </a:ext>
      </dgm:extLst>
    </dgm:pt>
    <dgm:pt modelId="{B89AD60C-60CE-4432-BC92-B39481D67BCB}" type="pres">
      <dgm:prSet presAssocID="{21BF9F1F-42A4-40FE-B086-A68AF807DE3B}" presName="txShp" presStyleLbl="node1" presStyleIdx="1" presStyleCnt="4">
        <dgm:presLayoutVars>
          <dgm:bulletEnabled val="1"/>
        </dgm:presLayoutVars>
      </dgm:prSet>
      <dgm:spPr/>
    </dgm:pt>
    <dgm:pt modelId="{9C01C38B-3B53-4A98-9E25-ED3FFC569C5E}" type="pres">
      <dgm:prSet presAssocID="{EB9BD47F-A710-46DC-8241-CA8B3623A1EC}" presName="spacing" presStyleCnt="0"/>
      <dgm:spPr/>
    </dgm:pt>
    <dgm:pt modelId="{C4538390-701F-43DA-BA52-24E33D1AB1FE}" type="pres">
      <dgm:prSet presAssocID="{604D9C35-CF54-4926-B7E9-0F76D8E4C3FE}" presName="composite" presStyleCnt="0"/>
      <dgm:spPr/>
    </dgm:pt>
    <dgm:pt modelId="{323F21F6-9DDA-4D11-B0ED-0FCA21FD0581}" type="pres">
      <dgm:prSet presAssocID="{604D9C35-CF54-4926-B7E9-0F76D8E4C3FE}" presName="imgShp"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6374" t="16374" r="16374" b="16374"/>
          </a:stretch>
        </a:blipFill>
      </dgm:spPr>
      <dgm:extLst>
        <a:ext uri="{E40237B7-FDA0-4F09-8148-C483321AD2D9}">
          <dgm14:cNvPr xmlns:dgm14="http://schemas.microsoft.com/office/drawing/2010/diagram" id="0" name="" descr="Scène de pont"/>
        </a:ext>
      </dgm:extLst>
    </dgm:pt>
    <dgm:pt modelId="{86A80C21-B9CC-4C46-937E-6D5B6B60737A}" type="pres">
      <dgm:prSet presAssocID="{604D9C35-CF54-4926-B7E9-0F76D8E4C3FE}" presName="txShp" presStyleLbl="node1" presStyleIdx="2" presStyleCnt="4">
        <dgm:presLayoutVars>
          <dgm:bulletEnabled val="1"/>
        </dgm:presLayoutVars>
      </dgm:prSet>
      <dgm:spPr/>
    </dgm:pt>
    <dgm:pt modelId="{634F5847-575A-4230-AFE5-ED4B0647D7C9}" type="pres">
      <dgm:prSet presAssocID="{B99B59B2-3BFA-4614-A274-BAF87096752B}" presName="spacing" presStyleCnt="0"/>
      <dgm:spPr/>
    </dgm:pt>
    <dgm:pt modelId="{1DE75EAE-085E-4704-BFD5-003CBB98BF98}" type="pres">
      <dgm:prSet presAssocID="{86FF19F1-B906-47FA-A678-194E76B7BA15}" presName="composite" presStyleCnt="0"/>
      <dgm:spPr/>
    </dgm:pt>
    <dgm:pt modelId="{814818CF-1852-46ED-B0C5-35971AB7B2D0}" type="pres">
      <dgm:prSet presAssocID="{86FF19F1-B906-47FA-A678-194E76B7BA15}" presName="imgShp" presStyleLbl="fgImgPlace1" presStyleIdx="3" presStyleCnt="4"/>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6374" t="16374" r="16374" b="16374"/>
          </a:stretch>
        </a:blipFill>
      </dgm:spPr>
      <dgm:extLst>
        <a:ext uri="{E40237B7-FDA0-4F09-8148-C483321AD2D9}">
          <dgm14:cNvPr xmlns:dgm14="http://schemas.microsoft.com/office/drawing/2010/diagram" id="0" name="" descr="Natation"/>
        </a:ext>
      </dgm:extLst>
    </dgm:pt>
    <dgm:pt modelId="{E6960DC7-3A2A-4719-B30A-E2480C01B420}" type="pres">
      <dgm:prSet presAssocID="{86FF19F1-B906-47FA-A678-194E76B7BA15}" presName="txShp" presStyleLbl="node1" presStyleIdx="3" presStyleCnt="4">
        <dgm:presLayoutVars>
          <dgm:bulletEnabled val="1"/>
        </dgm:presLayoutVars>
      </dgm:prSet>
      <dgm:spPr/>
    </dgm:pt>
  </dgm:ptLst>
  <dgm:cxnLst>
    <dgm:cxn modelId="{BBBCB501-924A-40D1-BCCC-0635F1B54071}" type="presOf" srcId="{86FF19F1-B906-47FA-A678-194E76B7BA15}" destId="{E6960DC7-3A2A-4719-B30A-E2480C01B420}" srcOrd="0" destOrd="0" presId="urn:microsoft.com/office/officeart/2005/8/layout/vList3"/>
    <dgm:cxn modelId="{9D1D353E-4336-4EBA-9080-A98D2CEC6744}" srcId="{8C6A62E6-A32D-47E5-9651-3F60F9FC83C7}" destId="{86FF19F1-B906-47FA-A678-194E76B7BA15}" srcOrd="3" destOrd="0" parTransId="{5898E5F9-4A9B-460E-A7AE-0FC8776DDDC4}" sibTransId="{838633F3-A6E9-4E12-B967-84A87A595EDE}"/>
    <dgm:cxn modelId="{F774FC3E-B8B0-4D67-8EC8-633F7E1AA30E}" type="presOf" srcId="{604D9C35-CF54-4926-B7E9-0F76D8E4C3FE}" destId="{86A80C21-B9CC-4C46-937E-6D5B6B60737A}" srcOrd="0" destOrd="0" presId="urn:microsoft.com/office/officeart/2005/8/layout/vList3"/>
    <dgm:cxn modelId="{1C349241-A647-468C-B48F-538CC3058812}" type="presOf" srcId="{89AA0BAD-62E6-4EFF-BDC1-E48AFD3E653C}" destId="{EF9FFB31-5662-481C-9CB8-06FECA92B5CD}" srcOrd="0" destOrd="0" presId="urn:microsoft.com/office/officeart/2005/8/layout/vList3"/>
    <dgm:cxn modelId="{0C4BE965-5991-434F-A775-56CA3E4CF9C7}" srcId="{8C6A62E6-A32D-47E5-9651-3F60F9FC83C7}" destId="{89AA0BAD-62E6-4EFF-BDC1-E48AFD3E653C}" srcOrd="0" destOrd="0" parTransId="{0CBBE4BC-061F-431B-B949-5AC15D5D24FC}" sibTransId="{0FB7D4FB-92B9-46E0-9251-CA260EE1E398}"/>
    <dgm:cxn modelId="{7288C7BE-1ADC-4476-A4A1-B2D1CBC58656}" type="presOf" srcId="{8C6A62E6-A32D-47E5-9651-3F60F9FC83C7}" destId="{8986C4DD-01D7-487F-96E6-BED271B0FC63}" srcOrd="0" destOrd="0" presId="urn:microsoft.com/office/officeart/2005/8/layout/vList3"/>
    <dgm:cxn modelId="{F47540C9-70D8-44FB-B868-C881DF5BB5D1}" srcId="{8C6A62E6-A32D-47E5-9651-3F60F9FC83C7}" destId="{604D9C35-CF54-4926-B7E9-0F76D8E4C3FE}" srcOrd="2" destOrd="0" parTransId="{24FED0B1-BB9B-4FB8-914D-DD34F38CAA32}" sibTransId="{B99B59B2-3BFA-4614-A274-BAF87096752B}"/>
    <dgm:cxn modelId="{BE2B36DE-8073-4713-AA3B-183B8A1D4DF6}" type="presOf" srcId="{21BF9F1F-42A4-40FE-B086-A68AF807DE3B}" destId="{B89AD60C-60CE-4432-BC92-B39481D67BCB}" srcOrd="0" destOrd="0" presId="urn:microsoft.com/office/officeart/2005/8/layout/vList3"/>
    <dgm:cxn modelId="{4B84F4FB-5511-422C-92D3-F26A202E3718}" srcId="{8C6A62E6-A32D-47E5-9651-3F60F9FC83C7}" destId="{21BF9F1F-42A4-40FE-B086-A68AF807DE3B}" srcOrd="1" destOrd="0" parTransId="{079B0609-F3A0-4726-B195-4276E1B52CCC}" sibTransId="{EB9BD47F-A710-46DC-8241-CA8B3623A1EC}"/>
    <dgm:cxn modelId="{6A80DC6C-6C6E-4A21-9ED5-2E4B949ABA2D}" type="presParOf" srcId="{8986C4DD-01D7-487F-96E6-BED271B0FC63}" destId="{F4FF34E2-2072-44DF-A813-EAFAE7C12391}" srcOrd="0" destOrd="0" presId="urn:microsoft.com/office/officeart/2005/8/layout/vList3"/>
    <dgm:cxn modelId="{5B03CD92-3D6E-4842-88FE-828F5243E3E3}" type="presParOf" srcId="{F4FF34E2-2072-44DF-A813-EAFAE7C12391}" destId="{AC295B5B-84EF-4A0B-9166-0EF784ED3711}" srcOrd="0" destOrd="0" presId="urn:microsoft.com/office/officeart/2005/8/layout/vList3"/>
    <dgm:cxn modelId="{2027221C-B091-4837-9C8B-C5A02A346EE5}" type="presParOf" srcId="{F4FF34E2-2072-44DF-A813-EAFAE7C12391}" destId="{EF9FFB31-5662-481C-9CB8-06FECA92B5CD}" srcOrd="1" destOrd="0" presId="urn:microsoft.com/office/officeart/2005/8/layout/vList3"/>
    <dgm:cxn modelId="{974FB09F-7730-409C-9C3E-9D897C4A42CE}" type="presParOf" srcId="{8986C4DD-01D7-487F-96E6-BED271B0FC63}" destId="{7C936CEC-ECFB-41A0-A79C-48E28BE4D1DD}" srcOrd="1" destOrd="0" presId="urn:microsoft.com/office/officeart/2005/8/layout/vList3"/>
    <dgm:cxn modelId="{C5718D00-6164-46CE-9277-AF13CD749947}" type="presParOf" srcId="{8986C4DD-01D7-487F-96E6-BED271B0FC63}" destId="{007E7029-746B-4D6D-B82E-3012B39D41FB}" srcOrd="2" destOrd="0" presId="urn:microsoft.com/office/officeart/2005/8/layout/vList3"/>
    <dgm:cxn modelId="{3F1E8081-6DDD-441F-8147-D3C36C289A02}" type="presParOf" srcId="{007E7029-746B-4D6D-B82E-3012B39D41FB}" destId="{780C05A1-8145-4BD1-A5D9-FFA81CF2ACB9}" srcOrd="0" destOrd="0" presId="urn:microsoft.com/office/officeart/2005/8/layout/vList3"/>
    <dgm:cxn modelId="{2E13FC2C-44FF-4DF5-87C7-A1674C27A666}" type="presParOf" srcId="{007E7029-746B-4D6D-B82E-3012B39D41FB}" destId="{B89AD60C-60CE-4432-BC92-B39481D67BCB}" srcOrd="1" destOrd="0" presId="urn:microsoft.com/office/officeart/2005/8/layout/vList3"/>
    <dgm:cxn modelId="{5197C674-D42E-4E31-A14B-A0D33E249A10}" type="presParOf" srcId="{8986C4DD-01D7-487F-96E6-BED271B0FC63}" destId="{9C01C38B-3B53-4A98-9E25-ED3FFC569C5E}" srcOrd="3" destOrd="0" presId="urn:microsoft.com/office/officeart/2005/8/layout/vList3"/>
    <dgm:cxn modelId="{AC9E77D3-CC46-45E7-BC18-C899D35388CD}" type="presParOf" srcId="{8986C4DD-01D7-487F-96E6-BED271B0FC63}" destId="{C4538390-701F-43DA-BA52-24E33D1AB1FE}" srcOrd="4" destOrd="0" presId="urn:microsoft.com/office/officeart/2005/8/layout/vList3"/>
    <dgm:cxn modelId="{125C33FD-6042-4A07-A508-822F313C25F2}" type="presParOf" srcId="{C4538390-701F-43DA-BA52-24E33D1AB1FE}" destId="{323F21F6-9DDA-4D11-B0ED-0FCA21FD0581}" srcOrd="0" destOrd="0" presId="urn:microsoft.com/office/officeart/2005/8/layout/vList3"/>
    <dgm:cxn modelId="{ABD977D6-ECDF-404B-A388-6C9A7760F242}" type="presParOf" srcId="{C4538390-701F-43DA-BA52-24E33D1AB1FE}" destId="{86A80C21-B9CC-4C46-937E-6D5B6B60737A}" srcOrd="1" destOrd="0" presId="urn:microsoft.com/office/officeart/2005/8/layout/vList3"/>
    <dgm:cxn modelId="{61710678-F4AB-43BE-B68B-500A2051619F}" type="presParOf" srcId="{8986C4DD-01D7-487F-96E6-BED271B0FC63}" destId="{634F5847-575A-4230-AFE5-ED4B0647D7C9}" srcOrd="5" destOrd="0" presId="urn:microsoft.com/office/officeart/2005/8/layout/vList3"/>
    <dgm:cxn modelId="{04DAA0E8-829E-4144-8A3A-988C1C33D7E7}" type="presParOf" srcId="{8986C4DD-01D7-487F-96E6-BED271B0FC63}" destId="{1DE75EAE-085E-4704-BFD5-003CBB98BF98}" srcOrd="6" destOrd="0" presId="urn:microsoft.com/office/officeart/2005/8/layout/vList3"/>
    <dgm:cxn modelId="{EF4EC894-4E4B-4411-9B50-CFB0077B4B75}" type="presParOf" srcId="{1DE75EAE-085E-4704-BFD5-003CBB98BF98}" destId="{814818CF-1852-46ED-B0C5-35971AB7B2D0}" srcOrd="0" destOrd="0" presId="urn:microsoft.com/office/officeart/2005/8/layout/vList3"/>
    <dgm:cxn modelId="{A889C626-EA49-4C80-986A-1570C1ED8282}" type="presParOf" srcId="{1DE75EAE-085E-4704-BFD5-003CBB98BF98}" destId="{E6960DC7-3A2A-4719-B30A-E2480C01B4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5F3812-7F59-40B3-AE8A-89242FDB425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A5761E5F-469C-47A6-A6DE-6DFC208D2958}">
      <dgm:prSet custT="1"/>
      <dgm:spPr>
        <a:solidFill>
          <a:schemeClr val="tx2"/>
        </a:solidFill>
      </dgm:spPr>
      <dgm:t>
        <a:bodyPr/>
        <a:lstStyle/>
        <a:p>
          <a:pPr algn="ctr"/>
          <a:r>
            <a:rPr lang="fr-CA" sz="1600" b="1" u="none" dirty="0"/>
            <a:t>Chemin en rive et en littoral</a:t>
          </a:r>
        </a:p>
        <a:p>
          <a:pPr algn="l"/>
          <a:r>
            <a:rPr lang="fr-CA" sz="1400" b="0" u="none" dirty="0"/>
            <a:t>- Doit avoir comme seul objectif de traverser ces milieux</a:t>
          </a:r>
          <a:endParaRPr lang="fr-CA" sz="1400" b="1" i="0" dirty="0">
            <a:latin typeface="+mn-lt"/>
          </a:endParaRPr>
        </a:p>
      </dgm:t>
    </dgm:pt>
    <dgm:pt modelId="{5593DE2C-8437-4884-ABD6-C58C9BF25D72}" type="parTrans" cxnId="{19A1E4F3-38C0-4C91-89B5-7D0AB7670EED}">
      <dgm:prSet/>
      <dgm:spPr/>
      <dgm:t>
        <a:bodyPr/>
        <a:lstStyle/>
        <a:p>
          <a:endParaRPr lang="fr-CA"/>
        </a:p>
      </dgm:t>
    </dgm:pt>
    <dgm:pt modelId="{8FE17E6A-D215-4E9F-B613-072A6F550053}" type="sibTrans" cxnId="{19A1E4F3-38C0-4C91-89B5-7D0AB7670EED}">
      <dgm:prSet/>
      <dgm:spPr/>
      <dgm:t>
        <a:bodyPr/>
        <a:lstStyle/>
        <a:p>
          <a:endParaRPr lang="fr-CA"/>
        </a:p>
      </dgm:t>
    </dgm:pt>
    <dgm:pt modelId="{19B5DCE9-A1EA-4FC5-96FC-C60F3A4D339B}">
      <dgm:prSet custT="1"/>
      <dgm:spPr>
        <a:solidFill>
          <a:schemeClr val="tx2"/>
        </a:solidFill>
      </dgm:spPr>
      <dgm:t>
        <a:bodyPr/>
        <a:lstStyle/>
        <a:p>
          <a:pPr algn="l">
            <a:lnSpc>
              <a:spcPct val="100000"/>
            </a:lnSpc>
            <a:spcAft>
              <a:spcPts val="0"/>
            </a:spcAft>
          </a:pPr>
          <a:r>
            <a:rPr lang="fr-CA" sz="1500" b="1" i="0" dirty="0"/>
            <a:t>Élargissement ou rétrécissement permanent</a:t>
          </a:r>
        </a:p>
        <a:p>
          <a:pPr algn="l">
            <a:lnSpc>
              <a:spcPct val="100000"/>
            </a:lnSpc>
            <a:spcAft>
              <a:spcPts val="0"/>
            </a:spcAft>
          </a:pPr>
          <a:r>
            <a:rPr lang="fr-CA" sz="1400" b="0" i="0" dirty="0"/>
            <a:t>- Un cours d’eau ne peut être </a:t>
          </a:r>
          <a:r>
            <a:rPr lang="fr-CA" sz="1400" b="0" i="0" dirty="0">
              <a:solidFill>
                <a:schemeClr val="bg1"/>
              </a:solidFill>
            </a:rPr>
            <a:t>rétréci</a:t>
          </a:r>
          <a:r>
            <a:rPr lang="fr-CA" sz="1400" b="0" i="0" dirty="0"/>
            <a:t>, de façon permanente, de plus de 20 % de sa largeur</a:t>
          </a:r>
          <a:endParaRPr lang="fr-CA" sz="1400" b="1" i="0" dirty="0"/>
        </a:p>
      </dgm:t>
    </dgm:pt>
    <dgm:pt modelId="{6F95C503-1E82-4FB4-8488-3BC55C173095}" type="parTrans" cxnId="{E3102D63-538F-45D8-8725-B7804B0B1219}">
      <dgm:prSet/>
      <dgm:spPr/>
      <dgm:t>
        <a:bodyPr/>
        <a:lstStyle/>
        <a:p>
          <a:endParaRPr lang="fr-CA"/>
        </a:p>
      </dgm:t>
    </dgm:pt>
    <dgm:pt modelId="{2158E7ED-341D-4412-A69E-BF165380B350}" type="sibTrans" cxnId="{E3102D63-538F-45D8-8725-B7804B0B1219}">
      <dgm:prSet/>
      <dgm:spPr/>
      <dgm:t>
        <a:bodyPr/>
        <a:lstStyle/>
        <a:p>
          <a:endParaRPr lang="fr-CA"/>
        </a:p>
      </dgm:t>
    </dgm:pt>
    <dgm:pt modelId="{E43B0255-12BB-4539-8160-E686ABD06E91}">
      <dgm:prSet custT="1"/>
      <dgm:spPr>
        <a:solidFill>
          <a:schemeClr val="tx2"/>
        </a:solidFill>
      </dgm:spPr>
      <dgm:t>
        <a:bodyPr/>
        <a:lstStyle/>
        <a:p>
          <a:pPr algn="l">
            <a:lnSpc>
              <a:spcPct val="100000"/>
            </a:lnSpc>
            <a:spcAft>
              <a:spcPts val="0"/>
            </a:spcAft>
          </a:pPr>
          <a:r>
            <a:rPr lang="fr-CA" sz="1500" b="1" i="0" dirty="0"/>
            <a:t>Assèchement ou rétrécissement </a:t>
          </a:r>
          <a:r>
            <a:rPr lang="fr-CA" sz="1500" b="1" i="0" dirty="0">
              <a:solidFill>
                <a:schemeClr val="bg1"/>
              </a:solidFill>
            </a:rPr>
            <a:t>temporaires</a:t>
          </a:r>
        </a:p>
        <a:p>
          <a:pPr algn="l">
            <a:lnSpc>
              <a:spcPct val="100000"/>
            </a:lnSpc>
            <a:spcAft>
              <a:spcPts val="0"/>
            </a:spcAft>
          </a:pPr>
          <a:r>
            <a:rPr lang="fr-CA" sz="1400" b="0" i="0" dirty="0"/>
            <a:t>- Largeur et durée prévues selon certains paramètres</a:t>
          </a:r>
        </a:p>
      </dgm:t>
    </dgm:pt>
    <dgm:pt modelId="{606BDF70-E04B-4870-AF19-A18C30C63645}" type="parTrans" cxnId="{4F7F55AF-9A83-430C-884D-F56867616BC8}">
      <dgm:prSet/>
      <dgm:spPr/>
      <dgm:t>
        <a:bodyPr/>
        <a:lstStyle/>
        <a:p>
          <a:endParaRPr lang="fr-CA"/>
        </a:p>
      </dgm:t>
    </dgm:pt>
    <dgm:pt modelId="{8D4B1E41-A30A-4D58-9255-0F7E0F24CDA1}" type="sibTrans" cxnId="{4F7F55AF-9A83-430C-884D-F56867616BC8}">
      <dgm:prSet/>
      <dgm:spPr/>
      <dgm:t>
        <a:bodyPr/>
        <a:lstStyle/>
        <a:p>
          <a:endParaRPr lang="fr-CA"/>
        </a:p>
      </dgm:t>
    </dgm:pt>
    <dgm:pt modelId="{EF6081BC-5BED-4450-B36F-6B714BE3DC52}" type="pres">
      <dgm:prSet presAssocID="{425F3812-7F59-40B3-AE8A-89242FDB4257}" presName="linearFlow" presStyleCnt="0">
        <dgm:presLayoutVars>
          <dgm:dir/>
          <dgm:resizeHandles val="exact"/>
        </dgm:presLayoutVars>
      </dgm:prSet>
      <dgm:spPr/>
    </dgm:pt>
    <dgm:pt modelId="{D31692D5-63DF-4858-B8E6-23F0FB494F2B}" type="pres">
      <dgm:prSet presAssocID="{A5761E5F-469C-47A6-A6DE-6DFC208D2958}" presName="composite" presStyleCnt="0"/>
      <dgm:spPr/>
    </dgm:pt>
    <dgm:pt modelId="{29FE27C1-4BF7-44F7-B600-2A22D0CCE630}" type="pres">
      <dgm:prSet presAssocID="{A5761E5F-469C-47A6-A6DE-6DFC208D2958}"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508" t="25508" r="25508" b="25508"/>
          </a:stretch>
        </a:blipFill>
      </dgm:spPr>
      <dgm:extLst>
        <a:ext uri="{E40237B7-FDA0-4F09-8148-C483321AD2D9}">
          <dgm14:cNvPr xmlns:dgm14="http://schemas.microsoft.com/office/drawing/2010/diagram" id="0" name="" descr="Scène d’autoroute"/>
        </a:ext>
      </dgm:extLst>
    </dgm:pt>
    <dgm:pt modelId="{B23ADD99-0FE4-4148-971C-AB015472BEFA}" type="pres">
      <dgm:prSet presAssocID="{A5761E5F-469C-47A6-A6DE-6DFC208D2958}" presName="txShp" presStyleLbl="node1" presStyleIdx="0" presStyleCnt="3" custLinFactNeighborX="172" custLinFactNeighborY="1586">
        <dgm:presLayoutVars>
          <dgm:bulletEnabled val="1"/>
        </dgm:presLayoutVars>
      </dgm:prSet>
      <dgm:spPr/>
    </dgm:pt>
    <dgm:pt modelId="{0288AAB4-391F-43F7-A7C2-9BB07DE843AB}" type="pres">
      <dgm:prSet presAssocID="{8FE17E6A-D215-4E9F-B613-072A6F550053}" presName="spacing" presStyleCnt="0"/>
      <dgm:spPr/>
    </dgm:pt>
    <dgm:pt modelId="{FE72F29B-240A-42EF-9D00-A34469813749}" type="pres">
      <dgm:prSet presAssocID="{19B5DCE9-A1EA-4FC5-96FC-C60F3A4D339B}" presName="composite" presStyleCnt="0"/>
      <dgm:spPr/>
    </dgm:pt>
    <dgm:pt modelId="{1269DEA5-478B-4042-9144-3E5AEC08353F}" type="pres">
      <dgm:prSet presAssocID="{19B5DCE9-A1EA-4FC5-96FC-C60F3A4D339B}" presName="imgShp" presStyleLbl="fgImgPlace1" presStyleIdx="1" presStyleCnt="3" custLinFactNeighborY="-1875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Vague"/>
        </a:ext>
      </dgm:extLst>
    </dgm:pt>
    <dgm:pt modelId="{9048BDDD-DEF5-4929-95D3-6C30E61D0059}" type="pres">
      <dgm:prSet presAssocID="{19B5DCE9-A1EA-4FC5-96FC-C60F3A4D339B}" presName="txShp" presStyleLbl="node1" presStyleIdx="1" presStyleCnt="3" custLinFactNeighborY="-21096">
        <dgm:presLayoutVars>
          <dgm:bulletEnabled val="1"/>
        </dgm:presLayoutVars>
      </dgm:prSet>
      <dgm:spPr/>
    </dgm:pt>
    <dgm:pt modelId="{F9224E0E-2480-4B43-8277-9EA283AC4452}" type="pres">
      <dgm:prSet presAssocID="{2158E7ED-341D-4412-A69E-BF165380B350}" presName="spacing" presStyleCnt="0"/>
      <dgm:spPr/>
    </dgm:pt>
    <dgm:pt modelId="{A974E720-0CCF-4F23-A199-A9E2C7352A20}" type="pres">
      <dgm:prSet presAssocID="{E43B0255-12BB-4539-8160-E686ABD06E91}" presName="composite" presStyleCnt="0"/>
      <dgm:spPr/>
    </dgm:pt>
    <dgm:pt modelId="{64BAC981-E59A-4486-AD46-9824C8750594}" type="pres">
      <dgm:prSet presAssocID="{E43B0255-12BB-4539-8160-E686ABD06E91}" presName="imgShp" presStyleLbl="fgImgPlace1" presStyleIdx="2" presStyleCnt="3" custLinFactNeighborY="-4101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ADE259AE-E5B2-4261-A027-EC4571EB68B6}" type="pres">
      <dgm:prSet presAssocID="{E43B0255-12BB-4539-8160-E686ABD06E91}" presName="txShp" presStyleLbl="node1" presStyleIdx="2" presStyleCnt="3" custLinFactNeighborY="-42189">
        <dgm:presLayoutVars>
          <dgm:bulletEnabled val="1"/>
        </dgm:presLayoutVars>
      </dgm:prSet>
      <dgm:spPr/>
    </dgm:pt>
  </dgm:ptLst>
  <dgm:cxnLst>
    <dgm:cxn modelId="{E3102D63-538F-45D8-8725-B7804B0B1219}" srcId="{425F3812-7F59-40B3-AE8A-89242FDB4257}" destId="{19B5DCE9-A1EA-4FC5-96FC-C60F3A4D339B}" srcOrd="1" destOrd="0" parTransId="{6F95C503-1E82-4FB4-8488-3BC55C173095}" sibTransId="{2158E7ED-341D-4412-A69E-BF165380B350}"/>
    <dgm:cxn modelId="{E5390A51-7B66-4501-A7D1-692367EACB39}" type="presOf" srcId="{A5761E5F-469C-47A6-A6DE-6DFC208D2958}" destId="{B23ADD99-0FE4-4148-971C-AB015472BEFA}" srcOrd="0" destOrd="0" presId="urn:microsoft.com/office/officeart/2005/8/layout/vList3"/>
    <dgm:cxn modelId="{DA89098B-A4E1-4FF4-9E42-7A9FF46A0565}" type="presOf" srcId="{E43B0255-12BB-4539-8160-E686ABD06E91}" destId="{ADE259AE-E5B2-4261-A027-EC4571EB68B6}" srcOrd="0" destOrd="0" presId="urn:microsoft.com/office/officeart/2005/8/layout/vList3"/>
    <dgm:cxn modelId="{4F7F55AF-9A83-430C-884D-F56867616BC8}" srcId="{425F3812-7F59-40B3-AE8A-89242FDB4257}" destId="{E43B0255-12BB-4539-8160-E686ABD06E91}" srcOrd="2" destOrd="0" parTransId="{606BDF70-E04B-4870-AF19-A18C30C63645}" sibTransId="{8D4B1E41-A30A-4D58-9255-0F7E0F24CDA1}"/>
    <dgm:cxn modelId="{19F556B0-2431-4A1B-A517-91722A82D1A5}" type="presOf" srcId="{425F3812-7F59-40B3-AE8A-89242FDB4257}" destId="{EF6081BC-5BED-4450-B36F-6B714BE3DC52}" srcOrd="0" destOrd="0" presId="urn:microsoft.com/office/officeart/2005/8/layout/vList3"/>
    <dgm:cxn modelId="{959D3AB5-6671-4205-B83E-726513E46C04}" type="presOf" srcId="{19B5DCE9-A1EA-4FC5-96FC-C60F3A4D339B}" destId="{9048BDDD-DEF5-4929-95D3-6C30E61D0059}" srcOrd="0" destOrd="0" presId="urn:microsoft.com/office/officeart/2005/8/layout/vList3"/>
    <dgm:cxn modelId="{19A1E4F3-38C0-4C91-89B5-7D0AB7670EED}" srcId="{425F3812-7F59-40B3-AE8A-89242FDB4257}" destId="{A5761E5F-469C-47A6-A6DE-6DFC208D2958}" srcOrd="0" destOrd="0" parTransId="{5593DE2C-8437-4884-ABD6-C58C9BF25D72}" sibTransId="{8FE17E6A-D215-4E9F-B613-072A6F550053}"/>
    <dgm:cxn modelId="{E4377255-21D6-4FC3-A3C5-A3CBCAFB6121}" type="presParOf" srcId="{EF6081BC-5BED-4450-B36F-6B714BE3DC52}" destId="{D31692D5-63DF-4858-B8E6-23F0FB494F2B}" srcOrd="0" destOrd="0" presId="urn:microsoft.com/office/officeart/2005/8/layout/vList3"/>
    <dgm:cxn modelId="{BEE47E99-CB8A-48E4-BEA7-3AF4FFF9D8D4}" type="presParOf" srcId="{D31692D5-63DF-4858-B8E6-23F0FB494F2B}" destId="{29FE27C1-4BF7-44F7-B600-2A22D0CCE630}" srcOrd="0" destOrd="0" presId="urn:microsoft.com/office/officeart/2005/8/layout/vList3"/>
    <dgm:cxn modelId="{BDC10DCB-5E7F-448B-89A9-42C701A855E4}" type="presParOf" srcId="{D31692D5-63DF-4858-B8E6-23F0FB494F2B}" destId="{B23ADD99-0FE4-4148-971C-AB015472BEFA}" srcOrd="1" destOrd="0" presId="urn:microsoft.com/office/officeart/2005/8/layout/vList3"/>
    <dgm:cxn modelId="{6DB92A2E-EAED-4149-B79A-0E7F34509971}" type="presParOf" srcId="{EF6081BC-5BED-4450-B36F-6B714BE3DC52}" destId="{0288AAB4-391F-43F7-A7C2-9BB07DE843AB}" srcOrd="1" destOrd="0" presId="urn:microsoft.com/office/officeart/2005/8/layout/vList3"/>
    <dgm:cxn modelId="{78D6FF51-FD2E-46A8-B3FF-3F1C7538092E}" type="presParOf" srcId="{EF6081BC-5BED-4450-B36F-6B714BE3DC52}" destId="{FE72F29B-240A-42EF-9D00-A34469813749}" srcOrd="2" destOrd="0" presId="urn:microsoft.com/office/officeart/2005/8/layout/vList3"/>
    <dgm:cxn modelId="{5E387F4E-46D0-48D6-B81D-DFD8B2B245B5}" type="presParOf" srcId="{FE72F29B-240A-42EF-9D00-A34469813749}" destId="{1269DEA5-478B-4042-9144-3E5AEC08353F}" srcOrd="0" destOrd="0" presId="urn:microsoft.com/office/officeart/2005/8/layout/vList3"/>
    <dgm:cxn modelId="{DB0B71A8-8CFE-4D51-B266-0A4E00F46C83}" type="presParOf" srcId="{FE72F29B-240A-42EF-9D00-A34469813749}" destId="{9048BDDD-DEF5-4929-95D3-6C30E61D0059}" srcOrd="1" destOrd="0" presId="urn:microsoft.com/office/officeart/2005/8/layout/vList3"/>
    <dgm:cxn modelId="{5401CE7B-3F18-4BBB-80E5-37EE5C7A2660}" type="presParOf" srcId="{EF6081BC-5BED-4450-B36F-6B714BE3DC52}" destId="{F9224E0E-2480-4B43-8277-9EA283AC4452}" srcOrd="3" destOrd="0" presId="urn:microsoft.com/office/officeart/2005/8/layout/vList3"/>
    <dgm:cxn modelId="{2E054C30-8F67-4346-A2DE-6206E4AF56F0}" type="presParOf" srcId="{EF6081BC-5BED-4450-B36F-6B714BE3DC52}" destId="{A974E720-0CCF-4F23-A199-A9E2C7352A20}" srcOrd="4" destOrd="0" presId="urn:microsoft.com/office/officeart/2005/8/layout/vList3"/>
    <dgm:cxn modelId="{E568CE27-BE0E-4621-8B86-D2701FF3FC91}" type="presParOf" srcId="{A974E720-0CCF-4F23-A199-A9E2C7352A20}" destId="{64BAC981-E59A-4486-AD46-9824C8750594}" srcOrd="0" destOrd="0" presId="urn:microsoft.com/office/officeart/2005/8/layout/vList3"/>
    <dgm:cxn modelId="{CB41AB45-A169-42A3-933D-07DC3E05CB76}" type="presParOf" srcId="{A974E720-0CCF-4F23-A199-A9E2C7352A20}" destId="{ADE259AE-E5B2-4261-A027-EC4571EB68B6}"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BA90CE-9742-44BC-84C5-6C01CB2A6926}"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CA"/>
        </a:p>
      </dgm:t>
    </dgm:pt>
    <dgm:pt modelId="{D32D7B95-2C5E-42B3-AE82-C832F72E54AA}">
      <dgm:prSet custT="1"/>
      <dgm:spPr>
        <a:solidFill>
          <a:srgbClr val="5C2160"/>
        </a:solidFill>
      </dgm:spPr>
      <dgm:t>
        <a:bodyPr/>
        <a:lstStyle/>
        <a:p>
          <a:pPr algn="ctr"/>
          <a:r>
            <a:rPr lang="fr-CA" sz="1600" b="1" dirty="0">
              <a:latin typeface="+mn-lt"/>
            </a:rPr>
            <a:t>Construction, élargissement ou redressement d’un chemin </a:t>
          </a:r>
        </a:p>
        <a:p>
          <a:pPr algn="l"/>
          <a:r>
            <a:rPr lang="fr-CA" sz="1400" b="0" dirty="0">
              <a:latin typeface="+mn-lt"/>
            </a:rPr>
            <a:t>- À moins de 60 m d’un littoral, d’un étang ou d’une tourbière ouverte et longeant ces milieux sur une distance de 300 m ou plus</a:t>
          </a:r>
        </a:p>
      </dgm:t>
    </dgm:pt>
    <dgm:pt modelId="{7C57A040-D456-4711-840A-BFF7CA29D75A}" type="parTrans" cxnId="{82DFE44B-2ECB-44DB-B6A9-B71591FA8ECF}">
      <dgm:prSet/>
      <dgm:spPr/>
      <dgm:t>
        <a:bodyPr/>
        <a:lstStyle/>
        <a:p>
          <a:endParaRPr lang="fr-CA"/>
        </a:p>
      </dgm:t>
    </dgm:pt>
    <dgm:pt modelId="{62AD3D6A-7622-4381-B412-F60C1A70EBA6}" type="sibTrans" cxnId="{82DFE44B-2ECB-44DB-B6A9-B71591FA8ECF}">
      <dgm:prSet/>
      <dgm:spPr/>
      <dgm:t>
        <a:bodyPr/>
        <a:lstStyle/>
        <a:p>
          <a:endParaRPr lang="fr-CA"/>
        </a:p>
      </dgm:t>
    </dgm:pt>
    <dgm:pt modelId="{2A9DC34F-C61B-4F34-A591-D7CA8509EBC3}">
      <dgm:prSet custT="1"/>
      <dgm:spPr>
        <a:solidFill>
          <a:srgbClr val="5C2160"/>
        </a:solidFill>
      </dgm:spPr>
      <dgm:t>
        <a:bodyPr/>
        <a:lstStyle/>
        <a:p>
          <a:pPr algn="ctr"/>
          <a:r>
            <a:rPr lang="fr-CA" sz="1600" b="1" dirty="0">
              <a:latin typeface="+mn-lt"/>
            </a:rPr>
            <a:t>Travaux relatifs à un ouvrage aménagé pour recueillir les eaux de ruissellement ou pour rabattre les eaux souterraines</a:t>
          </a:r>
        </a:p>
        <a:p>
          <a:pPr algn="l"/>
          <a:r>
            <a:rPr lang="fr-CA" sz="1400" b="0" dirty="0">
              <a:latin typeface="+mn-lt"/>
            </a:rPr>
            <a:t>- Lorsque réalisé</a:t>
          </a:r>
          <a:r>
            <a:rPr lang="fr-CA" sz="1400" b="0" dirty="0">
              <a:solidFill>
                <a:schemeClr val="bg1"/>
              </a:solidFill>
              <a:latin typeface="+mn-lt"/>
            </a:rPr>
            <a:t>s</a:t>
          </a:r>
          <a:r>
            <a:rPr lang="fr-CA" sz="1400" b="0" dirty="0">
              <a:latin typeface="+mn-lt"/>
            </a:rPr>
            <a:t> à moins de 30 m d’une tourbière ouverte</a:t>
          </a:r>
        </a:p>
        <a:p>
          <a:pPr algn="l"/>
          <a:r>
            <a:rPr lang="fr-CA" sz="1400" b="0" dirty="0">
              <a:latin typeface="+mn-lt"/>
            </a:rPr>
            <a:t>- Dans un domaine bioclimatique autre que la sapinière à bouleau blanc et la pessière à mousses</a:t>
          </a:r>
        </a:p>
      </dgm:t>
    </dgm:pt>
    <dgm:pt modelId="{7F7B6064-B229-4EB9-8F4C-E4A85B0F59D3}" type="sibTrans" cxnId="{E2FC6A22-000E-4647-B41B-3FEA70F1FE41}">
      <dgm:prSet/>
      <dgm:spPr/>
      <dgm:t>
        <a:bodyPr/>
        <a:lstStyle/>
        <a:p>
          <a:endParaRPr lang="fr-CA"/>
        </a:p>
      </dgm:t>
    </dgm:pt>
    <dgm:pt modelId="{6F4FE7FE-2123-48E5-9475-1D9FD3D88CE3}" type="parTrans" cxnId="{E2FC6A22-000E-4647-B41B-3FEA70F1FE41}">
      <dgm:prSet/>
      <dgm:spPr/>
      <dgm:t>
        <a:bodyPr/>
        <a:lstStyle/>
        <a:p>
          <a:endParaRPr lang="fr-CA"/>
        </a:p>
      </dgm:t>
    </dgm:pt>
    <dgm:pt modelId="{D19518AA-9D83-48DE-B461-E9C65C737380}" type="pres">
      <dgm:prSet presAssocID="{F8BA90CE-9742-44BC-84C5-6C01CB2A6926}" presName="linearFlow" presStyleCnt="0">
        <dgm:presLayoutVars>
          <dgm:dir/>
          <dgm:resizeHandles val="exact"/>
        </dgm:presLayoutVars>
      </dgm:prSet>
      <dgm:spPr/>
    </dgm:pt>
    <dgm:pt modelId="{72C62ACE-7410-48C0-B11F-376EB01023BC}" type="pres">
      <dgm:prSet presAssocID="{2A9DC34F-C61B-4F34-A591-D7CA8509EBC3}" presName="composite" presStyleCnt="0"/>
      <dgm:spPr/>
    </dgm:pt>
    <dgm:pt modelId="{E30DA62B-8DCC-49F5-A11F-957F43B9038C}" type="pres">
      <dgm:prSet presAssocID="{2A9DC34F-C61B-4F34-A591-D7CA8509EBC3}" presName="imgShp"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478" t="30478" r="30478" b="30478"/>
          </a:stretch>
        </a:blipFill>
      </dgm:spPr>
      <dgm:extLst>
        <a:ext uri="{E40237B7-FDA0-4F09-8148-C483321AD2D9}">
          <dgm14:cNvPr xmlns:dgm14="http://schemas.microsoft.com/office/drawing/2010/diagram" id="0" name="" descr="Pelleteuse"/>
        </a:ext>
      </dgm:extLst>
    </dgm:pt>
    <dgm:pt modelId="{CD37F156-F3FA-46CA-8DF4-D2CBD4AE394B}" type="pres">
      <dgm:prSet presAssocID="{2A9DC34F-C61B-4F34-A591-D7CA8509EBC3}" presName="txShp" presStyleLbl="node1" presStyleIdx="0" presStyleCnt="2">
        <dgm:presLayoutVars>
          <dgm:bulletEnabled val="1"/>
        </dgm:presLayoutVars>
      </dgm:prSet>
      <dgm:spPr/>
    </dgm:pt>
    <dgm:pt modelId="{B8CC0A0D-A174-4321-B1B6-16DC12B97952}" type="pres">
      <dgm:prSet presAssocID="{7F7B6064-B229-4EB9-8F4C-E4A85B0F59D3}" presName="spacing" presStyleCnt="0"/>
      <dgm:spPr/>
    </dgm:pt>
    <dgm:pt modelId="{CEB34739-7EEF-4C2E-B499-58335B386E5E}" type="pres">
      <dgm:prSet presAssocID="{D32D7B95-2C5E-42B3-AE82-C832F72E54AA}" presName="composite" presStyleCnt="0"/>
      <dgm:spPr/>
    </dgm:pt>
    <dgm:pt modelId="{B91D72E3-800A-4C91-8581-981B623EEFA4}" type="pres">
      <dgm:prSet presAssocID="{D32D7B95-2C5E-42B3-AE82-C832F72E54AA}" presName="imgShp" presStyleLbl="fgImgPlace1" presStyleIdx="1" presStyleCnt="2"/>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0478" t="30478" r="30478" b="30478"/>
          </a:stretch>
        </a:blipFill>
      </dgm:spPr>
      <dgm:extLst>
        <a:ext uri="{E40237B7-FDA0-4F09-8148-C483321AD2D9}">
          <dgm14:cNvPr xmlns:dgm14="http://schemas.microsoft.com/office/drawing/2010/diagram" id="0" name="" descr="Voiture"/>
        </a:ext>
      </dgm:extLst>
    </dgm:pt>
    <dgm:pt modelId="{E4B4787E-FA35-42B7-B42C-44FF995E47C4}" type="pres">
      <dgm:prSet presAssocID="{D32D7B95-2C5E-42B3-AE82-C832F72E54AA}" presName="txShp" presStyleLbl="node1" presStyleIdx="1" presStyleCnt="2">
        <dgm:presLayoutVars>
          <dgm:bulletEnabled val="1"/>
        </dgm:presLayoutVars>
      </dgm:prSet>
      <dgm:spPr/>
    </dgm:pt>
  </dgm:ptLst>
  <dgm:cxnLst>
    <dgm:cxn modelId="{E2FC6A22-000E-4647-B41B-3FEA70F1FE41}" srcId="{F8BA90CE-9742-44BC-84C5-6C01CB2A6926}" destId="{2A9DC34F-C61B-4F34-A591-D7CA8509EBC3}" srcOrd="0" destOrd="0" parTransId="{6F4FE7FE-2123-48E5-9475-1D9FD3D88CE3}" sibTransId="{7F7B6064-B229-4EB9-8F4C-E4A85B0F59D3}"/>
    <dgm:cxn modelId="{59838E3C-407C-49C0-A339-3C924AC5FB7E}" type="presOf" srcId="{D32D7B95-2C5E-42B3-AE82-C832F72E54AA}" destId="{E4B4787E-FA35-42B7-B42C-44FF995E47C4}" srcOrd="0" destOrd="0" presId="urn:microsoft.com/office/officeart/2005/8/layout/vList3"/>
    <dgm:cxn modelId="{82DFE44B-2ECB-44DB-B6A9-B71591FA8ECF}" srcId="{F8BA90CE-9742-44BC-84C5-6C01CB2A6926}" destId="{D32D7B95-2C5E-42B3-AE82-C832F72E54AA}" srcOrd="1" destOrd="0" parTransId="{7C57A040-D456-4711-840A-BFF7CA29D75A}" sibTransId="{62AD3D6A-7622-4381-B412-F60C1A70EBA6}"/>
    <dgm:cxn modelId="{98B278A9-B7B5-402C-83C7-2F0F1EC5904F}" type="presOf" srcId="{2A9DC34F-C61B-4F34-A591-D7CA8509EBC3}" destId="{CD37F156-F3FA-46CA-8DF4-D2CBD4AE394B}" srcOrd="0" destOrd="0" presId="urn:microsoft.com/office/officeart/2005/8/layout/vList3"/>
    <dgm:cxn modelId="{39EE1BF1-C785-4B4B-9874-A61F297F9237}" type="presOf" srcId="{F8BA90CE-9742-44BC-84C5-6C01CB2A6926}" destId="{D19518AA-9D83-48DE-B461-E9C65C737380}" srcOrd="0" destOrd="0" presId="urn:microsoft.com/office/officeart/2005/8/layout/vList3"/>
    <dgm:cxn modelId="{BB35D01A-CFCC-40CD-A46C-C72BC8CED06A}" type="presParOf" srcId="{D19518AA-9D83-48DE-B461-E9C65C737380}" destId="{72C62ACE-7410-48C0-B11F-376EB01023BC}" srcOrd="0" destOrd="0" presId="urn:microsoft.com/office/officeart/2005/8/layout/vList3"/>
    <dgm:cxn modelId="{FC616490-419C-4B14-822A-1EC3C6AEB4BE}" type="presParOf" srcId="{72C62ACE-7410-48C0-B11F-376EB01023BC}" destId="{E30DA62B-8DCC-49F5-A11F-957F43B9038C}" srcOrd="0" destOrd="0" presId="urn:microsoft.com/office/officeart/2005/8/layout/vList3"/>
    <dgm:cxn modelId="{515609DC-5C32-4548-911F-129EDAA84242}" type="presParOf" srcId="{72C62ACE-7410-48C0-B11F-376EB01023BC}" destId="{CD37F156-F3FA-46CA-8DF4-D2CBD4AE394B}" srcOrd="1" destOrd="0" presId="urn:microsoft.com/office/officeart/2005/8/layout/vList3"/>
    <dgm:cxn modelId="{E3E6E33F-0257-427E-AFF3-1566A25A8021}" type="presParOf" srcId="{D19518AA-9D83-48DE-B461-E9C65C737380}" destId="{B8CC0A0D-A174-4321-B1B6-16DC12B97952}" srcOrd="1" destOrd="0" presId="urn:microsoft.com/office/officeart/2005/8/layout/vList3"/>
    <dgm:cxn modelId="{DA9312EF-5E42-47BE-A042-3E9DA7D47FA6}" type="presParOf" srcId="{D19518AA-9D83-48DE-B461-E9C65C737380}" destId="{CEB34739-7EEF-4C2E-B499-58335B386E5E}" srcOrd="2" destOrd="0" presId="urn:microsoft.com/office/officeart/2005/8/layout/vList3"/>
    <dgm:cxn modelId="{ABA3A9EF-CAC8-4A99-9529-9F58906736AC}" type="presParOf" srcId="{CEB34739-7EEF-4C2E-B499-58335B386E5E}" destId="{B91D72E3-800A-4C91-8581-981B623EEFA4}" srcOrd="0" destOrd="0" presId="urn:microsoft.com/office/officeart/2005/8/layout/vList3"/>
    <dgm:cxn modelId="{1F136BE6-F19C-4673-9A3B-0C055CFBFEED}" type="presParOf" srcId="{CEB34739-7EEF-4C2E-B499-58335B386E5E}" destId="{E4B4787E-FA35-42B7-B42C-44FF995E47C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82C66-6A4C-4414-A532-F4315173844C}">
      <dsp:nvSpPr>
        <dsp:cNvPr id="0" name=""/>
        <dsp:cNvSpPr/>
      </dsp:nvSpPr>
      <dsp:spPr>
        <a:xfrm>
          <a:off x="26047" y="0"/>
          <a:ext cx="2020745" cy="70423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7338" rIns="0" bIns="37338" numCol="1" spcCol="1270" anchor="ctr" anchorCtr="0">
          <a:noAutofit/>
        </a:bodyPr>
        <a:lstStyle/>
        <a:p>
          <a:pPr marL="0" lvl="0" indent="0" algn="ctr" defTabSz="622300">
            <a:lnSpc>
              <a:spcPct val="90000"/>
            </a:lnSpc>
            <a:spcBef>
              <a:spcPct val="0"/>
            </a:spcBef>
            <a:spcAft>
              <a:spcPts val="0"/>
            </a:spcAft>
            <a:buNone/>
          </a:pPr>
          <a:r>
            <a:rPr lang="fr-CA" sz="1400" kern="1200" noProof="0">
              <a:latin typeface="Arial" panose="020B0604020202020204" pitchFamily="34" charset="0"/>
              <a:cs typeface="Arial" panose="020B0604020202020204" pitchFamily="34" charset="0"/>
            </a:rPr>
            <a:t>1972</a:t>
          </a:r>
        </a:p>
      </dsp:txBody>
      <dsp:txXfrm>
        <a:off x="26047" y="0"/>
        <a:ext cx="1844686" cy="704236"/>
      </dsp:txXfrm>
    </dsp:sp>
    <dsp:sp modelId="{BB49EB3B-E096-45B2-9699-EC851E3D5566}">
      <dsp:nvSpPr>
        <dsp:cNvPr id="0" name=""/>
        <dsp:cNvSpPr/>
      </dsp:nvSpPr>
      <dsp:spPr>
        <a:xfrm>
          <a:off x="1717815" y="0"/>
          <a:ext cx="2020745" cy="704236"/>
        </a:xfrm>
        <a:prstGeom prst="chevron">
          <a:avLst/>
        </a:prstGeom>
        <a:solidFill>
          <a:schemeClr val="accent2">
            <a:hueOff val="-148527"/>
            <a:satOff val="2633"/>
            <a:lumOff val="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CA" sz="1400" kern="1200">
              <a:latin typeface="Arial" panose="020B0604020202020204" pitchFamily="34" charset="0"/>
              <a:cs typeface="Arial" panose="020B0604020202020204" pitchFamily="34" charset="0"/>
            </a:rPr>
            <a:t>2017</a:t>
          </a:r>
        </a:p>
      </dsp:txBody>
      <dsp:txXfrm>
        <a:off x="2069933" y="0"/>
        <a:ext cx="1316509" cy="704236"/>
      </dsp:txXfrm>
    </dsp:sp>
    <dsp:sp modelId="{E48D4985-AE9E-4F80-A865-7B13FC0B1FF4}">
      <dsp:nvSpPr>
        <dsp:cNvPr id="0" name=""/>
        <dsp:cNvSpPr/>
      </dsp:nvSpPr>
      <dsp:spPr>
        <a:xfrm>
          <a:off x="3333526" y="0"/>
          <a:ext cx="2020745" cy="704236"/>
        </a:xfrm>
        <a:prstGeom prst="chevron">
          <a:avLst/>
        </a:prstGeom>
        <a:solidFill>
          <a:schemeClr val="accent2">
            <a:hueOff val="-297054"/>
            <a:satOff val="526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CA" sz="1400" kern="1200">
              <a:latin typeface="Arial" panose="020B0604020202020204" pitchFamily="34" charset="0"/>
              <a:cs typeface="Arial" panose="020B0604020202020204" pitchFamily="34" charset="0"/>
            </a:rPr>
            <a:t>2018</a:t>
          </a:r>
        </a:p>
      </dsp:txBody>
      <dsp:txXfrm>
        <a:off x="3685644" y="0"/>
        <a:ext cx="1316509" cy="704236"/>
      </dsp:txXfrm>
    </dsp:sp>
    <dsp:sp modelId="{5DDE65DE-1ECB-4C4A-B715-D713E1385098}">
      <dsp:nvSpPr>
        <dsp:cNvPr id="0" name=""/>
        <dsp:cNvSpPr/>
      </dsp:nvSpPr>
      <dsp:spPr>
        <a:xfrm>
          <a:off x="4851506" y="0"/>
          <a:ext cx="2020745" cy="704236"/>
        </a:xfrm>
        <a:prstGeom prst="chevron">
          <a:avLst/>
        </a:prstGeom>
        <a:solidFill>
          <a:schemeClr val="accent2">
            <a:hueOff val="-445582"/>
            <a:satOff val="7900"/>
            <a:lumOff val="4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CA" sz="1400" b="1" kern="1200">
              <a:latin typeface="Arial" panose="020B0604020202020204" pitchFamily="34" charset="0"/>
              <a:cs typeface="Arial" panose="020B0604020202020204" pitchFamily="34" charset="0"/>
            </a:rPr>
            <a:t>2020</a:t>
          </a:r>
          <a:endParaRPr lang="fr-CA" sz="1400" kern="1200">
            <a:latin typeface="Arial" panose="020B0604020202020204" pitchFamily="34" charset="0"/>
            <a:cs typeface="Arial" panose="020B0604020202020204" pitchFamily="34" charset="0"/>
          </a:endParaRPr>
        </a:p>
      </dsp:txBody>
      <dsp:txXfrm>
        <a:off x="5203624" y="0"/>
        <a:ext cx="1316509" cy="704236"/>
      </dsp:txXfrm>
    </dsp:sp>
    <dsp:sp modelId="{EFA62809-7BC9-4D74-8F55-9D54C07FDAB8}">
      <dsp:nvSpPr>
        <dsp:cNvPr id="0" name=""/>
        <dsp:cNvSpPr/>
      </dsp:nvSpPr>
      <dsp:spPr>
        <a:xfrm>
          <a:off x="6534334" y="0"/>
          <a:ext cx="2020745" cy="704236"/>
        </a:xfrm>
        <a:prstGeom prst="chevron">
          <a:avLst/>
        </a:prstGeom>
        <a:solidFill>
          <a:schemeClr val="accent2">
            <a:hueOff val="-594109"/>
            <a:satOff val="10533"/>
            <a:lumOff val="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CA" sz="1400" kern="1200" noProof="0">
              <a:latin typeface="Arial"/>
              <a:cs typeface="Arial"/>
            </a:rPr>
            <a:t>2021</a:t>
          </a:r>
        </a:p>
      </dsp:txBody>
      <dsp:txXfrm>
        <a:off x="6886452" y="0"/>
        <a:ext cx="1316509" cy="704236"/>
      </dsp:txXfrm>
    </dsp:sp>
    <dsp:sp modelId="{E59BC3E0-30CD-4E1C-9D75-E067D9943982}">
      <dsp:nvSpPr>
        <dsp:cNvPr id="0" name=""/>
        <dsp:cNvSpPr/>
      </dsp:nvSpPr>
      <dsp:spPr>
        <a:xfrm>
          <a:off x="8084698" y="0"/>
          <a:ext cx="2020745" cy="704236"/>
        </a:xfrm>
        <a:prstGeom prst="chevron">
          <a:avLst/>
        </a:prstGeom>
        <a:solidFill>
          <a:schemeClr val="accent2">
            <a:hueOff val="-742636"/>
            <a:satOff val="13166"/>
            <a:lumOff val="7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CA" sz="1400" kern="1200" noProof="0">
              <a:latin typeface="Arial"/>
              <a:cs typeface="Arial"/>
            </a:rPr>
            <a:t>2022</a:t>
          </a:r>
        </a:p>
      </dsp:txBody>
      <dsp:txXfrm>
        <a:off x="8436816" y="0"/>
        <a:ext cx="1316509" cy="704236"/>
      </dsp:txXfrm>
    </dsp:sp>
    <dsp:sp modelId="{831E8195-E946-4EA9-BC77-B9702C857EE7}">
      <dsp:nvSpPr>
        <dsp:cNvPr id="0" name=""/>
        <dsp:cNvSpPr/>
      </dsp:nvSpPr>
      <dsp:spPr>
        <a:xfrm>
          <a:off x="9701295" y="0"/>
          <a:ext cx="2020745" cy="704236"/>
        </a:xfrm>
        <a:prstGeom prst="chevron">
          <a:avLst/>
        </a:prstGeom>
        <a:solidFill>
          <a:schemeClr val="accent2">
            <a:hueOff val="-891163"/>
            <a:satOff val="15799"/>
            <a:lumOff val="88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CA" sz="1400" kern="1200" noProof="0">
              <a:latin typeface="Arial" panose="020B0604020202020204" pitchFamily="34" charset="0"/>
              <a:cs typeface="Arial" panose="020B0604020202020204" pitchFamily="34" charset="0"/>
            </a:rPr>
            <a:t>2027</a:t>
          </a:r>
        </a:p>
      </dsp:txBody>
      <dsp:txXfrm>
        <a:off x="10053413" y="0"/>
        <a:ext cx="1316509" cy="7042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42695-CE12-43DE-920E-FE593EC18512}">
      <dsp:nvSpPr>
        <dsp:cNvPr id="0" name=""/>
        <dsp:cNvSpPr/>
      </dsp:nvSpPr>
      <dsp:spPr>
        <a:xfrm rot="10800000">
          <a:off x="1292858" y="65359"/>
          <a:ext cx="3774528" cy="1241062"/>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3482" tIns="60960" rIns="113792" bIns="60960" numCol="1" spcCol="1270" anchor="ctr" anchorCtr="0">
          <a:noAutofit/>
        </a:bodyPr>
        <a:lstStyle/>
        <a:p>
          <a:pPr marL="0" lvl="0" indent="0" algn="l" defTabSz="711200" rtl="0">
            <a:lnSpc>
              <a:spcPct val="100000"/>
            </a:lnSpc>
            <a:spcBef>
              <a:spcPct val="0"/>
            </a:spcBef>
            <a:spcAft>
              <a:spcPts val="0"/>
            </a:spcAft>
            <a:buNone/>
          </a:pPr>
          <a:r>
            <a:rPr lang="fr-CA" sz="1600" b="1" kern="1200" noProof="0" dirty="0">
              <a:latin typeface="+mn-lt"/>
            </a:rPr>
            <a:t>Récolte en </a:t>
          </a:r>
          <a:r>
            <a:rPr lang="fr-CA" sz="1600" b="1" i="0" kern="1200" noProof="0" dirty="0">
              <a:latin typeface="+mn-lt"/>
            </a:rPr>
            <a:t>rive</a:t>
          </a:r>
        </a:p>
        <a:p>
          <a:pPr marL="0" lvl="0" indent="0" algn="l" defTabSz="711200" rtl="0">
            <a:lnSpc>
              <a:spcPct val="100000"/>
            </a:lnSpc>
            <a:spcBef>
              <a:spcPct val="0"/>
            </a:spcBef>
            <a:spcAft>
              <a:spcPts val="0"/>
            </a:spcAft>
            <a:buNone/>
          </a:pPr>
          <a:r>
            <a:rPr lang="fr-CA" sz="1400" i="0" kern="1200" noProof="0" dirty="0">
              <a:latin typeface="+mn-lt"/>
            </a:rPr>
            <a:t>- Au plus 50 % des arbres</a:t>
          </a:r>
        </a:p>
        <a:p>
          <a:pPr marL="0" lvl="0" indent="0" algn="l" defTabSz="711200" rtl="0">
            <a:lnSpc>
              <a:spcPct val="100000"/>
            </a:lnSpc>
            <a:spcBef>
              <a:spcPct val="0"/>
            </a:spcBef>
            <a:spcAft>
              <a:spcPts val="0"/>
            </a:spcAft>
            <a:buNone/>
          </a:pPr>
          <a:r>
            <a:rPr lang="fr-CA" sz="1400" b="0" kern="1200" noProof="0" dirty="0">
              <a:latin typeface="+mn-lt"/>
            </a:rPr>
            <a:t>- Plus de 50 % des arbres à la suite d’une perturbation naturelle</a:t>
          </a:r>
        </a:p>
      </dsp:txBody>
      <dsp:txXfrm rot="10800000">
        <a:off x="1603123" y="65359"/>
        <a:ext cx="3464263" cy="1241062"/>
      </dsp:txXfrm>
    </dsp:sp>
    <dsp:sp modelId="{0083396D-48A0-4F3A-9B60-4A786D62CB23}">
      <dsp:nvSpPr>
        <dsp:cNvPr id="0" name=""/>
        <dsp:cNvSpPr/>
      </dsp:nvSpPr>
      <dsp:spPr>
        <a:xfrm>
          <a:off x="608595" y="1627"/>
          <a:ext cx="1368527" cy="1368527"/>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949" t="10949" r="10949" b="10949"/>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8659D8F-0377-4CA6-828A-C15588D029E8}">
      <dsp:nvSpPr>
        <dsp:cNvPr id="0" name=""/>
        <dsp:cNvSpPr/>
      </dsp:nvSpPr>
      <dsp:spPr>
        <a:xfrm rot="10800000">
          <a:off x="1292858" y="1781708"/>
          <a:ext cx="3774528" cy="1362450"/>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3482" tIns="60960" rIns="113792" bIns="60960" numCol="1" spcCol="1270" anchor="ctr" anchorCtr="0">
          <a:noAutofit/>
        </a:bodyPr>
        <a:lstStyle/>
        <a:p>
          <a:pPr marL="0" lvl="0" indent="0" algn="l" defTabSz="711200">
            <a:lnSpc>
              <a:spcPct val="90000"/>
            </a:lnSpc>
            <a:spcBef>
              <a:spcPct val="0"/>
            </a:spcBef>
            <a:spcAft>
              <a:spcPct val="35000"/>
            </a:spcAft>
            <a:buNone/>
          </a:pPr>
          <a:r>
            <a:rPr lang="fr-CA" sz="1600" b="1" u="none" kern="1200" noProof="0" dirty="0">
              <a:latin typeface="+mn-lt"/>
            </a:rPr>
            <a:t>Activités d’aménagement forestier en zone inondable</a:t>
          </a:r>
        </a:p>
        <a:p>
          <a:pPr marL="0" lvl="0" indent="0" algn="l" defTabSz="711200">
            <a:lnSpc>
              <a:spcPct val="90000"/>
            </a:lnSpc>
            <a:spcBef>
              <a:spcPct val="0"/>
            </a:spcBef>
            <a:spcAft>
              <a:spcPct val="35000"/>
            </a:spcAft>
            <a:buNone/>
          </a:pPr>
          <a:r>
            <a:rPr lang="fr-CA" sz="1400" b="0" i="0" u="none" kern="1200" noProof="0" dirty="0">
              <a:latin typeface="+mn-lt"/>
            </a:rPr>
            <a:t>- Sauf drainage sylvicole</a:t>
          </a:r>
        </a:p>
      </dsp:txBody>
      <dsp:txXfrm rot="10800000">
        <a:off x="1633470" y="1781708"/>
        <a:ext cx="3433916" cy="1362450"/>
      </dsp:txXfrm>
    </dsp:sp>
    <dsp:sp modelId="{C46B63DF-D958-4719-BF7B-2A0014A08E28}">
      <dsp:nvSpPr>
        <dsp:cNvPr id="0" name=""/>
        <dsp:cNvSpPr/>
      </dsp:nvSpPr>
      <dsp:spPr>
        <a:xfrm>
          <a:off x="608595" y="1778670"/>
          <a:ext cx="1368527" cy="1368527"/>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949" t="10996" r="10949" b="10996"/>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0646258-13F7-4614-B940-B2A0455975C9}">
      <dsp:nvSpPr>
        <dsp:cNvPr id="0" name=""/>
        <dsp:cNvSpPr/>
      </dsp:nvSpPr>
      <dsp:spPr>
        <a:xfrm rot="10800000">
          <a:off x="1292858" y="3555713"/>
          <a:ext cx="3774528" cy="1368527"/>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3482" tIns="60960" rIns="113792" bIns="60960" numCol="1" spcCol="1270" anchor="ctr" anchorCtr="0">
          <a:noAutofit/>
        </a:bodyPr>
        <a:lstStyle/>
        <a:p>
          <a:pPr marL="0" lvl="0" indent="0" algn="l" defTabSz="711200" rtl="0">
            <a:lnSpc>
              <a:spcPct val="90000"/>
            </a:lnSpc>
            <a:spcBef>
              <a:spcPct val="0"/>
            </a:spcBef>
            <a:spcAft>
              <a:spcPct val="35000"/>
            </a:spcAft>
            <a:buNone/>
          </a:pPr>
          <a:r>
            <a:rPr lang="fr-CA" sz="1600" b="1" kern="1200">
              <a:latin typeface="+mn-lt"/>
            </a:rPr>
            <a:t>Traitements sylvicoles en milieu humide boisé</a:t>
          </a:r>
        </a:p>
        <a:p>
          <a:pPr marL="0" lvl="0" indent="0" algn="l" defTabSz="711200">
            <a:lnSpc>
              <a:spcPct val="90000"/>
            </a:lnSpc>
            <a:spcBef>
              <a:spcPct val="0"/>
            </a:spcBef>
            <a:spcAft>
              <a:spcPct val="35000"/>
            </a:spcAft>
            <a:buNone/>
          </a:pPr>
          <a:r>
            <a:rPr lang="fr-CA" sz="1400" b="0" kern="1200">
              <a:latin typeface="+mn-lt"/>
            </a:rPr>
            <a:t>- Sauf le drainage sylvicole</a:t>
          </a:r>
          <a:endParaRPr lang="fr-CA" sz="1400" b="0" i="0" kern="1200" noProof="0" dirty="0">
            <a:latin typeface="+mn-lt"/>
          </a:endParaRPr>
        </a:p>
      </dsp:txBody>
      <dsp:txXfrm rot="10800000">
        <a:off x="1634990" y="3555713"/>
        <a:ext cx="3432396" cy="1368527"/>
      </dsp:txXfrm>
    </dsp:sp>
    <dsp:sp modelId="{07D65626-DD5C-44F6-8A3A-9A7803433317}">
      <dsp:nvSpPr>
        <dsp:cNvPr id="0" name=""/>
        <dsp:cNvSpPr/>
      </dsp:nvSpPr>
      <dsp:spPr>
        <a:xfrm>
          <a:off x="608595" y="3555713"/>
          <a:ext cx="1368527" cy="1368527"/>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949" t="10949" r="10949" b="10949"/>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D9542-E122-4502-88BD-612624A1097D}">
      <dsp:nvSpPr>
        <dsp:cNvPr id="0" name=""/>
        <dsp:cNvSpPr/>
      </dsp:nvSpPr>
      <dsp:spPr>
        <a:xfrm rot="10800000">
          <a:off x="1478182" y="3161"/>
          <a:ext cx="5530047" cy="1010410"/>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9380" tIns="60960" rIns="113792" bIns="60960" numCol="1" spcCol="1270" anchor="ctr" anchorCtr="0">
          <a:noAutofit/>
        </a:bodyPr>
        <a:lstStyle/>
        <a:p>
          <a:pPr marL="0" lvl="0" indent="0" algn="l" defTabSz="711200">
            <a:lnSpc>
              <a:spcPct val="100000"/>
            </a:lnSpc>
            <a:spcBef>
              <a:spcPct val="0"/>
            </a:spcBef>
            <a:spcAft>
              <a:spcPts val="0"/>
            </a:spcAft>
            <a:buNone/>
          </a:pPr>
          <a:r>
            <a:rPr lang="fr-CA" sz="1600" b="1" kern="1200" dirty="0"/>
            <a:t>Récolte en </a:t>
          </a:r>
          <a:r>
            <a:rPr lang="fr-CA" sz="1600" b="1" i="0" kern="1200" dirty="0"/>
            <a:t>rive</a:t>
          </a:r>
        </a:p>
        <a:p>
          <a:pPr marL="0" lvl="0" indent="0" algn="l" defTabSz="711200" rtl="0">
            <a:lnSpc>
              <a:spcPct val="100000"/>
            </a:lnSpc>
            <a:spcBef>
              <a:spcPct val="0"/>
            </a:spcBef>
            <a:spcAft>
              <a:spcPts val="0"/>
            </a:spcAft>
            <a:buNone/>
          </a:pPr>
          <a:r>
            <a:rPr lang="fr-CA" sz="1300" i="0" kern="1200" dirty="0"/>
            <a:t>- Maintien</a:t>
          </a:r>
          <a:r>
            <a:rPr lang="fr-CA" sz="1300" b="0" kern="1200" dirty="0"/>
            <a:t> d’au moins 50 % de couvert forestier et arbres répartis uniformément, sauf</a:t>
          </a:r>
          <a:r>
            <a:rPr lang="fr-CA" sz="1300" b="0" i="0" kern="1200" dirty="0"/>
            <a:t> si perturbation naturelle et récolte</a:t>
          </a:r>
          <a:r>
            <a:rPr lang="fr-CA" sz="1300" b="0" kern="1200" noProof="0" dirty="0">
              <a:latin typeface="+mn-lt"/>
            </a:rPr>
            <a:t> de plus de 50 %</a:t>
          </a:r>
          <a:endParaRPr lang="fr-CA" sz="1300" b="1" kern="1200" dirty="0">
            <a:latin typeface="+mn-lt"/>
          </a:endParaRPr>
        </a:p>
      </dsp:txBody>
      <dsp:txXfrm rot="10800000">
        <a:off x="1730784" y="3161"/>
        <a:ext cx="5277445" cy="1010410"/>
      </dsp:txXfrm>
    </dsp:sp>
    <dsp:sp modelId="{071D7EDC-B4F7-4246-9FE1-0FCD36F91488}">
      <dsp:nvSpPr>
        <dsp:cNvPr id="0" name=""/>
        <dsp:cNvSpPr/>
      </dsp:nvSpPr>
      <dsp:spPr>
        <a:xfrm>
          <a:off x="1223420" y="225604"/>
          <a:ext cx="565524" cy="56552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C8DDE53-6C48-4538-AE6C-EFE1D9F8542A}">
      <dsp:nvSpPr>
        <dsp:cNvPr id="0" name=""/>
        <dsp:cNvSpPr/>
      </dsp:nvSpPr>
      <dsp:spPr>
        <a:xfrm rot="10800000">
          <a:off x="1443491" y="1066791"/>
          <a:ext cx="5576303" cy="2910825"/>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9380" tIns="60960" rIns="113792" bIns="60960" numCol="1" spcCol="1270" anchor="ctr" anchorCtr="0">
          <a:noAutofit/>
        </a:bodyPr>
        <a:lstStyle/>
        <a:p>
          <a:pPr marL="0" lvl="0" indent="0" algn="ctr" defTabSz="711200">
            <a:lnSpc>
              <a:spcPct val="100000"/>
            </a:lnSpc>
            <a:spcBef>
              <a:spcPct val="0"/>
            </a:spcBef>
            <a:spcAft>
              <a:spcPts val="0"/>
            </a:spcAft>
            <a:buNone/>
          </a:pPr>
          <a:r>
            <a:rPr lang="fr-CA" sz="1600" b="1" kern="1200" dirty="0">
              <a:latin typeface="+mn-lt"/>
            </a:rPr>
            <a:t>Récolte en milieu humide boisé</a:t>
          </a:r>
        </a:p>
        <a:p>
          <a:pPr marL="0" lvl="0" indent="0" algn="ctr" defTabSz="711200">
            <a:lnSpc>
              <a:spcPct val="100000"/>
            </a:lnSpc>
            <a:spcBef>
              <a:spcPct val="0"/>
            </a:spcBef>
            <a:spcAft>
              <a:spcPts val="0"/>
            </a:spcAft>
            <a:buNone/>
          </a:pPr>
          <a:r>
            <a:rPr lang="fr-CA" sz="1400" b="1" u="sng" kern="1200" dirty="0">
              <a:latin typeface="+mn-lt"/>
            </a:rPr>
            <a:t>Couvert forestier</a:t>
          </a:r>
        </a:p>
        <a:p>
          <a:pPr marL="0" lvl="0" indent="0" algn="ctr" defTabSz="711200">
            <a:lnSpc>
              <a:spcPct val="100000"/>
            </a:lnSpc>
            <a:spcBef>
              <a:spcPct val="0"/>
            </a:spcBef>
            <a:spcAft>
              <a:spcPts val="0"/>
            </a:spcAft>
            <a:buNone/>
          </a:pPr>
          <a:r>
            <a:rPr lang="fr-CA" sz="1300" b="0" kern="1200" dirty="0">
              <a:latin typeface="+mn-lt"/>
            </a:rPr>
            <a:t>- Maintien d’un couvert forestier (arbres d’une hauteur moyenne de 4 m ou plus) sur au moins 30 % de la superficie totale de l’ensemble des milieux humides boisés compris dans une forêt privée</a:t>
          </a:r>
        </a:p>
        <a:p>
          <a:pPr marL="0" lvl="0" indent="0" algn="ctr" defTabSz="711200">
            <a:lnSpc>
              <a:spcPct val="100000"/>
            </a:lnSpc>
            <a:spcBef>
              <a:spcPct val="0"/>
            </a:spcBef>
            <a:spcAft>
              <a:spcPts val="0"/>
            </a:spcAft>
            <a:buNone/>
          </a:pPr>
          <a:r>
            <a:rPr lang="fr-CA" sz="1300" b="0" kern="1200" dirty="0">
              <a:latin typeface="+mn-lt"/>
            </a:rPr>
            <a:t>- Vise la récolte partielle et totale, </a:t>
          </a:r>
          <a:r>
            <a:rPr lang="fr-CA" sz="1300" b="0" i="0" kern="1200" dirty="0"/>
            <a:t>sauf si perturbation naturelle</a:t>
          </a:r>
        </a:p>
        <a:p>
          <a:pPr marL="0" lvl="0" indent="0" algn="ctr" defTabSz="711200">
            <a:lnSpc>
              <a:spcPct val="100000"/>
            </a:lnSpc>
            <a:spcBef>
              <a:spcPct val="0"/>
            </a:spcBef>
            <a:spcAft>
              <a:spcPts val="0"/>
            </a:spcAft>
            <a:buNone/>
          </a:pPr>
          <a:endParaRPr lang="fr-CA" sz="1300" b="0" i="0" kern="1200" dirty="0"/>
        </a:p>
        <a:p>
          <a:pPr marL="0" lvl="0" indent="0" algn="ctr" defTabSz="711200">
            <a:lnSpc>
              <a:spcPct val="100000"/>
            </a:lnSpc>
            <a:spcBef>
              <a:spcPct val="0"/>
            </a:spcBef>
            <a:spcAft>
              <a:spcPts val="0"/>
            </a:spcAft>
            <a:buNone/>
          </a:pPr>
          <a:r>
            <a:rPr lang="fr-CA" sz="1400" b="1" u="sng" kern="1200" dirty="0">
              <a:latin typeface="+mn-lt"/>
            </a:rPr>
            <a:t>Récolte totale</a:t>
          </a:r>
        </a:p>
        <a:p>
          <a:pPr marL="0" lvl="0" indent="0" algn="ctr" defTabSz="711200">
            <a:lnSpc>
              <a:spcPct val="100000"/>
            </a:lnSpc>
            <a:spcBef>
              <a:spcPct val="0"/>
            </a:spcBef>
            <a:spcAft>
              <a:spcPts val="0"/>
            </a:spcAft>
            <a:buNone/>
          </a:pPr>
          <a:r>
            <a:rPr lang="fr-CA" sz="1300" b="0" kern="1200" dirty="0">
              <a:latin typeface="+mn-lt"/>
            </a:rPr>
            <a:t>- 4 ha de milieu humide boisé par aire de récolte sur le territoire des basses-terres du Saint-Laurent et 25 ha hors du territoire des basses-terres du Saint-Laurent</a:t>
          </a:r>
        </a:p>
        <a:p>
          <a:pPr marL="0" lvl="0" indent="0" algn="ctr" defTabSz="711200">
            <a:lnSpc>
              <a:spcPct val="100000"/>
            </a:lnSpc>
            <a:spcBef>
              <a:spcPct val="0"/>
            </a:spcBef>
            <a:spcAft>
              <a:spcPts val="0"/>
            </a:spcAft>
            <a:buNone/>
          </a:pPr>
          <a:r>
            <a:rPr lang="fr-CA" sz="1300" b="0" kern="1200" dirty="0">
              <a:latin typeface="+mn-lt"/>
            </a:rPr>
            <a:t>- Lisière boisée d’au moins 60 m entre les aires de récolte</a:t>
          </a:r>
        </a:p>
        <a:p>
          <a:pPr marL="0" lvl="0" indent="0" algn="ctr" defTabSz="711200">
            <a:lnSpc>
              <a:spcPct val="100000"/>
            </a:lnSpc>
            <a:spcBef>
              <a:spcPct val="0"/>
            </a:spcBef>
            <a:spcAft>
              <a:spcPts val="0"/>
            </a:spcAft>
            <a:buNone/>
          </a:pPr>
          <a:r>
            <a:rPr lang="fr-CA" sz="1300" b="0" i="0" kern="1200" dirty="0"/>
            <a:t>- Ne s’applique pas si perturbation naturelle</a:t>
          </a:r>
          <a:endParaRPr lang="fr-CA" sz="1300" b="1" kern="1200" dirty="0">
            <a:latin typeface="+mn-lt"/>
          </a:endParaRPr>
        </a:p>
      </dsp:txBody>
      <dsp:txXfrm rot="10800000">
        <a:off x="2171197" y="1066791"/>
        <a:ext cx="4848597" cy="2910825"/>
      </dsp:txXfrm>
    </dsp:sp>
    <dsp:sp modelId="{03C7ED9B-F610-4FF4-B8D1-0AB9541F5492}">
      <dsp:nvSpPr>
        <dsp:cNvPr id="0" name=""/>
        <dsp:cNvSpPr/>
      </dsp:nvSpPr>
      <dsp:spPr>
        <a:xfrm>
          <a:off x="1211856" y="2355035"/>
          <a:ext cx="565524" cy="56552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4D35DC3-A1F0-4ED0-A1A0-0039260AD7E2}">
      <dsp:nvSpPr>
        <dsp:cNvPr id="0" name=""/>
        <dsp:cNvSpPr/>
      </dsp:nvSpPr>
      <dsp:spPr>
        <a:xfrm rot="10800000">
          <a:off x="1556201" y="4007945"/>
          <a:ext cx="5474047" cy="1183709"/>
        </a:xfrm>
        <a:prstGeom prst="homePlate">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9380" tIns="60960" rIns="113792" bIns="60960" numCol="1" spcCol="1270" anchor="ctr" anchorCtr="0">
          <a:noAutofit/>
        </a:bodyPr>
        <a:lstStyle/>
        <a:p>
          <a:pPr marL="0" lvl="0" indent="0" algn="l" defTabSz="711200" rtl="0">
            <a:lnSpc>
              <a:spcPct val="100000"/>
            </a:lnSpc>
            <a:spcBef>
              <a:spcPct val="0"/>
            </a:spcBef>
            <a:spcAft>
              <a:spcPts val="0"/>
            </a:spcAft>
            <a:buNone/>
          </a:pPr>
          <a:r>
            <a:rPr lang="fr-CA" sz="1600" b="1" kern="1200" dirty="0">
              <a:latin typeface="+mn-lt"/>
            </a:rPr>
            <a:t>Prescription sylvicole</a:t>
          </a:r>
        </a:p>
        <a:p>
          <a:pPr marL="0" lvl="0" indent="0" algn="l" defTabSz="711200">
            <a:lnSpc>
              <a:spcPct val="100000"/>
            </a:lnSpc>
            <a:spcBef>
              <a:spcPct val="0"/>
            </a:spcBef>
            <a:spcAft>
              <a:spcPts val="0"/>
            </a:spcAft>
            <a:buNone/>
          </a:pPr>
          <a:r>
            <a:rPr lang="fr-CA" sz="1300" b="0" kern="1200" dirty="0">
              <a:latin typeface="+mn-lt"/>
            </a:rPr>
            <a:t>- Récolte totale de plus de 4 ou 25 ha de milieu humide boisé par aire de récolte</a:t>
          </a:r>
        </a:p>
        <a:p>
          <a:pPr marL="0" lvl="0" indent="0" algn="l" defTabSz="711200">
            <a:lnSpc>
              <a:spcPct val="100000"/>
            </a:lnSpc>
            <a:spcBef>
              <a:spcPct val="0"/>
            </a:spcBef>
            <a:spcAft>
              <a:spcPts val="0"/>
            </a:spcAft>
            <a:buNone/>
          </a:pPr>
          <a:r>
            <a:rPr lang="fr-CA" sz="1300" b="0" i="0" kern="1200" dirty="0">
              <a:latin typeface="+mn-lt"/>
            </a:rPr>
            <a:t>- R</a:t>
          </a:r>
          <a:r>
            <a:rPr lang="fr-CA" sz="1300" b="0" i="0" kern="1200" dirty="0"/>
            <a:t>écolte de plus de 1 000  m</a:t>
          </a:r>
          <a:r>
            <a:rPr lang="fr-CA" sz="1300" b="0" i="0" kern="1200" baseline="30000" dirty="0"/>
            <a:t>2</a:t>
          </a:r>
          <a:r>
            <a:rPr lang="fr-CA" sz="1300" b="0" i="0" kern="1200" dirty="0"/>
            <a:t> </a:t>
          </a:r>
          <a:r>
            <a:rPr lang="fr-CA" sz="1300" b="0" i="0" kern="1200" dirty="0">
              <a:solidFill>
                <a:schemeClr val="bg1"/>
              </a:solidFill>
            </a:rPr>
            <a:t>à la suite d’une </a:t>
          </a:r>
          <a:r>
            <a:rPr lang="fr-CA" sz="1300" b="0" i="0" kern="1200" dirty="0"/>
            <a:t>perturbation naturelle en rive</a:t>
          </a:r>
          <a:endParaRPr lang="fr-CA" sz="1300" b="0" kern="1200" dirty="0">
            <a:latin typeface="+mn-lt"/>
          </a:endParaRPr>
        </a:p>
      </dsp:txBody>
      <dsp:txXfrm rot="10800000">
        <a:off x="1852128" y="4007945"/>
        <a:ext cx="5178120" cy="1183709"/>
      </dsp:txXfrm>
    </dsp:sp>
    <dsp:sp modelId="{E9C8D004-7019-43B2-967A-8B6731805F93}">
      <dsp:nvSpPr>
        <dsp:cNvPr id="0" name=""/>
        <dsp:cNvSpPr/>
      </dsp:nvSpPr>
      <dsp:spPr>
        <a:xfrm>
          <a:off x="1237420" y="4571116"/>
          <a:ext cx="565524" cy="56552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 b="-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60AEA-833E-423F-B415-50C1015F9ED9}">
      <dsp:nvSpPr>
        <dsp:cNvPr id="0" name=""/>
        <dsp:cNvSpPr/>
      </dsp:nvSpPr>
      <dsp:spPr>
        <a:xfrm rot="10800000">
          <a:off x="1249719" y="1146"/>
          <a:ext cx="4020296" cy="948352"/>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8197" tIns="53340" rIns="99568" bIns="53340" numCol="1" spcCol="1270" anchor="ctr" anchorCtr="0">
          <a:noAutofit/>
        </a:bodyPr>
        <a:lstStyle/>
        <a:p>
          <a:pPr marL="0" lvl="0" indent="0" algn="ctr" defTabSz="622300" rtl="0">
            <a:lnSpc>
              <a:spcPct val="90000"/>
            </a:lnSpc>
            <a:spcBef>
              <a:spcPct val="0"/>
            </a:spcBef>
            <a:spcAft>
              <a:spcPct val="35000"/>
            </a:spcAft>
            <a:buNone/>
          </a:pPr>
          <a:r>
            <a:rPr lang="fr-CA" sz="1400" b="1" kern="1200" dirty="0">
              <a:latin typeface="+mn-lt"/>
            </a:rPr>
            <a:t>Ensemencement et plantation</a:t>
          </a:r>
          <a:endParaRPr lang="fr-CA" sz="1200" b="0" i="0" kern="1200" noProof="0" dirty="0">
            <a:latin typeface="+mn-lt"/>
          </a:endParaRPr>
        </a:p>
      </dsp:txBody>
      <dsp:txXfrm rot="10800000">
        <a:off x="1486807" y="1146"/>
        <a:ext cx="3783208" cy="948352"/>
      </dsp:txXfrm>
    </dsp:sp>
    <dsp:sp modelId="{65924377-5B85-4952-B320-3EFC694BA7F0}">
      <dsp:nvSpPr>
        <dsp:cNvPr id="0" name=""/>
        <dsp:cNvSpPr/>
      </dsp:nvSpPr>
      <dsp:spPr>
        <a:xfrm>
          <a:off x="775542" y="1146"/>
          <a:ext cx="948352" cy="948352"/>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949" t="10949" r="10949" b="10949"/>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8659D8F-0377-4CA6-828A-C15588D029E8}">
      <dsp:nvSpPr>
        <dsp:cNvPr id="0" name=""/>
        <dsp:cNvSpPr/>
      </dsp:nvSpPr>
      <dsp:spPr>
        <a:xfrm rot="10800000">
          <a:off x="1249719" y="1232589"/>
          <a:ext cx="4020296" cy="948352"/>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8197"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b="1" u="none" kern="1200" noProof="0">
              <a:latin typeface="+mn-lt"/>
            </a:rPr>
            <a:t>Activités d’aménagement forestier en zone inondable</a:t>
          </a:r>
        </a:p>
        <a:p>
          <a:pPr marL="0" lvl="0" indent="0" algn="l" defTabSz="622300">
            <a:lnSpc>
              <a:spcPct val="90000"/>
            </a:lnSpc>
            <a:spcBef>
              <a:spcPct val="0"/>
            </a:spcBef>
            <a:spcAft>
              <a:spcPct val="35000"/>
            </a:spcAft>
            <a:buNone/>
          </a:pPr>
          <a:r>
            <a:rPr lang="fr-CA" sz="1300" b="0" i="0" u="none" kern="1200" noProof="0">
              <a:latin typeface="+mn-lt"/>
            </a:rPr>
            <a:t>- Sauf drainage sylvicole</a:t>
          </a:r>
          <a:endParaRPr lang="fr-CA" sz="1300" b="0" i="0" u="none" kern="1200" noProof="0" dirty="0">
            <a:latin typeface="+mn-lt"/>
          </a:endParaRPr>
        </a:p>
      </dsp:txBody>
      <dsp:txXfrm rot="10800000">
        <a:off x="1486807" y="1232589"/>
        <a:ext cx="3783208" cy="948352"/>
      </dsp:txXfrm>
    </dsp:sp>
    <dsp:sp modelId="{C46B63DF-D958-4719-BF7B-2A0014A08E28}">
      <dsp:nvSpPr>
        <dsp:cNvPr id="0" name=""/>
        <dsp:cNvSpPr/>
      </dsp:nvSpPr>
      <dsp:spPr>
        <a:xfrm>
          <a:off x="775542" y="1232589"/>
          <a:ext cx="948352" cy="948352"/>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949" t="10996" r="10949" b="10996"/>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0646258-13F7-4614-B940-B2A0455975C9}">
      <dsp:nvSpPr>
        <dsp:cNvPr id="0" name=""/>
        <dsp:cNvSpPr/>
      </dsp:nvSpPr>
      <dsp:spPr>
        <a:xfrm rot="10800000">
          <a:off x="1249719" y="2464032"/>
          <a:ext cx="4020296" cy="948352"/>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8197" tIns="53340" rIns="99568" bIns="53340" numCol="1" spcCol="1270" anchor="ctr" anchorCtr="0">
          <a:noAutofit/>
        </a:bodyPr>
        <a:lstStyle/>
        <a:p>
          <a:pPr marL="0" lvl="0" indent="0" algn="ctr" defTabSz="622300" rtl="0">
            <a:lnSpc>
              <a:spcPct val="90000"/>
            </a:lnSpc>
            <a:spcBef>
              <a:spcPct val="0"/>
            </a:spcBef>
            <a:spcAft>
              <a:spcPct val="35000"/>
            </a:spcAft>
            <a:buNone/>
          </a:pPr>
          <a:r>
            <a:rPr lang="fr-CA" sz="1400" b="1" kern="1200">
              <a:latin typeface="+mn-lt"/>
            </a:rPr>
            <a:t>Traitements sylvicoles en milieu humide boisé</a:t>
          </a:r>
        </a:p>
        <a:p>
          <a:pPr marL="0" lvl="0" indent="0" algn="l" defTabSz="622300">
            <a:lnSpc>
              <a:spcPct val="90000"/>
            </a:lnSpc>
            <a:spcBef>
              <a:spcPct val="0"/>
            </a:spcBef>
            <a:spcAft>
              <a:spcPct val="35000"/>
            </a:spcAft>
            <a:buNone/>
          </a:pPr>
          <a:r>
            <a:rPr lang="fr-CA" sz="1300" b="0" kern="1200">
              <a:latin typeface="+mn-lt"/>
            </a:rPr>
            <a:t>- Sauf le drainage sylvicole</a:t>
          </a:r>
          <a:endParaRPr lang="fr-CA" sz="1300" b="0" i="0" kern="1200" noProof="0" dirty="0">
            <a:latin typeface="+mn-lt"/>
          </a:endParaRPr>
        </a:p>
      </dsp:txBody>
      <dsp:txXfrm rot="10800000">
        <a:off x="1486807" y="2464032"/>
        <a:ext cx="3783208" cy="948352"/>
      </dsp:txXfrm>
    </dsp:sp>
    <dsp:sp modelId="{07D65626-DD5C-44F6-8A3A-9A7803433317}">
      <dsp:nvSpPr>
        <dsp:cNvPr id="0" name=""/>
        <dsp:cNvSpPr/>
      </dsp:nvSpPr>
      <dsp:spPr>
        <a:xfrm>
          <a:off x="775542" y="2464032"/>
          <a:ext cx="948352" cy="948352"/>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949" t="10949" r="10949" b="10949"/>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762B407-2F85-440E-8786-285D716B5AAA}">
      <dsp:nvSpPr>
        <dsp:cNvPr id="0" name=""/>
        <dsp:cNvSpPr/>
      </dsp:nvSpPr>
      <dsp:spPr>
        <a:xfrm rot="10800000">
          <a:off x="1249719" y="3695475"/>
          <a:ext cx="4020296" cy="1143542"/>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8197" tIns="53340" rIns="99568" bIns="53340" numCol="1" spcCol="1270" anchor="ctr" anchorCtr="0">
          <a:noAutofit/>
        </a:bodyPr>
        <a:lstStyle/>
        <a:p>
          <a:pPr marL="0" lvl="0" indent="0" algn="ctr" defTabSz="622300">
            <a:lnSpc>
              <a:spcPct val="100000"/>
            </a:lnSpc>
            <a:spcBef>
              <a:spcPct val="0"/>
            </a:spcBef>
            <a:spcAft>
              <a:spcPts val="0"/>
            </a:spcAft>
            <a:buNone/>
          </a:pPr>
          <a:r>
            <a:rPr lang="fr-CA" sz="1400" b="1" kern="1200">
              <a:latin typeface="+mn-lt"/>
            </a:rPr>
            <a:t>Boisement de friche en milieu humide</a:t>
          </a:r>
        </a:p>
        <a:p>
          <a:pPr marL="0" lvl="0" indent="0" algn="l" defTabSz="622300">
            <a:lnSpc>
              <a:spcPct val="100000"/>
            </a:lnSpc>
            <a:spcBef>
              <a:spcPct val="0"/>
            </a:spcBef>
            <a:spcAft>
              <a:spcPts val="0"/>
            </a:spcAft>
            <a:buNone/>
          </a:pPr>
          <a:r>
            <a:rPr lang="fr-CA" sz="1300" b="0" kern="1200">
              <a:latin typeface="+mn-lt"/>
            </a:rPr>
            <a:t>- Traitements sylvicoles nécessaires au boisement et à l’entretien, sauf le drainage sylvicole</a:t>
          </a:r>
        </a:p>
        <a:p>
          <a:pPr marL="0" lvl="0" indent="0" algn="l" defTabSz="622300">
            <a:lnSpc>
              <a:spcPct val="100000"/>
            </a:lnSpc>
            <a:spcBef>
              <a:spcPct val="0"/>
            </a:spcBef>
            <a:spcAft>
              <a:spcPts val="0"/>
            </a:spcAft>
            <a:buNone/>
          </a:pPr>
          <a:r>
            <a:rPr lang="fr-CA" sz="1300" b="0" kern="1200">
              <a:latin typeface="+mn-lt"/>
            </a:rPr>
            <a:t>- Inclut le déboisement initial</a:t>
          </a:r>
          <a:endParaRPr lang="fr-CA" sz="1300" b="0" kern="1200" dirty="0">
            <a:latin typeface="+mn-lt"/>
          </a:endParaRPr>
        </a:p>
      </dsp:txBody>
      <dsp:txXfrm rot="10800000">
        <a:off x="1535604" y="3695475"/>
        <a:ext cx="3734411" cy="1143542"/>
      </dsp:txXfrm>
    </dsp:sp>
    <dsp:sp modelId="{851673A8-275B-4A37-B59A-731DAD38F81C}">
      <dsp:nvSpPr>
        <dsp:cNvPr id="0" name=""/>
        <dsp:cNvSpPr/>
      </dsp:nvSpPr>
      <dsp:spPr>
        <a:xfrm>
          <a:off x="775542" y="3793070"/>
          <a:ext cx="948352" cy="948352"/>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949" t="10949" r="10949" b="10949"/>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D04EE-589D-445A-9514-48BE7D966100}">
      <dsp:nvSpPr>
        <dsp:cNvPr id="0" name=""/>
        <dsp:cNvSpPr/>
      </dsp:nvSpPr>
      <dsp:spPr>
        <a:xfrm rot="10800000">
          <a:off x="1376921" y="277"/>
          <a:ext cx="4434763" cy="1391016"/>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8425" tIns="53340" rIns="99568" bIns="53340" numCol="1" spcCol="1270" anchor="ctr" anchorCtr="0">
          <a:noAutofit/>
        </a:bodyPr>
        <a:lstStyle/>
        <a:p>
          <a:pPr marL="0" lvl="0" indent="0" algn="ctr" defTabSz="622300">
            <a:lnSpc>
              <a:spcPct val="100000"/>
            </a:lnSpc>
            <a:spcBef>
              <a:spcPct val="0"/>
            </a:spcBef>
            <a:spcAft>
              <a:spcPts val="0"/>
            </a:spcAft>
            <a:buNone/>
          </a:pPr>
          <a:r>
            <a:rPr lang="fr-CA" sz="1400" b="1" u="none" kern="1200" dirty="0">
              <a:latin typeface="+mn-lt"/>
            </a:rPr>
            <a:t>Reboisement</a:t>
          </a:r>
          <a:endParaRPr lang="fr-CA" sz="1400" kern="1200" dirty="0">
            <a:latin typeface="+mn-lt"/>
          </a:endParaRPr>
        </a:p>
        <a:p>
          <a:pPr marL="0" lvl="0" indent="0" algn="l" defTabSz="622300" rtl="0">
            <a:lnSpc>
              <a:spcPct val="100000"/>
            </a:lnSpc>
            <a:spcBef>
              <a:spcPct val="0"/>
            </a:spcBef>
            <a:spcAft>
              <a:spcPts val="0"/>
            </a:spcAft>
            <a:buNone/>
          </a:pPr>
          <a:r>
            <a:rPr lang="fr-CA" sz="1300" kern="1200" dirty="0">
              <a:latin typeface="+mn-lt"/>
            </a:rPr>
            <a:t>- En moins de 4 ans, si régénération insuffisante pour retour du couvert forestier</a:t>
          </a:r>
          <a:endParaRPr lang="fr-CA" sz="1300" i="0" kern="1200" dirty="0">
            <a:latin typeface="+mn-lt"/>
          </a:endParaRPr>
        </a:p>
        <a:p>
          <a:pPr marL="0" lvl="0" indent="0" algn="l" defTabSz="622300" rtl="0">
            <a:lnSpc>
              <a:spcPct val="100000"/>
            </a:lnSpc>
            <a:spcBef>
              <a:spcPct val="0"/>
            </a:spcBef>
            <a:spcAft>
              <a:spcPts val="0"/>
            </a:spcAft>
            <a:buNone/>
          </a:pPr>
          <a:r>
            <a:rPr lang="fr-CA" sz="1300" i="0" kern="1200" dirty="0">
              <a:latin typeface="+mn-lt"/>
            </a:rPr>
            <a:t>- Si perturbation naturelle : pas de contrainte de temps, sauf pour la rive</a:t>
          </a:r>
        </a:p>
      </dsp:txBody>
      <dsp:txXfrm rot="10800000">
        <a:off x="1724675" y="277"/>
        <a:ext cx="4087009" cy="1391016"/>
      </dsp:txXfrm>
    </dsp:sp>
    <dsp:sp modelId="{52E6E335-6C6A-4861-8FBD-68E607545CE9}">
      <dsp:nvSpPr>
        <dsp:cNvPr id="0" name=""/>
        <dsp:cNvSpPr/>
      </dsp:nvSpPr>
      <dsp:spPr>
        <a:xfrm>
          <a:off x="857132" y="175997"/>
          <a:ext cx="1039576" cy="1039576"/>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6297" t="15937" r="16297" b="15937"/>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BB72B6E-E7D4-49E2-969E-E8FE64E2A490}">
      <dsp:nvSpPr>
        <dsp:cNvPr id="0" name=""/>
        <dsp:cNvSpPr/>
      </dsp:nvSpPr>
      <dsp:spPr>
        <a:xfrm rot="10800000">
          <a:off x="1376921" y="1874621"/>
          <a:ext cx="4434763" cy="693564"/>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8425" tIns="53340" rIns="99568" bIns="53340" numCol="1" spcCol="1270" anchor="ctr" anchorCtr="0">
          <a:noAutofit/>
        </a:bodyPr>
        <a:lstStyle/>
        <a:p>
          <a:pPr marL="0" lvl="0" indent="0" algn="ctr" defTabSz="622300">
            <a:lnSpc>
              <a:spcPct val="100000"/>
            </a:lnSpc>
            <a:spcBef>
              <a:spcPct val="0"/>
            </a:spcBef>
            <a:spcAft>
              <a:spcPts val="0"/>
            </a:spcAft>
            <a:buNone/>
          </a:pPr>
          <a:r>
            <a:rPr lang="fr-CA" sz="1400" b="1" kern="1200" dirty="0">
              <a:latin typeface="+mn-lt"/>
            </a:rPr>
            <a:t>Amendement</a:t>
          </a:r>
        </a:p>
        <a:p>
          <a:pPr marL="0" lvl="0" indent="0" algn="l" defTabSz="622300" rtl="0">
            <a:lnSpc>
              <a:spcPct val="100000"/>
            </a:lnSpc>
            <a:spcBef>
              <a:spcPct val="0"/>
            </a:spcBef>
            <a:spcAft>
              <a:spcPts val="0"/>
            </a:spcAft>
            <a:buNone/>
          </a:pPr>
          <a:r>
            <a:rPr lang="fr-CA" sz="1300" b="0" kern="1200" dirty="0">
              <a:latin typeface="+mn-lt"/>
            </a:rPr>
            <a:t>- Épandage de résidus ligneux uniquement</a:t>
          </a:r>
          <a:endParaRPr lang="fr-CA" sz="1300" b="0" i="1" kern="1200" dirty="0">
            <a:latin typeface="+mn-lt"/>
          </a:endParaRPr>
        </a:p>
      </dsp:txBody>
      <dsp:txXfrm rot="10800000">
        <a:off x="1550312" y="1874621"/>
        <a:ext cx="4261372" cy="693564"/>
      </dsp:txXfrm>
    </dsp:sp>
    <dsp:sp modelId="{7EA6AAC9-4B8D-4A3C-8D56-D17743F05BDA}">
      <dsp:nvSpPr>
        <dsp:cNvPr id="0" name=""/>
        <dsp:cNvSpPr/>
      </dsp:nvSpPr>
      <dsp:spPr>
        <a:xfrm>
          <a:off x="857132" y="1701615"/>
          <a:ext cx="1039576" cy="1039576"/>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6297" t="15937" r="16297" b="15937"/>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4D35DC3-A1F0-4ED0-A1A0-0039260AD7E2}">
      <dsp:nvSpPr>
        <dsp:cNvPr id="0" name=""/>
        <dsp:cNvSpPr/>
      </dsp:nvSpPr>
      <dsp:spPr>
        <a:xfrm rot="10800000">
          <a:off x="1376921" y="3051513"/>
          <a:ext cx="4434763" cy="1788373"/>
        </a:xfrm>
        <a:prstGeom prst="homePlate">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8425" tIns="53340" rIns="99568" bIns="53340" numCol="1" spcCol="1270" anchor="ctr" anchorCtr="0">
          <a:noAutofit/>
        </a:bodyPr>
        <a:lstStyle/>
        <a:p>
          <a:pPr marL="0" lvl="0" indent="0" algn="ctr" defTabSz="622300" rtl="0">
            <a:lnSpc>
              <a:spcPct val="100000"/>
            </a:lnSpc>
            <a:spcBef>
              <a:spcPct val="0"/>
            </a:spcBef>
            <a:spcAft>
              <a:spcPts val="0"/>
            </a:spcAft>
            <a:buNone/>
          </a:pPr>
          <a:r>
            <a:rPr lang="fr-CA" sz="1400" b="1" kern="1200" dirty="0">
              <a:latin typeface="+mn-lt"/>
            </a:rPr>
            <a:t>Prescription sylvicole</a:t>
          </a:r>
        </a:p>
        <a:p>
          <a:pPr marL="0" lvl="0" indent="0" algn="l" defTabSz="622300">
            <a:lnSpc>
              <a:spcPct val="100000"/>
            </a:lnSpc>
            <a:spcBef>
              <a:spcPct val="0"/>
            </a:spcBef>
            <a:spcAft>
              <a:spcPts val="0"/>
            </a:spcAft>
            <a:buNone/>
          </a:pPr>
          <a:r>
            <a:rPr lang="fr-CA" sz="1300" b="0" kern="1200" dirty="0">
              <a:latin typeface="+mn-lt"/>
            </a:rPr>
            <a:t>- Récolte totale de plus de 4 ou 25 ha de milieu humide boisé par aire de récolte</a:t>
          </a:r>
        </a:p>
        <a:p>
          <a:pPr marL="0" lvl="0" indent="0" algn="l" defTabSz="622300">
            <a:lnSpc>
              <a:spcPct val="100000"/>
            </a:lnSpc>
            <a:spcBef>
              <a:spcPct val="0"/>
            </a:spcBef>
            <a:spcAft>
              <a:spcPts val="0"/>
            </a:spcAft>
            <a:buNone/>
          </a:pPr>
          <a:r>
            <a:rPr lang="fr-CA" sz="1300" b="0" kern="1200" dirty="0">
              <a:latin typeface="+mn-lt"/>
            </a:rPr>
            <a:t>- Scarifiage mécanisé sur plus de 4 ha de milieu humide boisé</a:t>
          </a:r>
        </a:p>
        <a:p>
          <a:pPr marL="0" lvl="0" indent="0" algn="l" defTabSz="622300">
            <a:lnSpc>
              <a:spcPct val="100000"/>
            </a:lnSpc>
            <a:spcBef>
              <a:spcPct val="0"/>
            </a:spcBef>
            <a:spcAft>
              <a:spcPts val="0"/>
            </a:spcAft>
            <a:buNone/>
          </a:pPr>
          <a:r>
            <a:rPr lang="fr-CA" sz="1300" b="0" i="0" kern="1200" dirty="0">
              <a:latin typeface="+mn-lt"/>
            </a:rPr>
            <a:t>- R</a:t>
          </a:r>
          <a:r>
            <a:rPr lang="fr-CA" sz="1300" b="0" i="0" kern="1200" dirty="0"/>
            <a:t>écolte de plus de 1 000  m</a:t>
          </a:r>
          <a:r>
            <a:rPr lang="fr-CA" sz="1300" b="0" i="0" kern="1200" baseline="30000" dirty="0"/>
            <a:t>2</a:t>
          </a:r>
          <a:r>
            <a:rPr lang="fr-CA" sz="1300" b="0" i="0" kern="1200" dirty="0"/>
            <a:t> </a:t>
          </a:r>
          <a:r>
            <a:rPr lang="fr-CA" sz="1300" b="0" i="0" kern="1200" dirty="0">
              <a:solidFill>
                <a:schemeClr val="bg1"/>
              </a:solidFill>
            </a:rPr>
            <a:t>à la suite d’une </a:t>
          </a:r>
          <a:r>
            <a:rPr lang="fr-CA" sz="1300" b="0" i="0" kern="1200" dirty="0"/>
            <a:t>perturbation naturelle en rive</a:t>
          </a:r>
          <a:endParaRPr lang="fr-CA" sz="1300" b="0" kern="1200" dirty="0">
            <a:latin typeface="+mn-lt"/>
          </a:endParaRPr>
        </a:p>
      </dsp:txBody>
      <dsp:txXfrm rot="10800000">
        <a:off x="1824014" y="3051513"/>
        <a:ext cx="3987670" cy="1788373"/>
      </dsp:txXfrm>
    </dsp:sp>
    <dsp:sp modelId="{E9C8D004-7019-43B2-967A-8B6731805F93}">
      <dsp:nvSpPr>
        <dsp:cNvPr id="0" name=""/>
        <dsp:cNvSpPr/>
      </dsp:nvSpPr>
      <dsp:spPr>
        <a:xfrm>
          <a:off x="857132" y="3425912"/>
          <a:ext cx="1039576" cy="103957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 b="-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15958-6902-42E4-A5FA-DC5EF2C3F964}">
      <dsp:nvSpPr>
        <dsp:cNvPr id="0" name=""/>
        <dsp:cNvSpPr/>
      </dsp:nvSpPr>
      <dsp:spPr>
        <a:xfrm>
          <a:off x="0" y="239803"/>
          <a:ext cx="10183053" cy="272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318" tIns="333248" rIns="790318" bIns="128016" numCol="1" spcCol="1270" anchor="t" anchorCtr="0">
          <a:noAutofit/>
        </a:bodyPr>
        <a:lstStyle/>
        <a:p>
          <a:pPr marL="171450" lvl="1" indent="-171450" algn="l" defTabSz="800100">
            <a:lnSpc>
              <a:spcPct val="150000"/>
            </a:lnSpc>
            <a:spcBef>
              <a:spcPct val="0"/>
            </a:spcBef>
            <a:spcAft>
              <a:spcPct val="15000"/>
            </a:spcAft>
            <a:buChar char="•"/>
          </a:pPr>
          <a:r>
            <a:rPr lang="fr-CA" sz="1800" b="1" i="0" kern="1200" dirty="0">
              <a:solidFill>
                <a:schemeClr val="tx1"/>
              </a:solidFill>
              <a:latin typeface="+mn-lt"/>
              <a:cs typeface="Arial Narrow" panose="020B0604020202020204" pitchFamily="34" charset="0"/>
            </a:rPr>
            <a:t>Règlements en version administrative</a:t>
          </a:r>
          <a:endParaRPr lang="fr-CA" sz="1800" b="1" i="1" kern="1200" dirty="0">
            <a:solidFill>
              <a:schemeClr val="tx1"/>
            </a:solidFill>
            <a:latin typeface="+mn-lt"/>
            <a:cs typeface="Arial Narrow" panose="020B0604020202020204" pitchFamily="34" charset="0"/>
          </a:endParaRPr>
        </a:p>
        <a:p>
          <a:pPr marL="171450" lvl="1" indent="-171450" algn="l" defTabSz="800100">
            <a:lnSpc>
              <a:spcPct val="150000"/>
            </a:lnSpc>
            <a:spcBef>
              <a:spcPct val="0"/>
            </a:spcBef>
            <a:spcAft>
              <a:spcPct val="15000"/>
            </a:spcAft>
            <a:buChar char="•"/>
          </a:pPr>
          <a:r>
            <a:rPr lang="fr-CA" sz="1800" b="1" i="0" kern="1200" noProof="0" dirty="0">
              <a:solidFill>
                <a:schemeClr val="tx1"/>
              </a:solidFill>
              <a:latin typeface="+mn-lt"/>
              <a:cs typeface="Arial Narrow" panose="020B0604020202020204" pitchFamily="34" charset="0"/>
              <a:hlinkClick xmlns:r="http://schemas.openxmlformats.org/officeDocument/2006/relationships" r:id="rId1"/>
            </a:rPr>
            <a:t>Guide de référence REAFIE</a:t>
          </a:r>
          <a:endParaRPr lang="fr-CA" sz="1800" b="1" i="0" kern="1200" noProof="0" dirty="0">
            <a:solidFill>
              <a:schemeClr val="tx1"/>
            </a:solidFill>
            <a:latin typeface="+mn-lt"/>
            <a:cs typeface="Arial Narrow" panose="020B0604020202020204" pitchFamily="34" charset="0"/>
          </a:endParaRPr>
        </a:p>
        <a:p>
          <a:pPr marL="171450" lvl="1" indent="-171450" algn="l" defTabSz="800100">
            <a:lnSpc>
              <a:spcPct val="150000"/>
            </a:lnSpc>
            <a:spcBef>
              <a:spcPct val="0"/>
            </a:spcBef>
            <a:spcAft>
              <a:spcPct val="15000"/>
            </a:spcAft>
            <a:buChar char="•"/>
          </a:pPr>
          <a:r>
            <a:rPr lang="fr-CA" sz="1800" b="1" i="0" kern="1200" dirty="0">
              <a:solidFill>
                <a:schemeClr val="tx1"/>
              </a:solidFill>
              <a:latin typeface="+mn-lt"/>
              <a:cs typeface="Arial Narrow" panose="020B0604020202020204" pitchFamily="34" charset="0"/>
            </a:rPr>
            <a:t>Cahiers explicatifs :</a:t>
          </a:r>
        </a:p>
        <a:p>
          <a:pPr marL="342900" lvl="2" indent="-171450" algn="l" defTabSz="800100">
            <a:lnSpc>
              <a:spcPct val="150000"/>
            </a:lnSpc>
            <a:spcBef>
              <a:spcPct val="0"/>
            </a:spcBef>
            <a:spcAft>
              <a:spcPct val="15000"/>
            </a:spcAft>
            <a:buFont typeface="Wingdings" panose="05000000000000000000" pitchFamily="2" charset="2"/>
            <a:buChar char="ü"/>
          </a:pPr>
          <a:r>
            <a:rPr lang="fr-CA" sz="1800" b="1" i="0" u="sng" kern="1200" dirty="0">
              <a:solidFill>
                <a:schemeClr val="tx1"/>
              </a:solidFill>
              <a:latin typeface="+mn-lt"/>
              <a:hlinkClick xmlns:r="http://schemas.openxmlformats.org/officeDocument/2006/relationships" r:id="rId2"/>
            </a:rPr>
            <a:t>Cahier explicatif</a:t>
          </a:r>
          <a:r>
            <a:rPr lang="fr-CA" sz="1800" b="1" i="0" u="sng" kern="1200" dirty="0">
              <a:solidFill>
                <a:schemeClr val="tx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 – </a:t>
          </a:r>
          <a:r>
            <a:rPr lang="fr-CA" sz="1800" b="1" i="0" u="sng" kern="1200" dirty="0">
              <a:solidFill>
                <a:schemeClr val="tx1"/>
              </a:solidFill>
              <a:latin typeface="+mn-lt"/>
              <a:hlinkClick xmlns:r="http://schemas.openxmlformats.org/officeDocument/2006/relationships" r:id="rId2"/>
            </a:rPr>
            <a:t>Milieux humides et hydriques – Introduction</a:t>
          </a:r>
          <a:endParaRPr lang="fr-CA" sz="1800" b="1" i="0" kern="1200" dirty="0">
            <a:solidFill>
              <a:schemeClr val="tx1"/>
            </a:solidFill>
            <a:latin typeface="+mn-lt"/>
            <a:cs typeface="Arial Narrow" panose="020B0604020202020204" pitchFamily="34" charset="0"/>
          </a:endParaRPr>
        </a:p>
        <a:p>
          <a:pPr marL="342900" lvl="2" indent="-171450" algn="l" defTabSz="800100">
            <a:lnSpc>
              <a:spcPct val="150000"/>
            </a:lnSpc>
            <a:spcBef>
              <a:spcPct val="0"/>
            </a:spcBef>
            <a:spcAft>
              <a:spcPct val="15000"/>
            </a:spcAft>
            <a:buFont typeface="Wingdings" panose="05000000000000000000" pitchFamily="2" charset="2"/>
            <a:buChar char="ü"/>
          </a:pPr>
          <a:r>
            <a:rPr lang="fr-CA" sz="1800" b="1" i="0" kern="1200" dirty="0">
              <a:solidFill>
                <a:schemeClr val="tx1"/>
              </a:solidFill>
              <a:latin typeface="+mn-lt"/>
              <a:hlinkClick xmlns:r="http://schemas.openxmlformats.org/officeDocument/2006/relationships" r:id="rId3"/>
            </a:rPr>
            <a:t>Cahier explicatif – Le REAFIE : Acériculture</a:t>
          </a:r>
          <a:endParaRPr lang="fr-CA" sz="1800" b="1" i="0" kern="1200" dirty="0">
            <a:solidFill>
              <a:schemeClr val="tx1"/>
            </a:solidFill>
            <a:latin typeface="+mn-lt"/>
            <a:cs typeface="Arial Narrow" panose="020B0604020202020204" pitchFamily="34" charset="0"/>
          </a:endParaRPr>
        </a:p>
      </dsp:txBody>
      <dsp:txXfrm>
        <a:off x="0" y="239803"/>
        <a:ext cx="10183053" cy="2721600"/>
      </dsp:txXfrm>
    </dsp:sp>
    <dsp:sp modelId="{EAA68F1E-0C2E-4075-87C3-DC80522EB847}">
      <dsp:nvSpPr>
        <dsp:cNvPr id="0" name=""/>
        <dsp:cNvSpPr/>
      </dsp:nvSpPr>
      <dsp:spPr>
        <a:xfrm>
          <a:off x="509152" y="3643"/>
          <a:ext cx="8151666" cy="47232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427" tIns="0" rIns="269427" bIns="0" numCol="1" spcCol="1270" anchor="ctr" anchorCtr="0">
          <a:noAutofit/>
        </a:bodyPr>
        <a:lstStyle/>
        <a:p>
          <a:pPr marL="0" lvl="0" indent="0" algn="l" defTabSz="1155700">
            <a:lnSpc>
              <a:spcPct val="90000"/>
            </a:lnSpc>
            <a:spcBef>
              <a:spcPct val="0"/>
            </a:spcBef>
            <a:spcAft>
              <a:spcPct val="35000"/>
            </a:spcAft>
            <a:buNone/>
          </a:pPr>
          <a:r>
            <a:rPr lang="fr-CA" sz="2600" b="1" i="0" u="none" kern="1200" dirty="0">
              <a:solidFill>
                <a:schemeClr val="tx1"/>
              </a:solidFill>
              <a:latin typeface="+mn-lt"/>
              <a:cs typeface="Arial Narrow" panose="020B0604020202020204" pitchFamily="34" charset="0"/>
            </a:rPr>
            <a:t>REAFIE et RAMHHS</a:t>
          </a:r>
        </a:p>
        <a:p>
          <a:pPr marL="0" lvl="0" indent="0" algn="l" defTabSz="1155700">
            <a:lnSpc>
              <a:spcPct val="90000"/>
            </a:lnSpc>
            <a:spcBef>
              <a:spcPct val="0"/>
            </a:spcBef>
            <a:spcAft>
              <a:spcPct val="35000"/>
            </a:spcAft>
            <a:buNone/>
          </a:pPr>
          <a:r>
            <a:rPr lang="fr-CA" sz="2000" b="1" i="0" u="sng" kern="1200" dirty="0">
              <a:solidFill>
                <a:schemeClr val="tx1"/>
              </a:solidFill>
              <a:latin typeface="+mn-lt"/>
              <a:hlinkClick xmlns:r="http://schemas.openxmlformats.org/officeDocument/2006/relationships" r:id="rId4"/>
            </a:rPr>
            <a:t>www.environnement.gouv.qc.ca/lqe/autorisations/reafie/</a:t>
          </a:r>
          <a:endParaRPr lang="fr-CA" sz="2000" b="1" i="0" u="sng" kern="1200" dirty="0">
            <a:solidFill>
              <a:schemeClr val="tx1"/>
            </a:solidFill>
            <a:latin typeface="+mn-lt"/>
            <a:cs typeface="Arial Narrow" panose="020B0604020202020204" pitchFamily="34" charset="0"/>
          </a:endParaRPr>
        </a:p>
      </dsp:txBody>
      <dsp:txXfrm>
        <a:off x="532209" y="26700"/>
        <a:ext cx="8105552" cy="4262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15958-6902-42E4-A5FA-DC5EF2C3F964}">
      <dsp:nvSpPr>
        <dsp:cNvPr id="0" name=""/>
        <dsp:cNvSpPr/>
      </dsp:nvSpPr>
      <dsp:spPr>
        <a:xfrm>
          <a:off x="0" y="440034"/>
          <a:ext cx="10183053" cy="3792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318" tIns="583184" rIns="790318" bIns="128016" numCol="1" spcCol="1270" anchor="t" anchorCtr="0">
          <a:noAutofit/>
        </a:bodyPr>
        <a:lstStyle/>
        <a:p>
          <a:pPr marL="171450" lvl="1" indent="-171450" algn="l" defTabSz="800100">
            <a:lnSpc>
              <a:spcPct val="150000"/>
            </a:lnSpc>
            <a:spcBef>
              <a:spcPct val="0"/>
            </a:spcBef>
            <a:spcAft>
              <a:spcPct val="15000"/>
            </a:spcAft>
            <a:buChar char="•"/>
          </a:pPr>
          <a:r>
            <a:rPr lang="fr-CA" sz="1800" b="1" i="0" kern="1200" noProof="0" dirty="0">
              <a:solidFill>
                <a:schemeClr val="tx1"/>
              </a:solidFill>
              <a:latin typeface="+mn-lt"/>
              <a:cs typeface="Arial Narrow" panose="020B0604020202020204" pitchFamily="34" charset="0"/>
              <a:hlinkClick xmlns:r="http://schemas.openxmlformats.org/officeDocument/2006/relationships" r:id="rId1"/>
            </a:rPr>
            <a:t>Règlement en version administrative</a:t>
          </a:r>
          <a:endParaRPr lang="fr-CA" sz="1800" b="1" i="1" kern="1200" dirty="0">
            <a:solidFill>
              <a:schemeClr val="tx1"/>
            </a:solidFill>
            <a:latin typeface="+mn-lt"/>
            <a:cs typeface="Arial Narrow" panose="020B0604020202020204" pitchFamily="34" charset="0"/>
          </a:endParaRPr>
        </a:p>
        <a:p>
          <a:pPr marL="171450" lvl="1" indent="-171450" algn="l" defTabSz="800100">
            <a:lnSpc>
              <a:spcPct val="150000"/>
            </a:lnSpc>
            <a:spcBef>
              <a:spcPct val="0"/>
            </a:spcBef>
            <a:spcAft>
              <a:spcPct val="15000"/>
            </a:spcAft>
            <a:buChar char="•"/>
          </a:pPr>
          <a:r>
            <a:rPr lang="fr-CA" sz="1800" b="1" i="0" kern="1200" dirty="0">
              <a:solidFill>
                <a:schemeClr val="tx1"/>
              </a:solidFill>
              <a:latin typeface="+mn-lt"/>
              <a:cs typeface="Arial Narrow" panose="020B0604020202020204" pitchFamily="34" charset="0"/>
            </a:rPr>
            <a:t>Guide et outils :</a:t>
          </a:r>
        </a:p>
        <a:p>
          <a:pPr marL="342900" lvl="2" indent="-171450" algn="l" defTabSz="800100">
            <a:lnSpc>
              <a:spcPct val="150000"/>
            </a:lnSpc>
            <a:spcBef>
              <a:spcPct val="0"/>
            </a:spcBef>
            <a:spcAft>
              <a:spcPct val="15000"/>
            </a:spcAft>
            <a:buFont typeface="Wingdings" panose="05000000000000000000" pitchFamily="2" charset="2"/>
            <a:buChar char="ü"/>
          </a:pPr>
          <a:r>
            <a:rPr lang="fr-CA" sz="1800" b="0" i="0" kern="1200" noProof="0" dirty="0">
              <a:solidFill>
                <a:schemeClr val="tx1"/>
              </a:solidFill>
              <a:hlinkClick xmlns:r="http://schemas.openxmlformats.org/officeDocument/2006/relationships" r:id="rId2"/>
            </a:rPr>
            <a:t>Outil d’estimation pour le calcul de la contribution financière pour l’atteinte aux milieux humides et hydriques</a:t>
          </a:r>
          <a:endParaRPr lang="fr-CA" sz="1800" b="1" i="0" kern="1200" dirty="0">
            <a:solidFill>
              <a:schemeClr val="tx1"/>
            </a:solidFill>
            <a:latin typeface="+mn-lt"/>
            <a:cs typeface="Arial Narrow" panose="020B0604020202020204" pitchFamily="34" charset="0"/>
          </a:endParaRPr>
        </a:p>
        <a:p>
          <a:pPr marL="342900" lvl="2" indent="-171450" algn="l" defTabSz="800100">
            <a:lnSpc>
              <a:spcPct val="150000"/>
            </a:lnSpc>
            <a:spcBef>
              <a:spcPct val="0"/>
            </a:spcBef>
            <a:spcAft>
              <a:spcPct val="15000"/>
            </a:spcAft>
            <a:buFont typeface="Wingdings" panose="05000000000000000000" pitchFamily="2" charset="2"/>
            <a:buChar char="ü"/>
          </a:pPr>
          <a:r>
            <a:rPr lang="fr-CA" sz="1800" b="0" i="0" kern="1200" noProof="0" dirty="0">
              <a:solidFill>
                <a:schemeClr val="tx1"/>
              </a:solidFill>
              <a:latin typeface="+mn-lt"/>
              <a:hlinkClick xmlns:r="http://schemas.openxmlformats.org/officeDocument/2006/relationships" r:id="rId3"/>
            </a:rPr>
            <a:t>Lignes directrices sur le calcul de la contribution financière</a:t>
          </a:r>
          <a:endParaRPr lang="fr-CA" sz="1800" b="1" i="0" kern="1200" dirty="0">
            <a:solidFill>
              <a:schemeClr val="tx1"/>
            </a:solidFill>
            <a:latin typeface="+mn-lt"/>
            <a:cs typeface="Arial Narrow" panose="020B0604020202020204" pitchFamily="34" charset="0"/>
          </a:endParaRPr>
        </a:p>
        <a:p>
          <a:pPr marL="342900" lvl="2" indent="-171450" algn="l" defTabSz="800100">
            <a:lnSpc>
              <a:spcPct val="150000"/>
            </a:lnSpc>
            <a:spcBef>
              <a:spcPct val="0"/>
            </a:spcBef>
            <a:spcAft>
              <a:spcPct val="15000"/>
            </a:spcAft>
            <a:buFont typeface="Wingdings" panose="05000000000000000000" pitchFamily="2" charset="2"/>
            <a:buChar char="ü"/>
          </a:pPr>
          <a:r>
            <a:rPr lang="fr-CA" sz="1800" b="0" i="0" kern="1200" noProof="0" dirty="0">
              <a:solidFill>
                <a:schemeClr val="tx1"/>
              </a:solidFill>
              <a:hlinkClick xmlns:r="http://schemas.openxmlformats.org/officeDocument/2006/relationships" r:id="rId4"/>
            </a:rPr>
            <a:t>Guide d’élaboration d’un projet de restauration ou de création de milieux humides et hydriques</a:t>
          </a:r>
          <a:r>
            <a:rPr lang="fr-CA" sz="1800" b="0" i="0" kern="1200" noProof="0" dirty="0">
              <a:solidFill>
                <a:schemeClr val="tx1"/>
              </a:solidFill>
              <a:latin typeface="+mn-lt"/>
              <a:hlinkClick xmlns:r="http://schemas.openxmlformats.org/officeDocument/2006/relationships" r:id="rId3"/>
            </a:rPr>
            <a:t> </a:t>
          </a:r>
          <a:endParaRPr lang="fr-CA" sz="1800" b="1" i="0" kern="1200" dirty="0">
            <a:solidFill>
              <a:schemeClr val="tx1"/>
            </a:solidFill>
            <a:latin typeface="+mn-lt"/>
            <a:cs typeface="Arial Narrow" panose="020B0604020202020204" pitchFamily="34" charset="0"/>
          </a:endParaRPr>
        </a:p>
      </dsp:txBody>
      <dsp:txXfrm>
        <a:off x="0" y="440034"/>
        <a:ext cx="10183053" cy="3792600"/>
      </dsp:txXfrm>
    </dsp:sp>
    <dsp:sp modelId="{EAA68F1E-0C2E-4075-87C3-DC80522EB847}">
      <dsp:nvSpPr>
        <dsp:cNvPr id="0" name=""/>
        <dsp:cNvSpPr/>
      </dsp:nvSpPr>
      <dsp:spPr>
        <a:xfrm>
          <a:off x="509152" y="26754"/>
          <a:ext cx="8151666" cy="82656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427" tIns="0" rIns="269427" bIns="0" numCol="1" spcCol="1270" anchor="ctr" anchorCtr="0">
          <a:noAutofit/>
        </a:bodyPr>
        <a:lstStyle/>
        <a:p>
          <a:pPr marL="0" lvl="0" indent="0" algn="l" defTabSz="1155700">
            <a:lnSpc>
              <a:spcPct val="90000"/>
            </a:lnSpc>
            <a:spcBef>
              <a:spcPct val="0"/>
            </a:spcBef>
            <a:spcAft>
              <a:spcPct val="35000"/>
            </a:spcAft>
            <a:buNone/>
          </a:pPr>
          <a:r>
            <a:rPr lang="fr-CA" sz="2600" b="1" i="0" u="none" kern="1200" dirty="0">
              <a:solidFill>
                <a:schemeClr val="tx1"/>
              </a:solidFill>
              <a:latin typeface="+mn-lt"/>
              <a:cs typeface="Arial Narrow" panose="020B0604020202020204" pitchFamily="34" charset="0"/>
            </a:rPr>
            <a:t>RCAMHH</a:t>
          </a:r>
        </a:p>
        <a:p>
          <a:pPr marL="0" lvl="0" indent="0" algn="l" defTabSz="1155700">
            <a:lnSpc>
              <a:spcPct val="90000"/>
            </a:lnSpc>
            <a:spcBef>
              <a:spcPct val="0"/>
            </a:spcBef>
            <a:spcAft>
              <a:spcPct val="35000"/>
            </a:spcAft>
            <a:buNone/>
          </a:pPr>
          <a:r>
            <a:rPr lang="fr-CA" sz="2000" b="1" i="0" u="sng" kern="1200" dirty="0">
              <a:solidFill>
                <a:schemeClr val="tx1"/>
              </a:solidFill>
              <a:latin typeface="+mn-lt"/>
              <a:hlinkClick xmlns:r="http://schemas.openxmlformats.org/officeDocument/2006/relationships" r:id="rId5"/>
            </a:rPr>
            <a:t>www.environnement.gouv.qc.ca/eau/milieux-humides/</a:t>
          </a:r>
          <a:endParaRPr lang="fr-CA" sz="2000" b="1" i="0" u="sng" kern="1200" dirty="0">
            <a:solidFill>
              <a:schemeClr val="tx1"/>
            </a:solidFill>
            <a:latin typeface="+mn-lt"/>
            <a:cs typeface="Arial Narrow" panose="020B0604020202020204" pitchFamily="34" charset="0"/>
          </a:endParaRPr>
        </a:p>
      </dsp:txBody>
      <dsp:txXfrm>
        <a:off x="549501" y="67103"/>
        <a:ext cx="8070968" cy="7458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15958-6902-42E4-A5FA-DC5EF2C3F964}">
      <dsp:nvSpPr>
        <dsp:cNvPr id="0" name=""/>
        <dsp:cNvSpPr/>
      </dsp:nvSpPr>
      <dsp:spPr>
        <a:xfrm>
          <a:off x="0" y="689173"/>
          <a:ext cx="10183053" cy="37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318" tIns="999744" rIns="790318" bIns="128016" numCol="1" spcCol="1270" anchor="t" anchorCtr="0">
          <a:noAutofit/>
        </a:bodyPr>
        <a:lstStyle/>
        <a:p>
          <a:pPr marL="171450" lvl="1" indent="-171450" algn="l" defTabSz="800100">
            <a:lnSpc>
              <a:spcPct val="150000"/>
            </a:lnSpc>
            <a:spcBef>
              <a:spcPct val="0"/>
            </a:spcBef>
            <a:spcAft>
              <a:spcPct val="15000"/>
            </a:spcAft>
            <a:buChar char="•"/>
          </a:pPr>
          <a:r>
            <a:rPr lang="fr-CA" sz="1800" b="1" i="0" kern="1200" dirty="0">
              <a:latin typeface="+mn-lt"/>
              <a:cs typeface="Arial Narrow" panose="020B0604020202020204" pitchFamily="34" charset="0"/>
            </a:rPr>
            <a:t>Règlements en version administrative</a:t>
          </a:r>
          <a:endParaRPr lang="fr-CA" sz="1800" b="1" i="1" kern="1200" dirty="0">
            <a:solidFill>
              <a:srgbClr val="2D2E83"/>
            </a:solidFill>
            <a:latin typeface="+mn-lt"/>
            <a:cs typeface="Arial Narrow" panose="020B0604020202020204" pitchFamily="34" charset="0"/>
          </a:endParaRPr>
        </a:p>
        <a:p>
          <a:pPr marL="171450" lvl="1" indent="-171450" algn="l" defTabSz="800100">
            <a:lnSpc>
              <a:spcPct val="150000"/>
            </a:lnSpc>
            <a:spcBef>
              <a:spcPct val="0"/>
            </a:spcBef>
            <a:spcAft>
              <a:spcPct val="15000"/>
            </a:spcAft>
            <a:buChar char="•"/>
          </a:pPr>
          <a:r>
            <a:rPr lang="fr-CA" sz="1800" b="1" i="0" kern="1200" dirty="0">
              <a:latin typeface="+mn-lt"/>
              <a:cs typeface="Arial Narrow" panose="020B0604020202020204" pitchFamily="34" charset="0"/>
            </a:rPr>
            <a:t>Aide-mémoire, documents explicatifs et capsules vidéo</a:t>
          </a:r>
        </a:p>
        <a:p>
          <a:pPr marL="342900" lvl="2" indent="-171450" algn="l" defTabSz="800100">
            <a:lnSpc>
              <a:spcPct val="150000"/>
            </a:lnSpc>
            <a:spcBef>
              <a:spcPct val="0"/>
            </a:spcBef>
            <a:spcAft>
              <a:spcPct val="15000"/>
            </a:spcAft>
            <a:buFont typeface="Wingdings" panose="05000000000000000000" pitchFamily="2" charset="2"/>
            <a:buChar char="ü"/>
          </a:pPr>
          <a:r>
            <a:rPr lang="fr-CA" sz="1800" b="0" i="0" kern="1200" dirty="0">
              <a:hlinkClick xmlns:r="http://schemas.openxmlformats.org/officeDocument/2006/relationships" r:id="rId1"/>
            </a:rPr>
            <a:t>Aide-mémoire – Autorisation municipale pour différents travaux réalisés en rive, littoral ou zone inondable</a:t>
          </a:r>
          <a:endParaRPr lang="fr-CA" sz="1800" b="1" i="0" kern="1200" dirty="0">
            <a:latin typeface="+mn-lt"/>
            <a:cs typeface="Arial Narrow" panose="020B0604020202020204" pitchFamily="34" charset="0"/>
          </a:endParaRPr>
        </a:p>
        <a:p>
          <a:pPr marL="342900" lvl="2" indent="-171450" algn="l" defTabSz="800100">
            <a:lnSpc>
              <a:spcPct val="150000"/>
            </a:lnSpc>
            <a:spcBef>
              <a:spcPct val="0"/>
            </a:spcBef>
            <a:spcAft>
              <a:spcPct val="15000"/>
            </a:spcAft>
            <a:buFont typeface="Wingdings" panose="05000000000000000000" pitchFamily="2" charset="2"/>
            <a:buChar char="ü"/>
          </a:pPr>
          <a:r>
            <a:rPr lang="fr-CA" sz="1800" b="0" i="0" kern="1200" dirty="0">
              <a:hlinkClick xmlns:r="http://schemas.openxmlformats.org/officeDocument/2006/relationships" r:id="rId2"/>
            </a:rPr>
            <a:t>Aide-mémoire – Méthodes de délimitation des rives</a:t>
          </a:r>
          <a:endParaRPr lang="fr-CA" sz="1800" b="1" i="0" kern="1200" dirty="0">
            <a:latin typeface="+mn-lt"/>
            <a:cs typeface="Arial Narrow" panose="020B0604020202020204" pitchFamily="34" charset="0"/>
          </a:endParaRPr>
        </a:p>
        <a:p>
          <a:pPr marL="342900" lvl="2" indent="-171450" algn="l" defTabSz="800100">
            <a:lnSpc>
              <a:spcPct val="150000"/>
            </a:lnSpc>
            <a:spcBef>
              <a:spcPct val="0"/>
            </a:spcBef>
            <a:spcAft>
              <a:spcPct val="15000"/>
            </a:spcAft>
            <a:buFont typeface="Wingdings" panose="05000000000000000000" pitchFamily="2" charset="2"/>
            <a:buChar char="ü"/>
          </a:pPr>
          <a:r>
            <a:rPr lang="fr-CA" sz="1800" b="0" i="0" kern="1200" dirty="0">
              <a:hlinkClick xmlns:r="http://schemas.openxmlformats.org/officeDocument/2006/relationships" r:id="rId3"/>
            </a:rPr>
            <a:t>Aide-mémoire – Méthodes de détermination de la limite du littoral</a:t>
          </a:r>
          <a:endParaRPr lang="fr-CA" sz="1800" b="1" i="0" kern="1200" dirty="0">
            <a:latin typeface="+mn-lt"/>
            <a:cs typeface="Arial Narrow" panose="020B0604020202020204" pitchFamily="34" charset="0"/>
          </a:endParaRPr>
        </a:p>
      </dsp:txBody>
      <dsp:txXfrm>
        <a:off x="0" y="689173"/>
        <a:ext cx="10183053" cy="3780000"/>
      </dsp:txXfrm>
    </dsp:sp>
    <dsp:sp modelId="{EAA68F1E-0C2E-4075-87C3-DC80522EB847}">
      <dsp:nvSpPr>
        <dsp:cNvPr id="0" name=""/>
        <dsp:cNvSpPr/>
      </dsp:nvSpPr>
      <dsp:spPr>
        <a:xfrm>
          <a:off x="509152" y="19773"/>
          <a:ext cx="8151666" cy="141696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427" tIns="0" rIns="269427" bIns="0" numCol="1" spcCol="1270" anchor="ctr" anchorCtr="0">
          <a:noAutofit/>
        </a:bodyPr>
        <a:lstStyle/>
        <a:p>
          <a:pPr marL="0" lvl="0" indent="0" algn="l" defTabSz="1155700">
            <a:lnSpc>
              <a:spcPct val="90000"/>
            </a:lnSpc>
            <a:spcBef>
              <a:spcPct val="0"/>
            </a:spcBef>
            <a:spcAft>
              <a:spcPct val="35000"/>
            </a:spcAft>
            <a:buNone/>
          </a:pPr>
          <a:r>
            <a:rPr lang="fr-CA" sz="2600" b="1" i="0" u="none" kern="1200" dirty="0">
              <a:solidFill>
                <a:schemeClr val="tx1"/>
              </a:solidFill>
              <a:latin typeface="+mn-lt"/>
            </a:rPr>
            <a:t>Régime transitoire de gestion des zones inondables, des rives et du littoral</a:t>
          </a:r>
        </a:p>
        <a:p>
          <a:pPr marL="0" lvl="0" indent="0" algn="just" defTabSz="1155700">
            <a:lnSpc>
              <a:spcPct val="90000"/>
            </a:lnSpc>
            <a:spcBef>
              <a:spcPct val="0"/>
            </a:spcBef>
            <a:spcAft>
              <a:spcPct val="35000"/>
            </a:spcAft>
            <a:buNone/>
          </a:pPr>
          <a:r>
            <a:rPr lang="fr-CA" sz="2000" b="1" i="0" u="sng" kern="1200" dirty="0">
              <a:solidFill>
                <a:schemeClr val="tx1"/>
              </a:solidFill>
              <a:latin typeface="+mn-lt"/>
              <a:hlinkClick xmlns:r="http://schemas.openxmlformats.org/officeDocument/2006/relationships" r:id="rId4"/>
            </a:rPr>
            <a:t>Québec.ca/</a:t>
          </a:r>
          <a:r>
            <a:rPr lang="fr-CA" sz="2000" b="1" i="0" u="sng" kern="1200" dirty="0" err="1">
              <a:solidFill>
                <a:schemeClr val="tx1"/>
              </a:solidFill>
              <a:latin typeface="+mn-lt"/>
              <a:hlinkClick xmlns:r="http://schemas.openxmlformats.org/officeDocument/2006/relationships" r:id="rId4"/>
            </a:rPr>
            <a:t>gouv</a:t>
          </a:r>
          <a:r>
            <a:rPr lang="fr-CA" sz="2000" b="1" i="0" u="sng" kern="1200" dirty="0">
              <a:solidFill>
                <a:schemeClr val="tx1"/>
              </a:solidFill>
              <a:latin typeface="+mn-lt"/>
              <a:hlinkClick xmlns:r="http://schemas.openxmlformats.org/officeDocument/2006/relationships" r:id="rId4"/>
            </a:rPr>
            <a:t>/politiques-orientations/plan-de-protection-du-territoire-face-aux-inondations/gestion-rives-littoral-zones-inondables/projet-regime-transitoire-gestion-zones-inondables-rives-littoral</a:t>
          </a:r>
          <a:endParaRPr lang="fr-CA" sz="2000" b="1" i="0" u="sng" kern="1200" dirty="0">
            <a:solidFill>
              <a:schemeClr val="tx1"/>
            </a:solidFill>
            <a:latin typeface="+mn-lt"/>
            <a:cs typeface="Arial Narrow" panose="020B0604020202020204" pitchFamily="34" charset="0"/>
          </a:endParaRPr>
        </a:p>
      </dsp:txBody>
      <dsp:txXfrm>
        <a:off x="578322" y="88943"/>
        <a:ext cx="8013326" cy="1278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5647-4A54-4C67-A258-594EE46106EC}">
      <dsp:nvSpPr>
        <dsp:cNvPr id="0" name=""/>
        <dsp:cNvSpPr/>
      </dsp:nvSpPr>
      <dsp:spPr>
        <a:xfrm>
          <a:off x="704502" y="1245"/>
          <a:ext cx="1253237" cy="960815"/>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6384" t="-8172" r="16384" b="-8172"/>
          </a:stretch>
        </a:blipFill>
        <a:ln w="12700" cap="flat" cmpd="sng" algn="ctr">
          <a:solidFill>
            <a:schemeClr val="lt1">
              <a:hueOff val="0"/>
              <a:satOff val="0"/>
              <a:lumOff val="0"/>
              <a:alphaOff val="0"/>
            </a:schemeClr>
          </a:solidFill>
          <a:prstDash val="solid"/>
          <a:miter lim="800000"/>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CA59BF2-3FA5-4F12-841F-2C99985EF8C6}">
      <dsp:nvSpPr>
        <dsp:cNvPr id="0" name=""/>
        <dsp:cNvSpPr/>
      </dsp:nvSpPr>
      <dsp:spPr>
        <a:xfrm>
          <a:off x="524049" y="1037726"/>
          <a:ext cx="1614144"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ts val="400"/>
            </a:spcAft>
            <a:buNone/>
          </a:pPr>
          <a:r>
            <a:rPr lang="fr-CA" sz="1200" b="1" kern="1200">
              <a:latin typeface="+mn-lt"/>
            </a:rPr>
            <a:t>Matériaux et MES </a:t>
          </a:r>
        </a:p>
        <a:p>
          <a:pPr marL="0" lvl="0" indent="0" algn="ctr" defTabSz="533400">
            <a:lnSpc>
              <a:spcPct val="90000"/>
            </a:lnSpc>
            <a:spcBef>
              <a:spcPct val="0"/>
            </a:spcBef>
            <a:spcAft>
              <a:spcPts val="400"/>
            </a:spcAft>
            <a:buNone/>
          </a:pPr>
          <a:r>
            <a:rPr lang="fr-CA" sz="1200" b="1" kern="1200">
              <a:latin typeface="+mn-lt"/>
            </a:rPr>
            <a:t>art. 8</a:t>
          </a:r>
        </a:p>
      </dsp:txBody>
      <dsp:txXfrm>
        <a:off x="524049" y="1037726"/>
        <a:ext cx="1614144" cy="598847"/>
      </dsp:txXfrm>
    </dsp:sp>
    <dsp:sp modelId="{A3C9D828-48CE-4D78-A013-F83618AAE2B0}">
      <dsp:nvSpPr>
        <dsp:cNvPr id="0" name=""/>
        <dsp:cNvSpPr/>
      </dsp:nvSpPr>
      <dsp:spPr>
        <a:xfrm>
          <a:off x="2702671" y="1245"/>
          <a:ext cx="1253237" cy="960815"/>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F584829F-9FAF-4502-8CCC-049ABA1790DC}">
      <dsp:nvSpPr>
        <dsp:cNvPr id="0" name=""/>
        <dsp:cNvSpPr/>
      </dsp:nvSpPr>
      <dsp:spPr>
        <a:xfrm>
          <a:off x="2522217" y="1037726"/>
          <a:ext cx="1614144"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rtl="0">
            <a:lnSpc>
              <a:spcPct val="90000"/>
            </a:lnSpc>
            <a:spcBef>
              <a:spcPct val="0"/>
            </a:spcBef>
            <a:spcAft>
              <a:spcPts val="400"/>
            </a:spcAft>
            <a:buNone/>
          </a:pPr>
          <a:r>
            <a:rPr lang="fr-CA" sz="1200" b="1" kern="1200">
              <a:latin typeface="+mn-lt"/>
            </a:rPr>
            <a:t>Remblais et déblais </a:t>
          </a:r>
        </a:p>
        <a:p>
          <a:pPr marL="0" lvl="0" indent="0" algn="ctr" defTabSz="533400">
            <a:lnSpc>
              <a:spcPct val="90000"/>
            </a:lnSpc>
            <a:spcBef>
              <a:spcPct val="0"/>
            </a:spcBef>
            <a:spcAft>
              <a:spcPts val="400"/>
            </a:spcAft>
            <a:buNone/>
          </a:pPr>
          <a:r>
            <a:rPr lang="fr-CA" sz="1200" b="1" kern="1200">
              <a:latin typeface="+mn-lt"/>
            </a:rPr>
            <a:t>art. 10</a:t>
          </a:r>
        </a:p>
      </dsp:txBody>
      <dsp:txXfrm>
        <a:off x="2522217" y="1037726"/>
        <a:ext cx="1614144" cy="598847"/>
      </dsp:txXfrm>
    </dsp:sp>
    <dsp:sp modelId="{CEE18E8D-0A58-4768-A36D-875E3E5C8F14}">
      <dsp:nvSpPr>
        <dsp:cNvPr id="0" name=""/>
        <dsp:cNvSpPr/>
      </dsp:nvSpPr>
      <dsp:spPr>
        <a:xfrm>
          <a:off x="4540264" y="1245"/>
          <a:ext cx="1253237" cy="960815"/>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1586" t="-10042" r="11586" b="-10042"/>
          </a:stretch>
        </a:blipFill>
        <a:ln w="12700" cap="flat" cmpd="sng" algn="ctr">
          <a:solidFill>
            <a:schemeClr val="lt1">
              <a:hueOff val="0"/>
              <a:satOff val="0"/>
              <a:lumOff val="0"/>
              <a:alphaOff val="0"/>
            </a:schemeClr>
          </a:solidFill>
          <a:prstDash val="solid"/>
          <a:miter lim="800000"/>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90214FA9-7760-4770-94BC-6419B3C39A1B}">
      <dsp:nvSpPr>
        <dsp:cNvPr id="0" name=""/>
        <dsp:cNvSpPr/>
      </dsp:nvSpPr>
      <dsp:spPr>
        <a:xfrm>
          <a:off x="4170681" y="1037726"/>
          <a:ext cx="1992402"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ts val="400"/>
            </a:spcAft>
            <a:buNone/>
          </a:pPr>
          <a:r>
            <a:rPr lang="fr-CA" sz="1200" b="1" kern="1200">
              <a:latin typeface="+mn-lt"/>
            </a:rPr>
            <a:t>Véhicules et machinerie</a:t>
          </a:r>
        </a:p>
        <a:p>
          <a:pPr marL="0" lvl="0" indent="0" algn="ctr" defTabSz="533400">
            <a:lnSpc>
              <a:spcPct val="90000"/>
            </a:lnSpc>
            <a:spcBef>
              <a:spcPct val="0"/>
            </a:spcBef>
            <a:spcAft>
              <a:spcPts val="400"/>
            </a:spcAft>
            <a:buNone/>
          </a:pPr>
          <a:r>
            <a:rPr lang="fr-CA" sz="1200" b="1" kern="1200">
              <a:latin typeface="+mn-lt"/>
            </a:rPr>
            <a:t> art. 11, 33.6 et 33.7</a:t>
          </a:r>
        </a:p>
      </dsp:txBody>
      <dsp:txXfrm>
        <a:off x="4170681" y="1037726"/>
        <a:ext cx="1992402" cy="598847"/>
      </dsp:txXfrm>
    </dsp:sp>
    <dsp:sp modelId="{7034BE6C-83AF-403D-9802-7440B4C97E46}">
      <dsp:nvSpPr>
        <dsp:cNvPr id="0" name=""/>
        <dsp:cNvSpPr/>
      </dsp:nvSpPr>
      <dsp:spPr>
        <a:xfrm>
          <a:off x="6335405" y="1245"/>
          <a:ext cx="1253237" cy="960815"/>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4541" t="-1464" r="14541" b="-1464"/>
          </a:stretch>
        </a:blipFill>
        <a:ln w="12700" cap="flat" cmpd="sng" algn="ctr">
          <a:solidFill>
            <a:schemeClr val="lt1">
              <a:hueOff val="0"/>
              <a:satOff val="0"/>
              <a:lumOff val="0"/>
              <a:alphaOff val="0"/>
            </a:schemeClr>
          </a:solidFill>
          <a:prstDash val="solid"/>
          <a:miter lim="800000"/>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0F637FB5-CEF2-46EC-80F7-5EA481FA6806}">
      <dsp:nvSpPr>
        <dsp:cNvPr id="0" name=""/>
        <dsp:cNvSpPr/>
      </dsp:nvSpPr>
      <dsp:spPr>
        <a:xfrm>
          <a:off x="6154952" y="1037726"/>
          <a:ext cx="1614144"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rtl="0">
            <a:lnSpc>
              <a:spcPct val="90000"/>
            </a:lnSpc>
            <a:spcBef>
              <a:spcPct val="0"/>
            </a:spcBef>
            <a:spcAft>
              <a:spcPts val="400"/>
            </a:spcAft>
            <a:buNone/>
          </a:pPr>
          <a:r>
            <a:rPr lang="fr-CA" sz="1200" b="1" kern="1200">
              <a:latin typeface="+mn-lt"/>
            </a:rPr>
            <a:t>Remise en état </a:t>
          </a:r>
        </a:p>
        <a:p>
          <a:pPr marL="0" lvl="0" indent="0" algn="ctr" defTabSz="533400">
            <a:lnSpc>
              <a:spcPct val="90000"/>
            </a:lnSpc>
            <a:spcBef>
              <a:spcPct val="0"/>
            </a:spcBef>
            <a:spcAft>
              <a:spcPts val="400"/>
            </a:spcAft>
            <a:buNone/>
          </a:pPr>
          <a:r>
            <a:rPr lang="fr-CA" sz="1200" b="1" kern="1200">
              <a:latin typeface="+mn-lt"/>
            </a:rPr>
            <a:t>art. 15 à 17</a:t>
          </a:r>
        </a:p>
      </dsp:txBody>
      <dsp:txXfrm>
        <a:off x="6154952" y="1037726"/>
        <a:ext cx="1614144" cy="598847"/>
      </dsp:txXfrm>
    </dsp:sp>
    <dsp:sp modelId="{BEA585B3-C4C0-4DB6-9486-173FE027AE5F}">
      <dsp:nvSpPr>
        <dsp:cNvPr id="0" name=""/>
        <dsp:cNvSpPr/>
      </dsp:nvSpPr>
      <dsp:spPr>
        <a:xfrm>
          <a:off x="8371563" y="1245"/>
          <a:ext cx="1253237" cy="960815"/>
        </a:xfrm>
        <a:prstGeom prst="roundRect">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0109" t="-5753" r="10109" b="-5753"/>
          </a:stretch>
        </a:blipFill>
        <a:ln w="38100" cap="flat" cmpd="sng" algn="ctr">
          <a:solidFill>
            <a:schemeClr val="accent1">
              <a:lumMod val="75000"/>
            </a:schemeClr>
          </a:solidFill>
          <a:prstDash val="solid"/>
          <a:miter lim="800000"/>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AF38B0-75A4-4656-8DC3-87004793D1E1}">
      <dsp:nvSpPr>
        <dsp:cNvPr id="0" name=""/>
        <dsp:cNvSpPr/>
      </dsp:nvSpPr>
      <dsp:spPr>
        <a:xfrm>
          <a:off x="7813924" y="1037726"/>
          <a:ext cx="2368514"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ts val="400"/>
            </a:spcAft>
            <a:buNone/>
          </a:pPr>
          <a:r>
            <a:rPr lang="fr-CA" sz="1200" b="1" kern="1200" dirty="0">
              <a:latin typeface="+mn-lt"/>
            </a:rPr>
            <a:t>Interdiction de construction (littoral et encadrement en rive) </a:t>
          </a:r>
        </a:p>
        <a:p>
          <a:pPr marL="0" lvl="0" indent="0" algn="ctr" defTabSz="533400">
            <a:lnSpc>
              <a:spcPct val="90000"/>
            </a:lnSpc>
            <a:spcBef>
              <a:spcPct val="0"/>
            </a:spcBef>
            <a:spcAft>
              <a:spcPts val="400"/>
            </a:spcAft>
            <a:buNone/>
          </a:pPr>
          <a:r>
            <a:rPr lang="fr-CA" sz="1200" b="1" kern="1200" dirty="0">
              <a:latin typeface="+mn-lt"/>
            </a:rPr>
            <a:t>art. 33.4, 35.1-35.2</a:t>
          </a:r>
        </a:p>
      </dsp:txBody>
      <dsp:txXfrm>
        <a:off x="7813924" y="1037726"/>
        <a:ext cx="2368514" cy="598847"/>
      </dsp:txXfrm>
    </dsp:sp>
    <dsp:sp modelId="{621B3379-1693-4441-8EA7-D146817FA28D}">
      <dsp:nvSpPr>
        <dsp:cNvPr id="0" name=""/>
        <dsp:cNvSpPr/>
      </dsp:nvSpPr>
      <dsp:spPr>
        <a:xfrm>
          <a:off x="877619" y="1797988"/>
          <a:ext cx="1253237" cy="960815"/>
        </a:xfrm>
        <a:prstGeom prst="round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15000" b="-15000"/>
          </a:stretch>
        </a:blipFill>
        <a:ln w="12700" cap="flat" cmpd="sng" algn="ctr">
          <a:solidFill>
            <a:schemeClr val="lt1">
              <a:hueOff val="0"/>
              <a:satOff val="0"/>
              <a:lumOff val="0"/>
              <a:alphaOff val="0"/>
            </a:schemeClr>
          </a:solidFill>
          <a:prstDash val="solid"/>
          <a:miter lim="800000"/>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1888B02C-1141-409F-9D26-582AB366E5F4}">
      <dsp:nvSpPr>
        <dsp:cNvPr id="0" name=""/>
        <dsp:cNvSpPr/>
      </dsp:nvSpPr>
      <dsp:spPr>
        <a:xfrm>
          <a:off x="315631" y="2834468"/>
          <a:ext cx="2377214"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rtl="0">
            <a:lnSpc>
              <a:spcPct val="90000"/>
            </a:lnSpc>
            <a:spcBef>
              <a:spcPct val="0"/>
            </a:spcBef>
            <a:spcAft>
              <a:spcPts val="400"/>
            </a:spcAft>
            <a:buNone/>
          </a:pPr>
          <a:r>
            <a:rPr lang="fr-CA" sz="1200" b="1" kern="1200" dirty="0">
              <a:latin typeface="+mn-lt"/>
            </a:rPr>
            <a:t>Activités d’aménagement forestier</a:t>
          </a:r>
        </a:p>
        <a:p>
          <a:pPr marL="0" lvl="0" indent="0" algn="ctr" defTabSz="533400">
            <a:lnSpc>
              <a:spcPct val="90000"/>
            </a:lnSpc>
            <a:spcBef>
              <a:spcPct val="0"/>
            </a:spcBef>
            <a:spcAft>
              <a:spcPts val="400"/>
            </a:spcAft>
            <a:buNone/>
          </a:pPr>
          <a:r>
            <a:rPr lang="fr-CA" sz="1200" b="1" kern="1200" dirty="0">
              <a:latin typeface="+mn-lt"/>
            </a:rPr>
            <a:t>art. 12 à 14, 36, 44-45</a:t>
          </a:r>
        </a:p>
      </dsp:txBody>
      <dsp:txXfrm>
        <a:off x="315631" y="2834468"/>
        <a:ext cx="2377214" cy="598847"/>
      </dsp:txXfrm>
    </dsp:sp>
    <dsp:sp modelId="{A1D8BD09-B454-4E70-BE8B-F39C584A1C16}">
      <dsp:nvSpPr>
        <dsp:cNvPr id="0" name=""/>
        <dsp:cNvSpPr/>
      </dsp:nvSpPr>
      <dsp:spPr>
        <a:xfrm>
          <a:off x="3216533" y="1802725"/>
          <a:ext cx="1253237" cy="960815"/>
        </a:xfrm>
        <a:prstGeom prst="roundRect">
          <a:avLst/>
        </a:prstGeom>
        <a:blipFill dpi="0"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5676" t="-10042" r="5676" b="-10042"/>
          </a:stretch>
        </a:blipFill>
        <a:ln w="12700" cap="flat" cmpd="sng" algn="ctr">
          <a:noFill/>
          <a:prstDash val="solid"/>
          <a:miter lim="800000"/>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0259AE6-E841-464C-AEAD-D03E1BA59D78}">
      <dsp:nvSpPr>
        <dsp:cNvPr id="0" name=""/>
        <dsp:cNvSpPr/>
      </dsp:nvSpPr>
      <dsp:spPr>
        <a:xfrm>
          <a:off x="2854328" y="2834468"/>
          <a:ext cx="1977649"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rtl="0">
            <a:lnSpc>
              <a:spcPct val="90000"/>
            </a:lnSpc>
            <a:spcBef>
              <a:spcPct val="0"/>
            </a:spcBef>
            <a:spcAft>
              <a:spcPts val="400"/>
            </a:spcAft>
            <a:buNone/>
          </a:pPr>
          <a:r>
            <a:rPr lang="fr-CA" sz="1200" b="1" kern="1200" dirty="0">
              <a:latin typeface="+mn-lt"/>
            </a:rPr>
            <a:t>Intervention en cours d’eau</a:t>
          </a:r>
        </a:p>
        <a:p>
          <a:pPr marL="0" lvl="0" indent="0" algn="ctr" defTabSz="533400" rtl="0">
            <a:lnSpc>
              <a:spcPct val="90000"/>
            </a:lnSpc>
            <a:spcBef>
              <a:spcPct val="0"/>
            </a:spcBef>
            <a:spcAft>
              <a:spcPts val="400"/>
            </a:spcAft>
            <a:buNone/>
          </a:pPr>
          <a:r>
            <a:rPr lang="fr-CA" sz="1200" b="1" kern="1200" dirty="0">
              <a:latin typeface="+mn-lt"/>
            </a:rPr>
            <a:t> art. 20-21, 25 à 30, 33.5</a:t>
          </a:r>
        </a:p>
      </dsp:txBody>
      <dsp:txXfrm>
        <a:off x="2854328" y="2834468"/>
        <a:ext cx="1977649" cy="598847"/>
      </dsp:txXfrm>
    </dsp:sp>
    <dsp:sp modelId="{10BBEA93-7385-4BC8-BADB-212F0EC1D19F}">
      <dsp:nvSpPr>
        <dsp:cNvPr id="0" name=""/>
        <dsp:cNvSpPr/>
      </dsp:nvSpPr>
      <dsp:spPr>
        <a:xfrm>
          <a:off x="5173912" y="1797988"/>
          <a:ext cx="1253237" cy="960815"/>
        </a:xfrm>
        <a:prstGeom prst="roundRect">
          <a:avLst/>
        </a:prstGeom>
        <a:blipFill dpi="0"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11586" t="-1464" r="11586" b="-1464"/>
          </a:stretch>
        </a:blipFill>
        <a:ln w="12700" cap="flat" cmpd="sng" algn="ctr">
          <a:solidFill>
            <a:schemeClr val="lt1">
              <a:hueOff val="0"/>
              <a:satOff val="0"/>
              <a:lumOff val="0"/>
              <a:alphaOff val="0"/>
            </a:schemeClr>
          </a:solidFill>
          <a:prstDash val="solid"/>
          <a:miter lim="800000"/>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42804F72-F562-46F1-A50B-948D24B213FB}">
      <dsp:nvSpPr>
        <dsp:cNvPr id="0" name=""/>
        <dsp:cNvSpPr/>
      </dsp:nvSpPr>
      <dsp:spPr>
        <a:xfrm>
          <a:off x="4993459" y="2834468"/>
          <a:ext cx="1614144"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ts val="400"/>
            </a:spcAft>
            <a:buNone/>
          </a:pPr>
          <a:r>
            <a:rPr lang="fr-CA" sz="1200" b="1" kern="1200">
              <a:latin typeface="+mn-lt"/>
            </a:rPr>
            <a:t>Construction en zone inondable </a:t>
          </a:r>
        </a:p>
        <a:p>
          <a:pPr marL="0" lvl="0" indent="0" algn="ctr" defTabSz="533400">
            <a:lnSpc>
              <a:spcPct val="90000"/>
            </a:lnSpc>
            <a:spcBef>
              <a:spcPct val="0"/>
            </a:spcBef>
            <a:spcAft>
              <a:spcPts val="400"/>
            </a:spcAft>
            <a:buNone/>
          </a:pPr>
          <a:r>
            <a:rPr lang="fr-CA" sz="1200" b="1" kern="1200">
              <a:latin typeface="+mn-lt"/>
            </a:rPr>
            <a:t>art. 38 à 38.11</a:t>
          </a:r>
        </a:p>
      </dsp:txBody>
      <dsp:txXfrm>
        <a:off x="4993459" y="2834468"/>
        <a:ext cx="1614144" cy="598847"/>
      </dsp:txXfrm>
    </dsp:sp>
    <dsp:sp modelId="{03DB558D-2FBE-4453-A0B7-D5D06EB3E7C7}">
      <dsp:nvSpPr>
        <dsp:cNvPr id="0" name=""/>
        <dsp:cNvSpPr/>
      </dsp:nvSpPr>
      <dsp:spPr>
        <a:xfrm>
          <a:off x="6949539" y="1797988"/>
          <a:ext cx="1253237" cy="960815"/>
        </a:xfrm>
        <a:prstGeom prst="roundRect">
          <a:avLst/>
        </a:prstGeom>
        <a:blipFill dpi="0" rotWithShape="1">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3524" t="-17455" r="3524" b="-17455"/>
          </a:stretch>
        </a:blipFill>
        <a:ln w="38100" cap="flat" cmpd="sng" algn="ctr">
          <a:noFill/>
          <a:prstDash val="solid"/>
          <a:miter lim="800000"/>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26DF8548-5ACF-4C70-BF7A-1264EC1B0B7C}">
      <dsp:nvSpPr>
        <dsp:cNvPr id="0" name=""/>
        <dsp:cNvSpPr/>
      </dsp:nvSpPr>
      <dsp:spPr>
        <a:xfrm>
          <a:off x="6769086" y="2834468"/>
          <a:ext cx="1614144"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ts val="400"/>
            </a:spcAft>
            <a:buNone/>
          </a:pPr>
          <a:r>
            <a:rPr lang="fr-CA" sz="1200" b="1" kern="1200">
              <a:latin typeface="+mn-lt"/>
            </a:rPr>
            <a:t>Circulation en milieu sensible</a:t>
          </a:r>
        </a:p>
        <a:p>
          <a:pPr marL="0" lvl="0" indent="0" algn="ctr" defTabSz="533400">
            <a:lnSpc>
              <a:spcPct val="90000"/>
            </a:lnSpc>
            <a:spcBef>
              <a:spcPct val="0"/>
            </a:spcBef>
            <a:spcAft>
              <a:spcPts val="400"/>
            </a:spcAft>
            <a:buNone/>
          </a:pPr>
          <a:r>
            <a:rPr lang="fr-CA" sz="1200" b="1" kern="1200">
              <a:latin typeface="+mn-lt"/>
            </a:rPr>
            <a:t>art. 42, 46 à 49</a:t>
          </a:r>
        </a:p>
      </dsp:txBody>
      <dsp:txXfrm>
        <a:off x="6769086" y="2834468"/>
        <a:ext cx="1614144" cy="598847"/>
      </dsp:txXfrm>
    </dsp:sp>
    <dsp:sp modelId="{9FCC410B-A233-4D01-8053-10C7DC01AD5D}">
      <dsp:nvSpPr>
        <dsp:cNvPr id="0" name=""/>
        <dsp:cNvSpPr/>
      </dsp:nvSpPr>
      <dsp:spPr>
        <a:xfrm>
          <a:off x="8736166" y="1855297"/>
          <a:ext cx="1253237" cy="960815"/>
        </a:xfrm>
        <a:prstGeom prst="roundRect">
          <a:avLst/>
        </a:prstGeom>
        <a:blipFill dpi="0" rotWithShape="1">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14249" t="5030" r="14249" b="5030"/>
          </a:stretch>
        </a:blipFill>
        <a:ln w="12700" cap="flat" cmpd="sng" algn="ctr">
          <a:noFill/>
          <a:prstDash val="solid"/>
          <a:miter lim="800000"/>
        </a:ln>
        <a:effectLst>
          <a:innerShdw blurRad="63500" dist="50800" dir="10800000">
            <a:prstClr val="black">
              <a:alpha val="50000"/>
            </a:prstClr>
          </a:innerShdw>
        </a:effectLst>
        <a:scene3d>
          <a:camera prst="orthographicFront"/>
          <a:lightRig rig="threePt" dir="t"/>
        </a:scene3d>
        <a:sp3d prstMaterial="matte"/>
      </dsp:spPr>
      <dsp:style>
        <a:lnRef idx="2">
          <a:scrgbClr r="0" g="0" b="0"/>
        </a:lnRef>
        <a:fillRef idx="1">
          <a:scrgbClr r="0" g="0" b="0"/>
        </a:fillRef>
        <a:effectRef idx="0">
          <a:scrgbClr r="0" g="0" b="0"/>
        </a:effectRef>
        <a:fontRef idx="minor">
          <a:schemeClr val="lt1"/>
        </a:fontRef>
      </dsp:style>
    </dsp:sp>
    <dsp:sp modelId="{9D3C0314-6775-45E0-BC9E-F2CE8F5887AF}">
      <dsp:nvSpPr>
        <dsp:cNvPr id="0" name=""/>
        <dsp:cNvSpPr/>
      </dsp:nvSpPr>
      <dsp:spPr>
        <a:xfrm>
          <a:off x="8544712" y="2834468"/>
          <a:ext cx="1655256" cy="5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ts val="400"/>
            </a:spcAft>
            <a:buNone/>
          </a:pPr>
          <a:r>
            <a:rPr lang="fr-CA" sz="1200" b="1" kern="1200" dirty="0">
              <a:latin typeface="+mn-lt"/>
            </a:rPr>
            <a:t>Autres </a:t>
          </a:r>
        </a:p>
        <a:p>
          <a:pPr marL="0" lvl="0" indent="0" algn="ctr" defTabSz="533400">
            <a:lnSpc>
              <a:spcPct val="90000"/>
            </a:lnSpc>
            <a:spcBef>
              <a:spcPct val="0"/>
            </a:spcBef>
            <a:spcAft>
              <a:spcPts val="400"/>
            </a:spcAft>
            <a:buNone/>
          </a:pPr>
          <a:r>
            <a:rPr lang="fr-CA" sz="1200" b="1" kern="1200" dirty="0">
              <a:latin typeface="+mn-lt"/>
            </a:rPr>
            <a:t>(prélèvement d’eau, forage, etc.)</a:t>
          </a:r>
        </a:p>
      </dsp:txBody>
      <dsp:txXfrm>
        <a:off x="8544712" y="2834468"/>
        <a:ext cx="1655256" cy="598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ADD99-0FE4-4148-971C-AB015472BEFA}">
      <dsp:nvSpPr>
        <dsp:cNvPr id="0" name=""/>
        <dsp:cNvSpPr/>
      </dsp:nvSpPr>
      <dsp:spPr>
        <a:xfrm rot="10800000">
          <a:off x="1954217" y="10621"/>
          <a:ext cx="7102283" cy="612321"/>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017"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b="1" i="0" kern="1200" dirty="0">
              <a:latin typeface="+mn-lt"/>
            </a:rPr>
            <a:t>Ne pas nuire au libre écoulement des eaux</a:t>
          </a:r>
        </a:p>
      </dsp:txBody>
      <dsp:txXfrm rot="10800000">
        <a:off x="2107297" y="10621"/>
        <a:ext cx="6949203" cy="612321"/>
      </dsp:txXfrm>
    </dsp:sp>
    <dsp:sp modelId="{29FE27C1-4BF7-44F7-B600-2A22D0CCE630}">
      <dsp:nvSpPr>
        <dsp:cNvPr id="0" name=""/>
        <dsp:cNvSpPr/>
      </dsp:nvSpPr>
      <dsp:spPr>
        <a:xfrm>
          <a:off x="1635840" y="910"/>
          <a:ext cx="612321" cy="61232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289" t="12627" r="15289" b="12627"/>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048BDDD-DEF5-4929-95D3-6C30E61D0059}">
      <dsp:nvSpPr>
        <dsp:cNvPr id="0" name=""/>
        <dsp:cNvSpPr/>
      </dsp:nvSpPr>
      <dsp:spPr>
        <a:xfrm rot="10800000">
          <a:off x="1942001" y="796013"/>
          <a:ext cx="7102283" cy="612321"/>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017"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b="1" i="0" kern="1200" dirty="0">
              <a:latin typeface="+mn-lt"/>
            </a:rPr>
            <a:t>Usage des matériaux appropriés</a:t>
          </a:r>
        </a:p>
      </dsp:txBody>
      <dsp:txXfrm rot="10800000">
        <a:off x="2095081" y="796013"/>
        <a:ext cx="6949203" cy="612321"/>
      </dsp:txXfrm>
    </dsp:sp>
    <dsp:sp modelId="{1269DEA5-478B-4042-9144-3E5AEC08353F}">
      <dsp:nvSpPr>
        <dsp:cNvPr id="0" name=""/>
        <dsp:cNvSpPr/>
      </dsp:nvSpPr>
      <dsp:spPr>
        <a:xfrm>
          <a:off x="1635840" y="796013"/>
          <a:ext cx="612321" cy="61232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A6CBD99-1754-49C3-9CE4-9543A2725921}">
      <dsp:nvSpPr>
        <dsp:cNvPr id="0" name=""/>
        <dsp:cNvSpPr/>
      </dsp:nvSpPr>
      <dsp:spPr>
        <a:xfrm rot="10800000">
          <a:off x="1942001" y="1591117"/>
          <a:ext cx="7102283" cy="612321"/>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017"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b="1" i="0" kern="1200" dirty="0">
              <a:latin typeface="+mn-lt"/>
            </a:rPr>
            <a:t>Utiliser des mesures de contrôle de l’érosion, des sédiments et des matières en suspension</a:t>
          </a:r>
        </a:p>
      </dsp:txBody>
      <dsp:txXfrm rot="10800000">
        <a:off x="2095081" y="1591117"/>
        <a:ext cx="6949203" cy="612321"/>
      </dsp:txXfrm>
    </dsp:sp>
    <dsp:sp modelId="{AF0C62E5-2836-44FA-A8C7-57AA5FF21566}">
      <dsp:nvSpPr>
        <dsp:cNvPr id="0" name=""/>
        <dsp:cNvSpPr/>
      </dsp:nvSpPr>
      <dsp:spPr>
        <a:xfrm>
          <a:off x="1635840" y="1591117"/>
          <a:ext cx="612321" cy="61232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1C58C5A-28A2-42D6-B300-0FE3F238BFC8}">
      <dsp:nvSpPr>
        <dsp:cNvPr id="0" name=""/>
        <dsp:cNvSpPr/>
      </dsp:nvSpPr>
      <dsp:spPr>
        <a:xfrm rot="10800000">
          <a:off x="1942001" y="2386221"/>
          <a:ext cx="7102283" cy="612321"/>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017"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b="1" u="none" kern="1200" dirty="0">
              <a:latin typeface="+mn-lt"/>
            </a:rPr>
            <a:t>Gestion des remblais et déblais</a:t>
          </a:r>
        </a:p>
        <a:p>
          <a:pPr marL="0" lvl="0" indent="0" algn="ctr" defTabSz="622300">
            <a:lnSpc>
              <a:spcPct val="90000"/>
            </a:lnSpc>
            <a:spcBef>
              <a:spcPct val="0"/>
            </a:spcBef>
            <a:spcAft>
              <a:spcPct val="35000"/>
            </a:spcAft>
            <a:buNone/>
          </a:pPr>
          <a:r>
            <a:rPr lang="fr-CA" sz="1400" b="0" i="0" u="none" kern="1200" dirty="0">
              <a:latin typeface="+mn-lt"/>
            </a:rPr>
            <a:t>- Limitée à ce qui est nécessaire à l’activité</a:t>
          </a:r>
          <a:endParaRPr lang="fr-CA" sz="1200" b="0" i="0" kern="1200" dirty="0">
            <a:latin typeface="+mn-lt"/>
          </a:endParaRPr>
        </a:p>
      </dsp:txBody>
      <dsp:txXfrm rot="10800000">
        <a:off x="2095081" y="2386221"/>
        <a:ext cx="6949203" cy="612321"/>
      </dsp:txXfrm>
    </dsp:sp>
    <dsp:sp modelId="{E7ABBCD8-278F-400D-A74B-9CC02E6F23DF}">
      <dsp:nvSpPr>
        <dsp:cNvPr id="0" name=""/>
        <dsp:cNvSpPr/>
      </dsp:nvSpPr>
      <dsp:spPr>
        <a:xfrm>
          <a:off x="1635840" y="2386221"/>
          <a:ext cx="612321" cy="61232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6000" b="-6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1EE9BDA-33D3-4A3D-9448-B2EDDBD84CB4}">
      <dsp:nvSpPr>
        <dsp:cNvPr id="0" name=""/>
        <dsp:cNvSpPr/>
      </dsp:nvSpPr>
      <dsp:spPr>
        <a:xfrm rot="10800000">
          <a:off x="1942001" y="3181324"/>
          <a:ext cx="7102283" cy="1123633"/>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017" tIns="53340" rIns="99568" bIns="53340" numCol="1" spcCol="1270" anchor="ctr" anchorCtr="0">
          <a:noAutofit/>
        </a:bodyPr>
        <a:lstStyle/>
        <a:p>
          <a:pPr marL="0" lvl="0" indent="0" algn="ctr" defTabSz="577850" rtl="0">
            <a:lnSpc>
              <a:spcPct val="100000"/>
            </a:lnSpc>
            <a:spcBef>
              <a:spcPct val="0"/>
            </a:spcBef>
            <a:spcAft>
              <a:spcPts val="0"/>
            </a:spcAft>
            <a:buNone/>
          </a:pPr>
          <a:r>
            <a:rPr lang="fr-CA" sz="1400" b="1" kern="1200" dirty="0">
              <a:latin typeface="+mn-lt"/>
            </a:rPr>
            <a:t>Circulation</a:t>
          </a:r>
          <a:endParaRPr lang="fr-CA" sz="1400" kern="1200" dirty="0">
            <a:latin typeface="+mn-lt"/>
          </a:endParaRPr>
        </a:p>
        <a:p>
          <a:pPr marL="0" lvl="0" indent="0" algn="l" defTabSz="577850" rtl="0">
            <a:lnSpc>
              <a:spcPct val="100000"/>
            </a:lnSpc>
            <a:spcBef>
              <a:spcPct val="0"/>
            </a:spcBef>
            <a:spcAft>
              <a:spcPts val="0"/>
            </a:spcAft>
            <a:buNone/>
          </a:pPr>
          <a:r>
            <a:rPr lang="fr-CA" sz="1400" kern="1200" dirty="0">
              <a:latin typeface="+mn-lt"/>
            </a:rPr>
            <a:t>- </a:t>
          </a:r>
          <a:r>
            <a:rPr lang="fr-CA" sz="1400" i="0" kern="1200" dirty="0">
              <a:latin typeface="+mn-lt"/>
            </a:rPr>
            <a:t>Sans ornières dans les </a:t>
          </a:r>
          <a:r>
            <a:rPr lang="fr-CA" sz="1400" kern="1200" dirty="0">
              <a:latin typeface="+mn-lt"/>
            </a:rPr>
            <a:t>milieux exondés</a:t>
          </a:r>
          <a:endParaRPr lang="fr-CA" sz="1400" i="0" kern="1200" dirty="0">
            <a:latin typeface="+mn-lt"/>
          </a:endParaRPr>
        </a:p>
        <a:p>
          <a:pPr marL="0" lvl="0" indent="0" algn="l" defTabSz="577850" rtl="0">
            <a:lnSpc>
              <a:spcPct val="100000"/>
            </a:lnSpc>
            <a:spcBef>
              <a:spcPct val="0"/>
            </a:spcBef>
            <a:spcAft>
              <a:spcPts val="0"/>
            </a:spcAft>
            <a:buNone/>
          </a:pPr>
          <a:r>
            <a:rPr lang="fr-CA" sz="1400" i="0" kern="1200" dirty="0">
              <a:latin typeface="+mn-lt"/>
            </a:rPr>
            <a:t>- Dans les sentiers d’abattage et de débardage en milieu humide boisé et en zone inondable : ornières sur au plus 25 % de la longueur totale des sentiers aménagés par aire de récolte</a:t>
          </a:r>
        </a:p>
      </dsp:txBody>
      <dsp:txXfrm rot="10800000">
        <a:off x="2222909" y="3181324"/>
        <a:ext cx="6821375" cy="1123633"/>
      </dsp:txXfrm>
    </dsp:sp>
    <dsp:sp modelId="{88B367BF-FA01-466A-BB72-42DC0F2879E0}">
      <dsp:nvSpPr>
        <dsp:cNvPr id="0" name=""/>
        <dsp:cNvSpPr/>
      </dsp:nvSpPr>
      <dsp:spPr>
        <a:xfrm>
          <a:off x="1635840" y="3436980"/>
          <a:ext cx="612321" cy="612321"/>
        </a:xfrm>
        <a:prstGeom prst="ellipse">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289" t="12627" r="15289" b="12627"/>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E01AEA9-EE95-491C-833A-F8C22512E9C7}">
      <dsp:nvSpPr>
        <dsp:cNvPr id="0" name=""/>
        <dsp:cNvSpPr/>
      </dsp:nvSpPr>
      <dsp:spPr>
        <a:xfrm rot="10800000">
          <a:off x="1942001" y="4487740"/>
          <a:ext cx="7102283" cy="926735"/>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017" tIns="53340" rIns="99568" bIns="53340" numCol="1" spcCol="1270" anchor="ctr" anchorCtr="0">
          <a:noAutofit/>
        </a:bodyPr>
        <a:lstStyle/>
        <a:p>
          <a:pPr marL="0" lvl="0" indent="0" algn="ctr" defTabSz="622300" rtl="0">
            <a:lnSpc>
              <a:spcPct val="100000"/>
            </a:lnSpc>
            <a:spcBef>
              <a:spcPct val="0"/>
            </a:spcBef>
            <a:spcAft>
              <a:spcPts val="0"/>
            </a:spcAft>
            <a:buNone/>
          </a:pPr>
          <a:r>
            <a:rPr lang="fr-CA" sz="1400" b="1" kern="1200" dirty="0">
              <a:latin typeface="+mn-lt"/>
            </a:rPr>
            <a:t>Remise en état du sol et de la végétation </a:t>
          </a:r>
        </a:p>
        <a:p>
          <a:pPr marL="0" lvl="0" indent="0" algn="l" defTabSz="622300" rtl="0">
            <a:lnSpc>
              <a:spcPct val="100000"/>
            </a:lnSpc>
            <a:spcBef>
              <a:spcPct val="0"/>
            </a:spcBef>
            <a:spcAft>
              <a:spcPts val="0"/>
            </a:spcAft>
            <a:buNone/>
          </a:pPr>
          <a:r>
            <a:rPr lang="fr-CA" sz="1400" b="0" kern="1200" dirty="0">
              <a:latin typeface="+mn-lt"/>
            </a:rPr>
            <a:t>- Si ornière ou seuil dépassé</a:t>
          </a:r>
        </a:p>
        <a:p>
          <a:pPr marL="0" lvl="0" indent="0" algn="l" defTabSz="622300" rtl="0">
            <a:lnSpc>
              <a:spcPct val="100000"/>
            </a:lnSpc>
            <a:spcBef>
              <a:spcPct val="0"/>
            </a:spcBef>
            <a:spcAft>
              <a:spcPts val="0"/>
            </a:spcAft>
            <a:buNone/>
          </a:pPr>
          <a:r>
            <a:rPr lang="fr-CA" sz="1400" b="0" kern="1200" dirty="0">
              <a:latin typeface="+mn-lt"/>
            </a:rPr>
            <a:t>- Lors du démantèlement de structures ou </a:t>
          </a:r>
          <a:r>
            <a:rPr lang="fr-CA" sz="1400" b="0" kern="1200" dirty="0">
              <a:solidFill>
                <a:schemeClr val="bg1"/>
              </a:solidFill>
              <a:latin typeface="+mn-lt"/>
            </a:rPr>
            <a:t>d’ouv</a:t>
          </a:r>
          <a:r>
            <a:rPr lang="fr-CA" sz="1400" b="0" kern="1200" dirty="0">
              <a:latin typeface="+mn-lt"/>
            </a:rPr>
            <a:t>rages</a:t>
          </a:r>
          <a:r>
            <a:rPr lang="fr-CA" sz="1400" kern="1200" dirty="0">
              <a:latin typeface="+mn-lt"/>
            </a:rPr>
            <a:t> </a:t>
          </a:r>
        </a:p>
        <a:p>
          <a:pPr marL="0" lvl="0" indent="0" algn="l" defTabSz="622300" rtl="0">
            <a:lnSpc>
              <a:spcPct val="100000"/>
            </a:lnSpc>
            <a:spcBef>
              <a:spcPct val="0"/>
            </a:spcBef>
            <a:spcAft>
              <a:spcPts val="0"/>
            </a:spcAft>
            <a:buNone/>
          </a:pPr>
          <a:r>
            <a:rPr lang="fr-CA" sz="1400" kern="1200" dirty="0">
              <a:latin typeface="+mn-lt"/>
            </a:rPr>
            <a:t>- Ne vise pas les traitements sylvicoles</a:t>
          </a:r>
          <a:endParaRPr lang="en-US" sz="1400" kern="1200" dirty="0">
            <a:latin typeface="+mn-lt"/>
          </a:endParaRPr>
        </a:p>
      </dsp:txBody>
      <dsp:txXfrm rot="10800000">
        <a:off x="2173685" y="4487740"/>
        <a:ext cx="6870599" cy="926735"/>
      </dsp:txXfrm>
    </dsp:sp>
    <dsp:sp modelId="{634B4F31-0EAD-4627-83BA-4DB470DE69BB}">
      <dsp:nvSpPr>
        <dsp:cNvPr id="0" name=""/>
        <dsp:cNvSpPr/>
      </dsp:nvSpPr>
      <dsp:spPr>
        <a:xfrm>
          <a:off x="1635840" y="4644948"/>
          <a:ext cx="612321" cy="612321"/>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000" b="-2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489A9-0C6C-45F8-A66E-116CDC2D1506}">
      <dsp:nvSpPr>
        <dsp:cNvPr id="0" name=""/>
        <dsp:cNvSpPr/>
      </dsp:nvSpPr>
      <dsp:spPr>
        <a:xfrm rot="10800000">
          <a:off x="1141503" y="870239"/>
          <a:ext cx="3502368" cy="2011621"/>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41585" tIns="60960" rIns="113792" bIns="60960" numCol="1" spcCol="1270" anchor="ctr" anchorCtr="0">
          <a:noAutofit/>
        </a:bodyPr>
        <a:lstStyle/>
        <a:p>
          <a:pPr marL="0" lvl="0" indent="0" algn="ctr" defTabSz="711200" rtl="0">
            <a:lnSpc>
              <a:spcPct val="90000"/>
            </a:lnSpc>
            <a:spcBef>
              <a:spcPct val="0"/>
            </a:spcBef>
            <a:spcAft>
              <a:spcPct val="35000"/>
            </a:spcAft>
            <a:buNone/>
          </a:pPr>
          <a:r>
            <a:rPr lang="fr-CA" sz="1600" b="1" u="none" kern="1200" dirty="0">
              <a:latin typeface="+mn-lt"/>
            </a:rPr>
            <a:t>Entretien</a:t>
          </a:r>
          <a:endParaRPr lang="fr-CA" sz="1600" b="1" kern="1200" dirty="0">
            <a:latin typeface="+mn-lt"/>
          </a:endParaRPr>
        </a:p>
        <a:p>
          <a:pPr marL="0" lvl="0" indent="0" algn="l" defTabSz="711200" rtl="0">
            <a:lnSpc>
              <a:spcPct val="90000"/>
            </a:lnSpc>
            <a:spcBef>
              <a:spcPct val="0"/>
            </a:spcBef>
            <a:spcAft>
              <a:spcPct val="35000"/>
            </a:spcAft>
            <a:buNone/>
          </a:pPr>
          <a:r>
            <a:rPr lang="fr-CA" sz="1400" kern="1200" dirty="0">
              <a:latin typeface="+mn-lt"/>
            </a:rPr>
            <a:t>- Remblais et déblais nécessaires pour maintenir en état d’origine</a:t>
          </a:r>
        </a:p>
        <a:p>
          <a:pPr marL="0" lvl="0" indent="0" algn="l" defTabSz="711200" rtl="0">
            <a:lnSpc>
              <a:spcPct val="90000"/>
            </a:lnSpc>
            <a:spcBef>
              <a:spcPct val="0"/>
            </a:spcBef>
            <a:spcAft>
              <a:spcPct val="35000"/>
            </a:spcAft>
            <a:buNone/>
          </a:pPr>
          <a:r>
            <a:rPr lang="fr-CA" sz="1400" kern="1200" dirty="0">
              <a:latin typeface="+mn-lt"/>
            </a:rPr>
            <a:t>- Périphérie immédiate</a:t>
          </a:r>
        </a:p>
        <a:p>
          <a:pPr marL="0" lvl="0" indent="0" algn="l" defTabSz="711200">
            <a:lnSpc>
              <a:spcPct val="90000"/>
            </a:lnSpc>
            <a:spcBef>
              <a:spcPct val="0"/>
            </a:spcBef>
            <a:spcAft>
              <a:spcPct val="35000"/>
            </a:spcAft>
            <a:buNone/>
          </a:pPr>
          <a:r>
            <a:rPr lang="fr-CA" sz="1400" kern="1200" dirty="0">
              <a:latin typeface="+mn-lt"/>
            </a:rPr>
            <a:t>- Inclut le contrôle de la végétation requis</a:t>
          </a:r>
          <a:endParaRPr lang="fr-CA" sz="1400" i="1" kern="1200" dirty="0">
            <a:latin typeface="+mn-lt"/>
          </a:endParaRPr>
        </a:p>
      </dsp:txBody>
      <dsp:txXfrm rot="10800000">
        <a:off x="1644408" y="870239"/>
        <a:ext cx="2999463" cy="2011621"/>
      </dsp:txXfrm>
    </dsp:sp>
    <dsp:sp modelId="{B2367826-4ABA-4658-908E-369F984BCE1E}">
      <dsp:nvSpPr>
        <dsp:cNvPr id="0" name=""/>
        <dsp:cNvSpPr/>
      </dsp:nvSpPr>
      <dsp:spPr>
        <a:xfrm>
          <a:off x="381048" y="1035197"/>
          <a:ext cx="1681704" cy="1681704"/>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8593" t="32757" r="28593" b="24429"/>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949CD16-348E-4B53-84D1-19D67C2EDD57}">
      <dsp:nvSpPr>
        <dsp:cNvPr id="0" name=""/>
        <dsp:cNvSpPr/>
      </dsp:nvSpPr>
      <dsp:spPr>
        <a:xfrm rot="10800000">
          <a:off x="1057094" y="3383862"/>
          <a:ext cx="3614913" cy="2187107"/>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41585"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mn-lt"/>
            </a:rPr>
            <a:t>Petits bâtiments non résidentiels </a:t>
          </a:r>
        </a:p>
        <a:p>
          <a:pPr marL="0" lvl="0" indent="0" algn="l" defTabSz="711200">
            <a:lnSpc>
              <a:spcPct val="90000"/>
            </a:lnSpc>
            <a:spcBef>
              <a:spcPct val="0"/>
            </a:spcBef>
            <a:spcAft>
              <a:spcPct val="35000"/>
            </a:spcAft>
            <a:buNone/>
          </a:pPr>
          <a:r>
            <a:rPr lang="fr-CA" sz="1400" b="0" i="0" kern="1200" dirty="0">
              <a:latin typeface="+mn-lt"/>
            </a:rPr>
            <a:t>- Sans excavation</a:t>
          </a:r>
        </a:p>
        <a:p>
          <a:pPr marL="0" lvl="0" indent="0" algn="l" defTabSz="711200">
            <a:lnSpc>
              <a:spcPct val="90000"/>
            </a:lnSpc>
            <a:spcBef>
              <a:spcPct val="0"/>
            </a:spcBef>
            <a:spcAft>
              <a:spcPct val="35000"/>
            </a:spcAft>
            <a:buNone/>
          </a:pPr>
          <a:r>
            <a:rPr lang="fr-CA" sz="1400" b="0" i="0" kern="1200" dirty="0">
              <a:latin typeface="+mn-lt"/>
            </a:rPr>
            <a:t>- 30 m</a:t>
          </a:r>
          <a:r>
            <a:rPr lang="fr-CA" sz="1400" b="0" i="0" kern="1200" baseline="30000" dirty="0">
              <a:latin typeface="+mn-lt"/>
            </a:rPr>
            <a:t>2</a:t>
          </a:r>
          <a:r>
            <a:rPr lang="fr-CA" sz="1400" b="0" i="0" kern="1200" dirty="0">
              <a:latin typeface="+mn-lt"/>
            </a:rPr>
            <a:t> en zone inondable ou milieu humide boisé</a:t>
          </a:r>
        </a:p>
        <a:p>
          <a:pPr marL="0" lvl="0" indent="0" algn="l" defTabSz="711200">
            <a:lnSpc>
              <a:spcPct val="90000"/>
            </a:lnSpc>
            <a:spcBef>
              <a:spcPct val="0"/>
            </a:spcBef>
            <a:spcAft>
              <a:spcPct val="35000"/>
            </a:spcAft>
            <a:buNone/>
          </a:pPr>
          <a:r>
            <a:rPr lang="fr-CA" sz="1400" b="0" i="0" kern="1200" dirty="0">
              <a:latin typeface="+mn-lt"/>
            </a:rPr>
            <a:t>- 4 m</a:t>
          </a:r>
          <a:r>
            <a:rPr lang="fr-CA" sz="1400" b="0" i="0" kern="1200" baseline="30000" dirty="0">
              <a:latin typeface="+mn-lt"/>
            </a:rPr>
            <a:t>2</a:t>
          </a:r>
          <a:r>
            <a:rPr lang="fr-CA" sz="1400" b="0" i="0" kern="1200" dirty="0">
              <a:latin typeface="+mn-lt"/>
            </a:rPr>
            <a:t> en milieu humide ouvert autre qu’une tourbière</a:t>
          </a:r>
        </a:p>
        <a:p>
          <a:pPr marL="0" lvl="0" indent="0" algn="l" defTabSz="711200">
            <a:lnSpc>
              <a:spcPct val="90000"/>
            </a:lnSpc>
            <a:spcBef>
              <a:spcPct val="0"/>
            </a:spcBef>
            <a:spcAft>
              <a:spcPct val="35000"/>
            </a:spcAft>
            <a:buNone/>
          </a:pPr>
          <a:r>
            <a:rPr lang="fr-CA" sz="1400" b="0" i="0" kern="1200" dirty="0">
              <a:latin typeface="+mn-lt"/>
            </a:rPr>
            <a:t>- Dispositions spécifiques pour les bâtiments acéricoles</a:t>
          </a:r>
        </a:p>
      </dsp:txBody>
      <dsp:txXfrm rot="10800000">
        <a:off x="1603871" y="3383862"/>
        <a:ext cx="3068136" cy="2187107"/>
      </dsp:txXfrm>
    </dsp:sp>
    <dsp:sp modelId="{1CB62FB8-831A-4598-8D88-483D8017EFD1}">
      <dsp:nvSpPr>
        <dsp:cNvPr id="0" name=""/>
        <dsp:cNvSpPr/>
      </dsp:nvSpPr>
      <dsp:spPr>
        <a:xfrm>
          <a:off x="352912" y="3636563"/>
          <a:ext cx="1681704" cy="1681704"/>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8593" t="28593" r="28593" b="28593"/>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6DDCB-90DC-442E-BD69-3A71524E1D31}">
      <dsp:nvSpPr>
        <dsp:cNvPr id="0" name=""/>
        <dsp:cNvSpPr/>
      </dsp:nvSpPr>
      <dsp:spPr>
        <a:xfrm rot="10800000">
          <a:off x="1805878" y="496070"/>
          <a:ext cx="5528632" cy="939446"/>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0447"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u="none" kern="1200" dirty="0"/>
            <a:t>Chemin en rive et en littoral</a:t>
          </a:r>
        </a:p>
        <a:p>
          <a:pPr marL="0" lvl="0" indent="0" algn="ctr" defTabSz="711200">
            <a:lnSpc>
              <a:spcPct val="90000"/>
            </a:lnSpc>
            <a:spcBef>
              <a:spcPct val="0"/>
            </a:spcBef>
            <a:spcAft>
              <a:spcPct val="35000"/>
            </a:spcAft>
            <a:buNone/>
          </a:pPr>
          <a:r>
            <a:rPr lang="fr-CA" sz="1400" b="0" u="none" kern="1200" dirty="0"/>
            <a:t>- Doit avoir comme seul objectif de traverser ces milieux</a:t>
          </a:r>
          <a:endParaRPr lang="fr-CA" sz="1400" b="0" kern="1200" dirty="0">
            <a:latin typeface="+mn-lt"/>
          </a:endParaRPr>
        </a:p>
      </dsp:txBody>
      <dsp:txXfrm rot="10800000">
        <a:off x="2040739" y="496070"/>
        <a:ext cx="5293771" cy="939446"/>
      </dsp:txXfrm>
    </dsp:sp>
    <dsp:sp modelId="{C109C091-821F-48AD-ADBC-2F5B3922DDD8}">
      <dsp:nvSpPr>
        <dsp:cNvPr id="0" name=""/>
        <dsp:cNvSpPr/>
      </dsp:nvSpPr>
      <dsp:spPr>
        <a:xfrm>
          <a:off x="875934" y="1507"/>
          <a:ext cx="1928572" cy="1928572"/>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1333" t="31333" r="31333" b="31333"/>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2E97AB2-A2D0-413E-98CE-11EB93106609}">
      <dsp:nvSpPr>
        <dsp:cNvPr id="0" name=""/>
        <dsp:cNvSpPr/>
      </dsp:nvSpPr>
      <dsp:spPr>
        <a:xfrm rot="10800000">
          <a:off x="1618806" y="1523695"/>
          <a:ext cx="5730595" cy="1503765"/>
        </a:xfrm>
        <a:prstGeom prst="homePlate">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0447"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mn-lt"/>
            </a:rPr>
            <a:t>Prescription sylvicole</a:t>
          </a:r>
        </a:p>
        <a:p>
          <a:pPr marL="0" lvl="0" indent="0" algn="l" defTabSz="711200">
            <a:lnSpc>
              <a:spcPct val="90000"/>
            </a:lnSpc>
            <a:spcBef>
              <a:spcPct val="0"/>
            </a:spcBef>
            <a:spcAft>
              <a:spcPct val="35000"/>
            </a:spcAft>
            <a:buNone/>
          </a:pPr>
          <a:r>
            <a:rPr lang="fr-CA" sz="1400" b="0" kern="1200" dirty="0">
              <a:latin typeface="+mn-lt"/>
            </a:rPr>
            <a:t>- Chemin d'hiver en tourbière ouverte</a:t>
          </a:r>
        </a:p>
        <a:p>
          <a:pPr marL="0" lvl="0" indent="0" algn="l" defTabSz="711200">
            <a:lnSpc>
              <a:spcPct val="90000"/>
            </a:lnSpc>
            <a:spcBef>
              <a:spcPct val="0"/>
            </a:spcBef>
            <a:spcAft>
              <a:spcPct val="35000"/>
            </a:spcAft>
            <a:buNone/>
          </a:pPr>
          <a:r>
            <a:rPr lang="fr-CA" sz="1400" b="0" kern="1200" dirty="0">
              <a:latin typeface="+mn-lt"/>
            </a:rPr>
            <a:t>- Fossé de chemin en milieu humide plus profond que 1</a:t>
          </a:r>
          <a:r>
            <a:rPr lang="en-CA" sz="1400" b="0" kern="1200" dirty="0">
              <a:latin typeface="+mn-lt"/>
            </a:rPr>
            <a:t> </a:t>
          </a:r>
          <a:r>
            <a:rPr lang="fr-CA" sz="1400" b="0" kern="1200" dirty="0">
              <a:latin typeface="+mn-lt"/>
            </a:rPr>
            <a:t>m</a:t>
          </a:r>
        </a:p>
        <a:p>
          <a:pPr marL="0" lvl="0" indent="0" algn="l" defTabSz="711200">
            <a:lnSpc>
              <a:spcPct val="90000"/>
            </a:lnSpc>
            <a:spcBef>
              <a:spcPct val="0"/>
            </a:spcBef>
            <a:spcAft>
              <a:spcPct val="35000"/>
            </a:spcAft>
            <a:buNone/>
          </a:pPr>
          <a:r>
            <a:rPr lang="fr-CA" sz="1400" b="0" kern="1200" dirty="0">
              <a:latin typeface="+mn-lt"/>
            </a:rPr>
            <a:t>- Chemin en milieu humide boisé de plus de 120 m</a:t>
          </a:r>
        </a:p>
        <a:p>
          <a:pPr marL="0" lvl="0" indent="0" algn="l" defTabSz="711200">
            <a:lnSpc>
              <a:spcPct val="90000"/>
            </a:lnSpc>
            <a:spcBef>
              <a:spcPct val="0"/>
            </a:spcBef>
            <a:spcAft>
              <a:spcPct val="35000"/>
            </a:spcAft>
            <a:buNone/>
          </a:pPr>
          <a:r>
            <a:rPr lang="fr-CA" sz="1400" b="0" kern="1200" dirty="0">
              <a:latin typeface="+mn-lt"/>
            </a:rPr>
            <a:t>- Chemin en milieu humide ouvert de plus de 35 m</a:t>
          </a:r>
        </a:p>
      </dsp:txBody>
      <dsp:txXfrm rot="10800000">
        <a:off x="1994747" y="1523695"/>
        <a:ext cx="5354654" cy="1503765"/>
      </dsp:txXfrm>
    </dsp:sp>
    <dsp:sp modelId="{C67C62B4-DB07-45AD-9623-FBB21A3C788C}">
      <dsp:nvSpPr>
        <dsp:cNvPr id="0" name=""/>
        <dsp:cNvSpPr/>
      </dsp:nvSpPr>
      <dsp:spPr>
        <a:xfrm>
          <a:off x="836591" y="1302440"/>
          <a:ext cx="1928572" cy="1928572"/>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1333" t="31333" r="31333" b="31333"/>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FCB08-A015-40FE-AEDD-9112B7657BC4}">
      <dsp:nvSpPr>
        <dsp:cNvPr id="0" name=""/>
        <dsp:cNvSpPr/>
      </dsp:nvSpPr>
      <dsp:spPr>
        <a:xfrm rot="10800000">
          <a:off x="1369211" y="1559"/>
          <a:ext cx="4069034" cy="1377219"/>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7315" tIns="60960" rIns="113792" bIns="60960" numCol="1" spcCol="1270" anchor="ctr" anchorCtr="0">
          <a:noAutofit/>
        </a:bodyPr>
        <a:lstStyle/>
        <a:p>
          <a:pPr marL="0" lvl="0" indent="0" algn="ctr" defTabSz="711200">
            <a:lnSpc>
              <a:spcPct val="100000"/>
            </a:lnSpc>
            <a:spcBef>
              <a:spcPct val="0"/>
            </a:spcBef>
            <a:spcAft>
              <a:spcPts val="0"/>
            </a:spcAft>
            <a:buNone/>
          </a:pPr>
          <a:r>
            <a:rPr lang="fr-CA" sz="1600" b="1" kern="1200" dirty="0">
              <a:latin typeface="+mn-lt"/>
            </a:rPr>
            <a:t>Chemin permanent (AAF)</a:t>
          </a:r>
        </a:p>
        <a:p>
          <a:pPr marL="0" lvl="0" indent="0" algn="l" defTabSz="711200">
            <a:lnSpc>
              <a:spcPct val="100000"/>
            </a:lnSpc>
            <a:spcBef>
              <a:spcPct val="0"/>
            </a:spcBef>
            <a:spcAft>
              <a:spcPts val="0"/>
            </a:spcAft>
            <a:buNone/>
          </a:pPr>
          <a:r>
            <a:rPr lang="fr-CA" sz="1300" b="0" kern="1200" dirty="0">
              <a:latin typeface="+mn-lt"/>
            </a:rPr>
            <a:t>- En tous milieux humides et hydriques, sauf étang et tourbière ouverte</a:t>
          </a:r>
        </a:p>
        <a:p>
          <a:pPr marL="0" lvl="0" indent="0" algn="l" defTabSz="711200">
            <a:lnSpc>
              <a:spcPct val="100000"/>
            </a:lnSpc>
            <a:spcBef>
              <a:spcPct val="0"/>
            </a:spcBef>
            <a:spcAft>
              <a:spcPts val="0"/>
            </a:spcAft>
            <a:buNone/>
          </a:pPr>
          <a:r>
            <a:rPr lang="fr-CA" sz="1300" b="0" kern="1200" dirty="0">
              <a:latin typeface="+mn-lt"/>
            </a:rPr>
            <a:t>- </a:t>
          </a:r>
          <a:r>
            <a:rPr lang="fr-CA" sz="1300" b="1" u="sng" kern="1200" dirty="0">
              <a:solidFill>
                <a:prstClr val="white"/>
              </a:solidFill>
              <a:latin typeface="Calibri" panose="020F0502020204030204"/>
              <a:ea typeface="+mn-ea"/>
              <a:cs typeface="+mn-cs"/>
            </a:rPr>
            <a:t>Au</a:t>
          </a:r>
          <a:r>
            <a:rPr lang="fr-CA" sz="1300" b="1" u="sng" kern="1200" dirty="0">
              <a:latin typeface="+mn-lt"/>
            </a:rPr>
            <a:t> plus 6,5 m de largeur</a:t>
          </a:r>
          <a:r>
            <a:rPr lang="fr-CA" sz="1300" b="0" kern="1200" dirty="0">
              <a:latin typeface="+mn-lt"/>
            </a:rPr>
            <a:t>, sauf en rive et en zone inondable</a:t>
          </a:r>
        </a:p>
        <a:p>
          <a:pPr marL="0" lvl="0" indent="0" algn="l" defTabSz="711200">
            <a:lnSpc>
              <a:spcPct val="100000"/>
            </a:lnSpc>
            <a:spcBef>
              <a:spcPct val="0"/>
            </a:spcBef>
            <a:spcAft>
              <a:spcPts val="0"/>
            </a:spcAft>
            <a:buNone/>
          </a:pPr>
          <a:r>
            <a:rPr lang="fr-CA" sz="1300" b="0" i="0" kern="1200" dirty="0">
              <a:latin typeface="+mn-lt"/>
            </a:rPr>
            <a:t>- Emprise en rive d’au plus 15 m</a:t>
          </a:r>
          <a:endParaRPr lang="fr-CA" sz="1300" b="0" kern="1200" noProof="0" dirty="0">
            <a:latin typeface="+mn-lt"/>
          </a:endParaRPr>
        </a:p>
      </dsp:txBody>
      <dsp:txXfrm rot="10800000">
        <a:off x="1713516" y="1559"/>
        <a:ext cx="3724729" cy="1377219"/>
      </dsp:txXfrm>
    </dsp:sp>
    <dsp:sp modelId="{22C9CB73-011A-40D7-96FB-41C5ABAE2ADF}">
      <dsp:nvSpPr>
        <dsp:cNvPr id="0" name=""/>
        <dsp:cNvSpPr/>
      </dsp:nvSpPr>
      <dsp:spPr>
        <a:xfrm>
          <a:off x="680602" y="1559"/>
          <a:ext cx="1377219" cy="1377219"/>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9928" t="19928" r="19928" b="19928"/>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F2F75FF-3F31-42AE-916B-146BA563D5F9}">
      <dsp:nvSpPr>
        <dsp:cNvPr id="0" name=""/>
        <dsp:cNvSpPr/>
      </dsp:nvSpPr>
      <dsp:spPr>
        <a:xfrm rot="10800000">
          <a:off x="1369211" y="1789888"/>
          <a:ext cx="4069034" cy="1377219"/>
        </a:xfrm>
        <a:prstGeom prst="homePlate">
          <a:avLst/>
        </a:prstGeom>
        <a:solidFill>
          <a:srgbClr val="325D2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7315" tIns="60960" rIns="113792" bIns="60960" numCol="1" spcCol="1270" anchor="ctr" anchorCtr="0">
          <a:noAutofit/>
        </a:bodyPr>
        <a:lstStyle/>
        <a:p>
          <a:pPr marL="0" lvl="0" indent="0" algn="ctr" defTabSz="711200" rtl="0">
            <a:lnSpc>
              <a:spcPct val="100000"/>
            </a:lnSpc>
            <a:spcBef>
              <a:spcPct val="0"/>
            </a:spcBef>
            <a:spcAft>
              <a:spcPts val="0"/>
            </a:spcAft>
            <a:buNone/>
          </a:pPr>
          <a:r>
            <a:rPr lang="fr-CA" sz="1600" b="1" kern="1200" dirty="0">
              <a:latin typeface="+mn-lt"/>
            </a:rPr>
            <a:t>Chemin permanent (AAF)</a:t>
          </a:r>
        </a:p>
        <a:p>
          <a:pPr marL="0" lvl="0" indent="0" algn="l" defTabSz="711200">
            <a:lnSpc>
              <a:spcPct val="100000"/>
            </a:lnSpc>
            <a:spcBef>
              <a:spcPct val="0"/>
            </a:spcBef>
            <a:spcAft>
              <a:spcPts val="0"/>
            </a:spcAft>
            <a:buNone/>
          </a:pPr>
          <a:r>
            <a:rPr lang="fr-CA" sz="1300" b="0" kern="1200" dirty="0">
              <a:latin typeface="+mn-lt"/>
            </a:rPr>
            <a:t>- En tous milieux humides, sauf étang et tourbière ouverte</a:t>
          </a:r>
        </a:p>
        <a:p>
          <a:pPr marL="0" lvl="0" indent="0" algn="l" defTabSz="711200">
            <a:lnSpc>
              <a:spcPct val="100000"/>
            </a:lnSpc>
            <a:spcBef>
              <a:spcPct val="0"/>
            </a:spcBef>
            <a:spcAft>
              <a:spcPts val="0"/>
            </a:spcAft>
            <a:buNone/>
          </a:pPr>
          <a:r>
            <a:rPr lang="fr-CA" sz="1300" b="0" kern="1200" dirty="0">
              <a:latin typeface="+mn-lt"/>
            </a:rPr>
            <a:t>- </a:t>
          </a:r>
          <a:r>
            <a:rPr lang="fr-CA" sz="1300" b="1" u="sng" kern="1200" dirty="0">
              <a:solidFill>
                <a:prstClr val="white"/>
              </a:solidFill>
              <a:latin typeface="Calibri" panose="020F0502020204030204"/>
              <a:ea typeface="+mn-ea"/>
              <a:cs typeface="+mn-cs"/>
            </a:rPr>
            <a:t>Pl</a:t>
          </a:r>
          <a:r>
            <a:rPr lang="fr-CA" sz="1300" b="1" u="sng" kern="1200" dirty="0">
              <a:latin typeface="+mn-lt"/>
            </a:rPr>
            <a:t>us de 6,5 m de largeur et au plus 10 m</a:t>
          </a:r>
        </a:p>
        <a:p>
          <a:pPr marL="0" lvl="0" indent="0" algn="l" defTabSz="711200">
            <a:lnSpc>
              <a:spcPct val="100000"/>
            </a:lnSpc>
            <a:spcBef>
              <a:spcPct val="0"/>
            </a:spcBef>
            <a:spcAft>
              <a:spcPts val="0"/>
            </a:spcAft>
            <a:buNone/>
          </a:pPr>
          <a:r>
            <a:rPr lang="fr-CA" sz="1300" b="0" kern="1200" dirty="0">
              <a:latin typeface="+mn-lt"/>
            </a:rPr>
            <a:t>- Prescription sylvicole</a:t>
          </a:r>
          <a:endParaRPr lang="fr-CA" sz="1300" b="0" i="0" kern="1200" noProof="0" dirty="0">
            <a:latin typeface="+mn-lt"/>
          </a:endParaRPr>
        </a:p>
      </dsp:txBody>
      <dsp:txXfrm rot="10800000">
        <a:off x="1713516" y="1789888"/>
        <a:ext cx="3724729" cy="1377219"/>
      </dsp:txXfrm>
    </dsp:sp>
    <dsp:sp modelId="{36C7C136-0236-437C-BC65-BA0243F4378F}">
      <dsp:nvSpPr>
        <dsp:cNvPr id="0" name=""/>
        <dsp:cNvSpPr/>
      </dsp:nvSpPr>
      <dsp:spPr>
        <a:xfrm>
          <a:off x="680602" y="1789888"/>
          <a:ext cx="1377219" cy="1377219"/>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9928" t="19928" r="19928" b="19928"/>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76B895C-545C-406D-B021-A55A244255B5}">
      <dsp:nvSpPr>
        <dsp:cNvPr id="0" name=""/>
        <dsp:cNvSpPr/>
      </dsp:nvSpPr>
      <dsp:spPr>
        <a:xfrm rot="10800000">
          <a:off x="1369211" y="3578217"/>
          <a:ext cx="4069034" cy="1377219"/>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7315" tIns="60960" rIns="113792" bIns="60960" numCol="1" spcCol="1270" anchor="ctr" anchorCtr="0">
          <a:noAutofit/>
        </a:bodyPr>
        <a:lstStyle/>
        <a:p>
          <a:pPr marL="0" lvl="0" indent="0" algn="ctr" defTabSz="711200">
            <a:lnSpc>
              <a:spcPct val="100000"/>
            </a:lnSpc>
            <a:spcBef>
              <a:spcPct val="0"/>
            </a:spcBef>
            <a:spcAft>
              <a:spcPts val="0"/>
            </a:spcAft>
            <a:buNone/>
          </a:pPr>
          <a:r>
            <a:rPr lang="fr-CA" sz="1600" b="1" kern="1200" dirty="0">
              <a:latin typeface="+mn-lt"/>
            </a:rPr>
            <a:t>Chemin d'hiver</a:t>
          </a:r>
        </a:p>
        <a:p>
          <a:pPr marL="0" lvl="0" indent="0" algn="l" defTabSz="711200">
            <a:lnSpc>
              <a:spcPct val="100000"/>
            </a:lnSpc>
            <a:spcBef>
              <a:spcPct val="0"/>
            </a:spcBef>
            <a:spcAft>
              <a:spcPts val="0"/>
            </a:spcAft>
            <a:buNone/>
          </a:pPr>
          <a:r>
            <a:rPr lang="fr-CA" sz="1400" b="0" kern="1200" dirty="0">
              <a:latin typeface="+mn-lt"/>
            </a:rPr>
            <a:t>- En tous milieux humides et hydriques</a:t>
          </a:r>
        </a:p>
        <a:p>
          <a:pPr marL="0" lvl="0" indent="0" algn="l" defTabSz="711200">
            <a:lnSpc>
              <a:spcPct val="100000"/>
            </a:lnSpc>
            <a:spcBef>
              <a:spcPct val="0"/>
            </a:spcBef>
            <a:spcAft>
              <a:spcPts val="0"/>
            </a:spcAft>
            <a:buNone/>
          </a:pPr>
          <a:r>
            <a:rPr lang="fr-CA" sz="1300" b="0" kern="1200" dirty="0">
              <a:latin typeface="+mn-lt"/>
            </a:rPr>
            <a:t>- Lorsque la capacité portante du sol le permet</a:t>
          </a:r>
        </a:p>
        <a:p>
          <a:pPr marL="0" lvl="0" indent="0" algn="l" defTabSz="711200">
            <a:lnSpc>
              <a:spcPct val="100000"/>
            </a:lnSpc>
            <a:spcBef>
              <a:spcPct val="0"/>
            </a:spcBef>
            <a:spcAft>
              <a:spcPts val="0"/>
            </a:spcAft>
            <a:buNone/>
          </a:pPr>
          <a:r>
            <a:rPr lang="fr-CA" sz="1300" b="0" kern="1200" dirty="0">
              <a:latin typeface="+mn-lt"/>
            </a:rPr>
            <a:t>- Emprise d’au plus 15 m et sans fossé</a:t>
          </a:r>
        </a:p>
      </dsp:txBody>
      <dsp:txXfrm rot="10800000">
        <a:off x="1713516" y="3578217"/>
        <a:ext cx="3724729" cy="1377219"/>
      </dsp:txXfrm>
    </dsp:sp>
    <dsp:sp modelId="{0EF6F8A2-0F78-476C-9FD3-9791F87CAD7C}">
      <dsp:nvSpPr>
        <dsp:cNvPr id="0" name=""/>
        <dsp:cNvSpPr/>
      </dsp:nvSpPr>
      <dsp:spPr>
        <a:xfrm>
          <a:off x="680602" y="3578217"/>
          <a:ext cx="1377219" cy="137721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9928" t="19928" r="19928" b="19928"/>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FFB31-5662-481C-9CB8-06FECA92B5CD}">
      <dsp:nvSpPr>
        <dsp:cNvPr id="0" name=""/>
        <dsp:cNvSpPr/>
      </dsp:nvSpPr>
      <dsp:spPr>
        <a:xfrm rot="10800000">
          <a:off x="1270669" y="2325"/>
          <a:ext cx="4118652" cy="933056"/>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1452" tIns="60960" rIns="113792" bIns="60960" numCol="1" spcCol="1270" anchor="ctr" anchorCtr="0">
          <a:noAutofit/>
        </a:bodyPr>
        <a:lstStyle/>
        <a:p>
          <a:pPr marL="0" lvl="0" indent="0" algn="ctr" defTabSz="711200" rtl="0">
            <a:lnSpc>
              <a:spcPct val="90000"/>
            </a:lnSpc>
            <a:spcBef>
              <a:spcPct val="0"/>
            </a:spcBef>
            <a:spcAft>
              <a:spcPct val="35000"/>
            </a:spcAft>
            <a:buNone/>
          </a:pPr>
          <a:r>
            <a:rPr lang="fr-CA" sz="1600" b="1" u="none" kern="1200" dirty="0">
              <a:latin typeface="+mn-lt"/>
            </a:rPr>
            <a:t>Ponceaux</a:t>
          </a:r>
          <a:endParaRPr lang="fr-CA" sz="1600" kern="1200" dirty="0">
            <a:latin typeface="+mn-lt"/>
          </a:endParaRPr>
        </a:p>
        <a:p>
          <a:pPr marL="0" lvl="0" indent="0" algn="l" defTabSz="711200">
            <a:lnSpc>
              <a:spcPct val="90000"/>
            </a:lnSpc>
            <a:spcBef>
              <a:spcPct val="0"/>
            </a:spcBef>
            <a:spcAft>
              <a:spcPct val="35000"/>
            </a:spcAft>
            <a:buNone/>
          </a:pPr>
          <a:r>
            <a:rPr lang="fr-CA" sz="1400" kern="1200" dirty="0">
              <a:latin typeface="+mn-lt"/>
            </a:rPr>
            <a:t>- 1 ou 2 conduits</a:t>
          </a:r>
        </a:p>
        <a:p>
          <a:pPr marL="0" lvl="0" indent="0" algn="l" defTabSz="711200">
            <a:lnSpc>
              <a:spcPct val="90000"/>
            </a:lnSpc>
            <a:spcBef>
              <a:spcPct val="0"/>
            </a:spcBef>
            <a:spcAft>
              <a:spcPct val="35000"/>
            </a:spcAft>
            <a:buNone/>
          </a:pPr>
          <a:r>
            <a:rPr lang="fr-CA" sz="1400" kern="1200" dirty="0">
              <a:latin typeface="+mn-lt"/>
            </a:rPr>
            <a:t>- Ouverture totale d’au plus 4,5 m</a:t>
          </a:r>
          <a:endParaRPr lang="fr-CA" sz="1400" b="0" kern="1200" noProof="0" dirty="0">
            <a:latin typeface="+mn-lt"/>
          </a:endParaRPr>
        </a:p>
      </dsp:txBody>
      <dsp:txXfrm rot="10800000">
        <a:off x="1503933" y="2325"/>
        <a:ext cx="3885388" cy="933056"/>
      </dsp:txXfrm>
    </dsp:sp>
    <dsp:sp modelId="{AC295B5B-84EF-4A0B-9166-0EF784ED3711}">
      <dsp:nvSpPr>
        <dsp:cNvPr id="0" name=""/>
        <dsp:cNvSpPr/>
      </dsp:nvSpPr>
      <dsp:spPr>
        <a:xfrm>
          <a:off x="804140" y="2325"/>
          <a:ext cx="933056" cy="933056"/>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6374" t="16374" r="16374" b="16374"/>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89AD60C-60CE-4432-BC92-B39481D67BCB}">
      <dsp:nvSpPr>
        <dsp:cNvPr id="0" name=""/>
        <dsp:cNvSpPr/>
      </dsp:nvSpPr>
      <dsp:spPr>
        <a:xfrm rot="10800000">
          <a:off x="1270669" y="1213906"/>
          <a:ext cx="4118652" cy="933056"/>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1452" tIns="60960" rIns="113792" bIns="60960" numCol="1" spcCol="1270" anchor="ctr" anchorCtr="0">
          <a:noAutofit/>
        </a:bodyPr>
        <a:lstStyle/>
        <a:p>
          <a:pPr marL="0" lvl="0" indent="0" algn="ctr" defTabSz="711200" rtl="0">
            <a:lnSpc>
              <a:spcPct val="90000"/>
            </a:lnSpc>
            <a:spcBef>
              <a:spcPct val="0"/>
            </a:spcBef>
            <a:spcAft>
              <a:spcPct val="35000"/>
            </a:spcAft>
            <a:buNone/>
          </a:pPr>
          <a:r>
            <a:rPr lang="fr-CA" sz="1600" b="1" i="0" kern="1200" noProof="0" dirty="0">
              <a:latin typeface="+mn-lt"/>
            </a:rPr>
            <a:t>Pont temporaire : amovible ou de glace</a:t>
          </a:r>
        </a:p>
        <a:p>
          <a:pPr marL="0" lvl="0" indent="0" algn="l" defTabSz="711200" rtl="0">
            <a:lnSpc>
              <a:spcPct val="90000"/>
            </a:lnSpc>
            <a:spcBef>
              <a:spcPct val="0"/>
            </a:spcBef>
            <a:spcAft>
              <a:spcPct val="35000"/>
            </a:spcAft>
            <a:buNone/>
          </a:pPr>
          <a:r>
            <a:rPr lang="fr-CA" sz="1400" b="0" i="0" kern="1200" noProof="0" dirty="0">
              <a:latin typeface="+mn-lt"/>
            </a:rPr>
            <a:t>- Emprise en rive d’au plus 10 m</a:t>
          </a:r>
        </a:p>
      </dsp:txBody>
      <dsp:txXfrm rot="10800000">
        <a:off x="1503933" y="1213906"/>
        <a:ext cx="3885388" cy="933056"/>
      </dsp:txXfrm>
    </dsp:sp>
    <dsp:sp modelId="{780C05A1-8145-4BD1-A5D9-FFA81CF2ACB9}">
      <dsp:nvSpPr>
        <dsp:cNvPr id="0" name=""/>
        <dsp:cNvSpPr/>
      </dsp:nvSpPr>
      <dsp:spPr>
        <a:xfrm>
          <a:off x="804140" y="1213906"/>
          <a:ext cx="933056" cy="933056"/>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6374" t="16374" r="16374" b="16374"/>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6A80C21-B9CC-4C46-937E-6D5B6B60737A}">
      <dsp:nvSpPr>
        <dsp:cNvPr id="0" name=""/>
        <dsp:cNvSpPr/>
      </dsp:nvSpPr>
      <dsp:spPr>
        <a:xfrm rot="10800000">
          <a:off x="1270669" y="2425487"/>
          <a:ext cx="4118652" cy="933056"/>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1452"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i="0" kern="1200" noProof="0" dirty="0">
              <a:latin typeface="+mn-lt"/>
            </a:rPr>
            <a:t>Structure pour traverser un cours d’eau </a:t>
          </a:r>
        </a:p>
        <a:p>
          <a:pPr marL="0" lvl="0" indent="0" algn="l" defTabSz="711200">
            <a:lnSpc>
              <a:spcPct val="90000"/>
            </a:lnSpc>
            <a:spcBef>
              <a:spcPct val="0"/>
            </a:spcBef>
            <a:spcAft>
              <a:spcPct val="35000"/>
            </a:spcAft>
            <a:buNone/>
          </a:pPr>
          <a:r>
            <a:rPr lang="fr-CA" sz="1400" b="0" i="0" kern="1200" noProof="0" dirty="0">
              <a:latin typeface="+mn-lt"/>
            </a:rPr>
            <a:t>- Largeur d’au plus 5 m</a:t>
          </a:r>
        </a:p>
        <a:p>
          <a:pPr marL="0" lvl="0" indent="0" algn="l" defTabSz="711200">
            <a:lnSpc>
              <a:spcPct val="90000"/>
            </a:lnSpc>
            <a:spcBef>
              <a:spcPct val="0"/>
            </a:spcBef>
            <a:spcAft>
              <a:spcPct val="35000"/>
            </a:spcAft>
            <a:buNone/>
          </a:pPr>
          <a:r>
            <a:rPr lang="fr-CA" sz="1400" b="1" i="0" kern="1200" noProof="0" dirty="0">
              <a:latin typeface="+mn-lt"/>
            </a:rPr>
            <a:t>- S</a:t>
          </a:r>
          <a:r>
            <a:rPr lang="fr-CA" sz="1400" b="0" i="0" kern="1200" noProof="0" dirty="0">
              <a:latin typeface="+mn-lt"/>
            </a:rPr>
            <a:t>ans appui et stabilisation en littoral</a:t>
          </a:r>
          <a:endParaRPr lang="en-US" kern="1200" dirty="0"/>
        </a:p>
      </dsp:txBody>
      <dsp:txXfrm rot="10800000">
        <a:off x="1503933" y="2425487"/>
        <a:ext cx="3885388" cy="933056"/>
      </dsp:txXfrm>
    </dsp:sp>
    <dsp:sp modelId="{323F21F6-9DDA-4D11-B0ED-0FCA21FD0581}">
      <dsp:nvSpPr>
        <dsp:cNvPr id="0" name=""/>
        <dsp:cNvSpPr/>
      </dsp:nvSpPr>
      <dsp:spPr>
        <a:xfrm>
          <a:off x="804140" y="2425487"/>
          <a:ext cx="933056" cy="933056"/>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6374" t="16374" r="16374" b="16374"/>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6960DC7-3A2A-4719-B30A-E2480C01B420}">
      <dsp:nvSpPr>
        <dsp:cNvPr id="0" name=""/>
        <dsp:cNvSpPr/>
      </dsp:nvSpPr>
      <dsp:spPr>
        <a:xfrm rot="10800000">
          <a:off x="1270669" y="3637068"/>
          <a:ext cx="4118652" cy="933056"/>
        </a:xfrm>
        <a:prstGeom prst="homePlate">
          <a:avLst/>
        </a:prstGeom>
        <a:solidFill>
          <a:srgbClr val="1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1452" tIns="60960" rIns="113792" bIns="60960" numCol="1" spcCol="1270" anchor="ctr" anchorCtr="0">
          <a:noAutofit/>
        </a:bodyPr>
        <a:lstStyle/>
        <a:p>
          <a:pPr marL="0" lvl="0" indent="0" algn="ctr" defTabSz="711200" rtl="0">
            <a:lnSpc>
              <a:spcPct val="90000"/>
            </a:lnSpc>
            <a:spcBef>
              <a:spcPct val="0"/>
            </a:spcBef>
            <a:spcAft>
              <a:spcPct val="35000"/>
            </a:spcAft>
            <a:buNone/>
          </a:pPr>
          <a:r>
            <a:rPr lang="fr-CA" sz="1600" b="1" i="0" kern="1200" noProof="0" dirty="0">
              <a:latin typeface="+mn-lt"/>
            </a:rPr>
            <a:t>Passage à gué</a:t>
          </a:r>
        </a:p>
        <a:p>
          <a:pPr marL="0" lvl="0" indent="0" algn="l" defTabSz="711200" rtl="0">
            <a:lnSpc>
              <a:spcPct val="90000"/>
            </a:lnSpc>
            <a:spcBef>
              <a:spcPct val="0"/>
            </a:spcBef>
            <a:spcAft>
              <a:spcPct val="35000"/>
            </a:spcAft>
            <a:buNone/>
          </a:pPr>
          <a:r>
            <a:rPr lang="fr-CA" sz="1400" b="0" i="0" kern="1200" noProof="0" dirty="0">
              <a:latin typeface="+mn-lt"/>
            </a:rPr>
            <a:t>- Largeur d’au plus 7 m</a:t>
          </a:r>
        </a:p>
      </dsp:txBody>
      <dsp:txXfrm rot="10800000">
        <a:off x="1503933" y="3637068"/>
        <a:ext cx="3885388" cy="933056"/>
      </dsp:txXfrm>
    </dsp:sp>
    <dsp:sp modelId="{814818CF-1852-46ED-B0C5-35971AB7B2D0}">
      <dsp:nvSpPr>
        <dsp:cNvPr id="0" name=""/>
        <dsp:cNvSpPr/>
      </dsp:nvSpPr>
      <dsp:spPr>
        <a:xfrm>
          <a:off x="804140" y="3637068"/>
          <a:ext cx="933056" cy="933056"/>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6374" t="16374" r="16374" b="16374"/>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ADD99-0FE4-4148-971C-AB015472BEFA}">
      <dsp:nvSpPr>
        <dsp:cNvPr id="0" name=""/>
        <dsp:cNvSpPr/>
      </dsp:nvSpPr>
      <dsp:spPr>
        <a:xfrm rot="10800000">
          <a:off x="1689127" y="15645"/>
          <a:ext cx="5730922" cy="943069"/>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5868"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u="none" kern="1200" dirty="0"/>
            <a:t>Chemin en rive et en littoral</a:t>
          </a:r>
        </a:p>
        <a:p>
          <a:pPr marL="0" lvl="0" indent="0" algn="l" defTabSz="711200">
            <a:lnSpc>
              <a:spcPct val="90000"/>
            </a:lnSpc>
            <a:spcBef>
              <a:spcPct val="0"/>
            </a:spcBef>
            <a:spcAft>
              <a:spcPct val="35000"/>
            </a:spcAft>
            <a:buNone/>
          </a:pPr>
          <a:r>
            <a:rPr lang="fr-CA" sz="1400" b="0" u="none" kern="1200" dirty="0"/>
            <a:t>- Doit avoir comme seul objectif de traverser ces milieux</a:t>
          </a:r>
          <a:endParaRPr lang="fr-CA" sz="1400" b="1" i="0" kern="1200" dirty="0">
            <a:latin typeface="+mn-lt"/>
          </a:endParaRPr>
        </a:p>
      </dsp:txBody>
      <dsp:txXfrm rot="10800000">
        <a:off x="1924894" y="15645"/>
        <a:ext cx="5495155" cy="943069"/>
      </dsp:txXfrm>
    </dsp:sp>
    <dsp:sp modelId="{29FE27C1-4BF7-44F7-B600-2A22D0CCE630}">
      <dsp:nvSpPr>
        <dsp:cNvPr id="0" name=""/>
        <dsp:cNvSpPr/>
      </dsp:nvSpPr>
      <dsp:spPr>
        <a:xfrm>
          <a:off x="1207735" y="688"/>
          <a:ext cx="943069" cy="943069"/>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508" t="25508" r="25508" b="25508"/>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048BDDD-DEF5-4929-95D3-6C30E61D0059}">
      <dsp:nvSpPr>
        <dsp:cNvPr id="0" name=""/>
        <dsp:cNvSpPr/>
      </dsp:nvSpPr>
      <dsp:spPr>
        <a:xfrm rot="10800000">
          <a:off x="1679270" y="1021094"/>
          <a:ext cx="5730922" cy="943069"/>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5868" tIns="57150" rIns="106680" bIns="57150" numCol="1" spcCol="1270" anchor="ctr" anchorCtr="0">
          <a:noAutofit/>
        </a:bodyPr>
        <a:lstStyle/>
        <a:p>
          <a:pPr marL="0" lvl="0" indent="0" algn="l" defTabSz="666750">
            <a:lnSpc>
              <a:spcPct val="100000"/>
            </a:lnSpc>
            <a:spcBef>
              <a:spcPct val="0"/>
            </a:spcBef>
            <a:spcAft>
              <a:spcPts val="0"/>
            </a:spcAft>
            <a:buNone/>
          </a:pPr>
          <a:r>
            <a:rPr lang="fr-CA" sz="1500" b="1" i="0" kern="1200" dirty="0"/>
            <a:t>Élargissement ou rétrécissement permanent</a:t>
          </a:r>
        </a:p>
        <a:p>
          <a:pPr marL="0" lvl="0" indent="0" algn="l" defTabSz="666750">
            <a:lnSpc>
              <a:spcPct val="100000"/>
            </a:lnSpc>
            <a:spcBef>
              <a:spcPct val="0"/>
            </a:spcBef>
            <a:spcAft>
              <a:spcPts val="0"/>
            </a:spcAft>
            <a:buNone/>
          </a:pPr>
          <a:r>
            <a:rPr lang="fr-CA" sz="1400" b="0" i="0" kern="1200" dirty="0"/>
            <a:t>- Un cours d’eau ne peut être </a:t>
          </a:r>
          <a:r>
            <a:rPr lang="fr-CA" sz="1400" b="0" i="0" kern="1200" dirty="0">
              <a:solidFill>
                <a:schemeClr val="bg1"/>
              </a:solidFill>
            </a:rPr>
            <a:t>rétréci</a:t>
          </a:r>
          <a:r>
            <a:rPr lang="fr-CA" sz="1400" b="0" i="0" kern="1200" dirty="0"/>
            <a:t>, de façon permanente, de plus de 20 % de sa largeur</a:t>
          </a:r>
          <a:endParaRPr lang="fr-CA" sz="1400" b="1" i="0" kern="1200" dirty="0"/>
        </a:p>
      </dsp:txBody>
      <dsp:txXfrm rot="10800000">
        <a:off x="1915037" y="1021094"/>
        <a:ext cx="5495155" cy="943069"/>
      </dsp:txXfrm>
    </dsp:sp>
    <dsp:sp modelId="{1269DEA5-478B-4042-9144-3E5AEC08353F}">
      <dsp:nvSpPr>
        <dsp:cNvPr id="0" name=""/>
        <dsp:cNvSpPr/>
      </dsp:nvSpPr>
      <dsp:spPr>
        <a:xfrm>
          <a:off x="1207735" y="1043199"/>
          <a:ext cx="943069" cy="943069"/>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DE259AE-E5B2-4261-A027-EC4571EB68B6}">
      <dsp:nvSpPr>
        <dsp:cNvPr id="0" name=""/>
        <dsp:cNvSpPr/>
      </dsp:nvSpPr>
      <dsp:spPr>
        <a:xfrm rot="10800000">
          <a:off x="1679270" y="2041527"/>
          <a:ext cx="5730922" cy="943069"/>
        </a:xfrm>
        <a:prstGeom prst="homePlate">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5868" tIns="57150" rIns="106680" bIns="57150" numCol="1" spcCol="1270" anchor="ctr" anchorCtr="0">
          <a:noAutofit/>
        </a:bodyPr>
        <a:lstStyle/>
        <a:p>
          <a:pPr marL="0" lvl="0" indent="0" algn="l" defTabSz="666750">
            <a:lnSpc>
              <a:spcPct val="100000"/>
            </a:lnSpc>
            <a:spcBef>
              <a:spcPct val="0"/>
            </a:spcBef>
            <a:spcAft>
              <a:spcPts val="0"/>
            </a:spcAft>
            <a:buNone/>
          </a:pPr>
          <a:r>
            <a:rPr lang="fr-CA" sz="1500" b="1" i="0" kern="1200" dirty="0"/>
            <a:t>Assèchement ou rétrécissement </a:t>
          </a:r>
          <a:r>
            <a:rPr lang="fr-CA" sz="1500" b="1" i="0" kern="1200" dirty="0">
              <a:solidFill>
                <a:schemeClr val="bg1"/>
              </a:solidFill>
            </a:rPr>
            <a:t>temporaires</a:t>
          </a:r>
        </a:p>
        <a:p>
          <a:pPr marL="0" lvl="0" indent="0" algn="l" defTabSz="666750">
            <a:lnSpc>
              <a:spcPct val="100000"/>
            </a:lnSpc>
            <a:spcBef>
              <a:spcPct val="0"/>
            </a:spcBef>
            <a:spcAft>
              <a:spcPts val="0"/>
            </a:spcAft>
            <a:buNone/>
          </a:pPr>
          <a:r>
            <a:rPr lang="fr-CA" sz="1400" b="0" i="0" kern="1200" dirty="0"/>
            <a:t>- Largeur et durée prévues selon certains paramètres</a:t>
          </a:r>
        </a:p>
      </dsp:txBody>
      <dsp:txXfrm rot="10800000">
        <a:off x="1915037" y="2041527"/>
        <a:ext cx="5495155" cy="943069"/>
      </dsp:txXfrm>
    </dsp:sp>
    <dsp:sp modelId="{64BAC981-E59A-4486-AD46-9824C8750594}">
      <dsp:nvSpPr>
        <dsp:cNvPr id="0" name=""/>
        <dsp:cNvSpPr/>
      </dsp:nvSpPr>
      <dsp:spPr>
        <a:xfrm>
          <a:off x="1207735" y="2052627"/>
          <a:ext cx="943069" cy="943069"/>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7F156-F3FA-46CA-8DF4-D2CBD4AE394B}">
      <dsp:nvSpPr>
        <dsp:cNvPr id="0" name=""/>
        <dsp:cNvSpPr/>
      </dsp:nvSpPr>
      <dsp:spPr>
        <a:xfrm rot="10800000">
          <a:off x="2352155" y="549"/>
          <a:ext cx="7494145" cy="1858128"/>
        </a:xfrm>
        <a:prstGeom prst="homePlate">
          <a:avLst/>
        </a:prstGeom>
        <a:solidFill>
          <a:srgbClr val="5C21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9383"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mn-lt"/>
            </a:rPr>
            <a:t>Travaux relatifs à un ouvrage aménagé pour recueillir les eaux de ruissellement ou pour rabattre les eaux souterraines</a:t>
          </a:r>
        </a:p>
        <a:p>
          <a:pPr marL="0" lvl="0" indent="0" algn="l" defTabSz="711200">
            <a:lnSpc>
              <a:spcPct val="90000"/>
            </a:lnSpc>
            <a:spcBef>
              <a:spcPct val="0"/>
            </a:spcBef>
            <a:spcAft>
              <a:spcPct val="35000"/>
            </a:spcAft>
            <a:buNone/>
          </a:pPr>
          <a:r>
            <a:rPr lang="fr-CA" sz="1400" b="0" kern="1200" dirty="0">
              <a:latin typeface="+mn-lt"/>
            </a:rPr>
            <a:t>- Lorsque réalisé</a:t>
          </a:r>
          <a:r>
            <a:rPr lang="fr-CA" sz="1400" b="0" kern="1200" dirty="0">
              <a:solidFill>
                <a:schemeClr val="bg1"/>
              </a:solidFill>
              <a:latin typeface="+mn-lt"/>
            </a:rPr>
            <a:t>s</a:t>
          </a:r>
          <a:r>
            <a:rPr lang="fr-CA" sz="1400" b="0" kern="1200" dirty="0">
              <a:latin typeface="+mn-lt"/>
            </a:rPr>
            <a:t> à moins de 30 m d’une tourbière ouverte</a:t>
          </a:r>
        </a:p>
        <a:p>
          <a:pPr marL="0" lvl="0" indent="0" algn="l" defTabSz="711200">
            <a:lnSpc>
              <a:spcPct val="90000"/>
            </a:lnSpc>
            <a:spcBef>
              <a:spcPct val="0"/>
            </a:spcBef>
            <a:spcAft>
              <a:spcPct val="35000"/>
            </a:spcAft>
            <a:buNone/>
          </a:pPr>
          <a:r>
            <a:rPr lang="fr-CA" sz="1400" b="0" kern="1200" dirty="0">
              <a:latin typeface="+mn-lt"/>
            </a:rPr>
            <a:t>- Dans un domaine bioclimatique autre que la sapinière à bouleau blanc et la pessière à mousses</a:t>
          </a:r>
        </a:p>
      </dsp:txBody>
      <dsp:txXfrm rot="10800000">
        <a:off x="2816687" y="549"/>
        <a:ext cx="7029613" cy="1858128"/>
      </dsp:txXfrm>
    </dsp:sp>
    <dsp:sp modelId="{E30DA62B-8DCC-49F5-A11F-957F43B9038C}">
      <dsp:nvSpPr>
        <dsp:cNvPr id="0" name=""/>
        <dsp:cNvSpPr/>
      </dsp:nvSpPr>
      <dsp:spPr>
        <a:xfrm>
          <a:off x="1423090" y="549"/>
          <a:ext cx="1858128" cy="1858128"/>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478" t="30478" r="30478" b="30478"/>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4B4787E-FA35-42B7-B42C-44FF995E47C4}">
      <dsp:nvSpPr>
        <dsp:cNvPr id="0" name=""/>
        <dsp:cNvSpPr/>
      </dsp:nvSpPr>
      <dsp:spPr>
        <a:xfrm rot="10800000">
          <a:off x="2352155" y="2380266"/>
          <a:ext cx="7494145" cy="1858128"/>
        </a:xfrm>
        <a:prstGeom prst="homePlate">
          <a:avLst/>
        </a:prstGeom>
        <a:solidFill>
          <a:srgbClr val="5C21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9383"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mn-lt"/>
            </a:rPr>
            <a:t>Construction, élargissement ou redressement d’un chemin </a:t>
          </a:r>
        </a:p>
        <a:p>
          <a:pPr marL="0" lvl="0" indent="0" algn="l" defTabSz="711200">
            <a:lnSpc>
              <a:spcPct val="90000"/>
            </a:lnSpc>
            <a:spcBef>
              <a:spcPct val="0"/>
            </a:spcBef>
            <a:spcAft>
              <a:spcPct val="35000"/>
            </a:spcAft>
            <a:buNone/>
          </a:pPr>
          <a:r>
            <a:rPr lang="fr-CA" sz="1400" b="0" kern="1200" dirty="0">
              <a:latin typeface="+mn-lt"/>
            </a:rPr>
            <a:t>- À moins de 60 m d’un littoral, d’un étang ou d’une tourbière ouverte et longeant ces milieux sur une distance de 300 m ou plus</a:t>
          </a:r>
        </a:p>
      </dsp:txBody>
      <dsp:txXfrm rot="10800000">
        <a:off x="2816687" y="2380266"/>
        <a:ext cx="7029613" cy="1858128"/>
      </dsp:txXfrm>
    </dsp:sp>
    <dsp:sp modelId="{B91D72E3-800A-4C91-8581-981B623EEFA4}">
      <dsp:nvSpPr>
        <dsp:cNvPr id="0" name=""/>
        <dsp:cNvSpPr/>
      </dsp:nvSpPr>
      <dsp:spPr>
        <a:xfrm>
          <a:off x="1423090" y="2380266"/>
          <a:ext cx="1858128" cy="1858128"/>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0478" t="30478" r="30478" b="30478"/>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D3FD8C-AB8C-4ED2-8A71-E48040E03B0D}" type="datetimeFigureOut">
              <a:rPr lang="fr-CA" smtClean="0"/>
              <a:t>2022-07-05</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3D704-B3DE-4362-B744-DF3AC3482AE2}" type="slidenum">
              <a:rPr lang="fr-CA" smtClean="0"/>
              <a:t>‹N°›</a:t>
            </a:fld>
            <a:endParaRPr lang="fr-CA"/>
          </a:p>
        </p:txBody>
      </p:sp>
    </p:spTree>
    <p:extLst>
      <p:ext uri="{BB962C8B-B14F-4D97-AF65-F5344CB8AC3E}">
        <p14:creationId xmlns:p14="http://schemas.microsoft.com/office/powerpoint/2010/main" val="18706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63DC8-C6F9-4622-8DFC-2F20DC9BB91F}" type="datetimeFigureOut">
              <a:rPr lang="fr-CA" smtClean="0"/>
              <a:t>2022-07-05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41C64-3B65-4897-8D3B-3B1D0179E22D}" type="slidenum">
              <a:rPr lang="fr-CA" smtClean="0"/>
              <a:t>‹N°›</a:t>
            </a:fld>
            <a:endParaRPr lang="fr-CA"/>
          </a:p>
        </p:txBody>
      </p:sp>
    </p:spTree>
    <p:extLst>
      <p:ext uri="{BB962C8B-B14F-4D97-AF65-F5344CB8AC3E}">
        <p14:creationId xmlns:p14="http://schemas.microsoft.com/office/powerpoint/2010/main" val="322818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dirty="0"/>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1</a:t>
            </a:fld>
            <a:endParaRPr lang="fr-CA" dirty="0"/>
          </a:p>
        </p:txBody>
      </p:sp>
    </p:spTree>
    <p:extLst>
      <p:ext uri="{BB962C8B-B14F-4D97-AF65-F5344CB8AC3E}">
        <p14:creationId xmlns:p14="http://schemas.microsoft.com/office/powerpoint/2010/main" val="326226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CA" dirty="0"/>
              <a:t>Pour le RCAMHH, l’actualisation récente réalisée en 2021 consistait essentiellement à revoir l’encadrement des activités d’aménagement forestier en tenant compte des dispositions introduites par le REAFIE et le RAMHHS :</a:t>
            </a:r>
          </a:p>
          <a:p>
            <a:pPr marL="171450" indent="-171450" algn="just">
              <a:buFont typeface="Arial" panose="020B0604020202020204" pitchFamily="34" charset="0"/>
              <a:buChar char="•"/>
            </a:pPr>
            <a:r>
              <a:rPr lang="fr-CA" dirty="0"/>
              <a:t>Les activités soustraites à l’obligation de compenser ont été revues et élargies, notamment en milieux humides ouverts;</a:t>
            </a:r>
          </a:p>
          <a:p>
            <a:pPr marL="171450" indent="-171450" algn="just">
              <a:buFont typeface="Arial" panose="020B0604020202020204" pitchFamily="34" charset="0"/>
              <a:buChar char="•"/>
            </a:pPr>
            <a:r>
              <a:rPr lang="fr-CA" dirty="0"/>
              <a:t>Certaines activités sont maintenant admissibles à la possibilité de remplacer la contribution financière par des travaux de restauration et de création de milieux humides et hydriques.</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10</a:t>
            </a:fld>
            <a:endParaRPr lang="fr-CA"/>
          </a:p>
        </p:txBody>
      </p:sp>
    </p:spTree>
    <p:extLst>
      <p:ext uri="{BB962C8B-B14F-4D97-AF65-F5344CB8AC3E}">
        <p14:creationId xmlns:p14="http://schemas.microsoft.com/office/powerpoint/2010/main" val="130477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cs typeface="Calibri"/>
              </a:rPr>
              <a:t>Il demeure important de rappeler que le REAFIE, le RAMHHS et le RCAMHH ne modifient en rien la définition de milieux humides et hydrique de la LQE, laquelle s’applique toujours.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dirty="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cs typeface="Calibri"/>
              </a:rPr>
              <a:t>Ainsi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cs typeface="Calibri"/>
              </a:rPr>
              <a:t>Sont notamment des milieux hydriques : un lac ou un cour d’eau, ainsi que leur littoral, leurs rives et les zones inondables;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cs typeface="Calibri"/>
              </a:rPr>
              <a:t>Sont également des exemples de milieux humides : un étang, un marais, un marécage ou une tourbière.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dirty="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cs typeface="Calibri"/>
              </a:rPr>
              <a:t>La définition de la LQE ne précise pas de superficies minimales, en lien avec de tels milieux. Toutefois, elle indique que les fossés ne sont généralement pas des milieux humides et hydriques. Notons néanmoins que </a:t>
            </a:r>
            <a:r>
              <a:rPr lang="fr-CA" sz="1200" kern="1200" dirty="0">
                <a:solidFill>
                  <a:schemeClr val="tx1"/>
                </a:solidFill>
                <a:effectLst/>
                <a:latin typeface="+mn-lt"/>
                <a:ea typeface="+mn-ea"/>
                <a:cs typeface="+mn-cs"/>
              </a:rPr>
              <a:t>dans le cas particulier d’un fossé servant exclusivement au drainage, si la superficie du bassin versant est de 100 hectares et plus, il est qualifié de cours d’eau.</a:t>
            </a:r>
            <a:endParaRPr lang="fr-CA" sz="1200" dirty="0">
              <a:cs typeface="Calibri"/>
            </a:endParaRP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12</a:t>
            </a:fld>
            <a:endParaRPr lang="fr-CA"/>
          </a:p>
        </p:txBody>
      </p:sp>
    </p:spTree>
    <p:extLst>
      <p:ext uri="{BB962C8B-B14F-4D97-AF65-F5344CB8AC3E}">
        <p14:creationId xmlns:p14="http://schemas.microsoft.com/office/powerpoint/2010/main" val="2107418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Le RAMHHS regroupe les définitions usuelles des divers milieux humides et hydriques, lesquelles s’appliquent également dans le REAFIE.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Par exemple, notez aussi le concept de « milieu humide boisé », qui permet de référer à la fois à la tourbière boisée et au marécage arborescent. Inversement, un milieu humide ouvert est un milieu qui n’est pas boisé, par exemple un étang, un marécage arbustif ou une tourbière ouverte.</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13</a:t>
            </a:fld>
            <a:endParaRPr lang="fr-CA"/>
          </a:p>
        </p:txBody>
      </p:sp>
    </p:spTree>
    <p:extLst>
      <p:ext uri="{BB962C8B-B14F-4D97-AF65-F5344CB8AC3E}">
        <p14:creationId xmlns:p14="http://schemas.microsoft.com/office/powerpoint/2010/main" val="145871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CA" dirty="0"/>
              <a:t>Le REAFIE et le RAMHHS se servent de ces concepts de milieux pour regrouper les activités en chapitres ou sections et pour moduler l’encadrement.</a:t>
            </a:r>
          </a:p>
          <a:p>
            <a:pPr algn="just"/>
            <a:endParaRPr lang="fr-CA" dirty="0"/>
          </a:p>
          <a:p>
            <a:pPr algn="just"/>
            <a:r>
              <a:rPr lang="fr-CA" dirty="0"/>
              <a:t>Ainsi, des dispositions particulières sont prévues pour l’ensemble des milieux humides et hydriques, seulement pour les milieux hydriques ou encore seulement pour les milieux humides.</a:t>
            </a:r>
          </a:p>
          <a:p>
            <a:pPr algn="just"/>
            <a:endParaRPr lang="fr-CA" dirty="0"/>
          </a:p>
          <a:p>
            <a:pPr algn="just"/>
            <a:r>
              <a:rPr lang="fr-CA" dirty="0"/>
              <a:t>Dans les cas où il y a un chevauchement des milieux humides et hydriques, des règles d’application particulières sont prévues par le REAFIE et le RAMHHS. Ainsi, un milieu humide présent en rive ou en littoral est visé par les dispositions touchant la rive ou le littoral. Par contre, un milieu humide présent en zone inondable sera visé par les dispositions touchant les milieux humides.</a:t>
            </a:r>
          </a:p>
        </p:txBody>
      </p:sp>
      <p:sp>
        <p:nvSpPr>
          <p:cNvPr id="4" name="Espace réservé du numéro de diapositive 3"/>
          <p:cNvSpPr>
            <a:spLocks noGrp="1"/>
          </p:cNvSpPr>
          <p:nvPr>
            <p:ph type="sldNum" sz="quarter" idx="10"/>
          </p:nvPr>
        </p:nvSpPr>
        <p:spPr/>
        <p:txBody>
          <a:bodyPr/>
          <a:lstStyle/>
          <a:p>
            <a:fld id="{EE4EB653-0D5E-4297-8535-3F3DAF52A547}" type="slidenum">
              <a:rPr lang="fr-CA" smtClean="0"/>
              <a:t>14</a:t>
            </a:fld>
            <a:endParaRPr lang="fr-CA" dirty="0"/>
          </a:p>
        </p:txBody>
      </p:sp>
    </p:spTree>
    <p:extLst>
      <p:ext uri="{BB962C8B-B14F-4D97-AF65-F5344CB8AC3E}">
        <p14:creationId xmlns:p14="http://schemas.microsoft.com/office/powerpoint/2010/main" val="172131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Plusieurs activités sont exemptées de manière générale en milieux humides et hydriques par le REAFIE :</a:t>
            </a:r>
          </a:p>
          <a:p>
            <a:pPr marL="171450" indent="-171450">
              <a:buFont typeface="Arial" panose="020B0604020202020204" pitchFamily="34" charset="0"/>
              <a:buChar char="•"/>
            </a:pPr>
            <a:r>
              <a:rPr lang="fr-CA" dirty="0"/>
              <a:t>Mentionnons tout d’abord l’exemption générale d’entretien, qui permet d’entretenir </a:t>
            </a:r>
            <a:r>
              <a:rPr lang="fr-CA" sz="1200" b="0" i="0" u="none" strike="noStrike" kern="1200" baseline="0" dirty="0">
                <a:solidFill>
                  <a:schemeClr val="tx1"/>
                </a:solidFill>
                <a:latin typeface="+mn-lt"/>
                <a:ea typeface="+mn-ea"/>
                <a:cs typeface="+mn-cs"/>
              </a:rPr>
              <a:t>toute infrastructure, tout ouvrage, bâtiment ou équipement, à certaines conditions. Cela permet par exemple l’entretien d’un chemin existant en milieux humides et hydriques;</a:t>
            </a:r>
          </a:p>
          <a:p>
            <a:pPr marL="171450" indent="-171450">
              <a:buFont typeface="Arial" panose="020B0604020202020204" pitchFamily="34" charset="0"/>
              <a:buChar char="•"/>
            </a:pPr>
            <a:r>
              <a:rPr lang="fr-CA" sz="1200" b="0" i="0" u="none" strike="noStrike" kern="1200" baseline="0" dirty="0">
                <a:solidFill>
                  <a:schemeClr val="tx1"/>
                </a:solidFill>
                <a:latin typeface="+mn-lt"/>
                <a:ea typeface="+mn-ea"/>
                <a:cs typeface="+mn-cs"/>
              </a:rPr>
              <a:t>La construction de petits bâtiments non résidentiels est également exemptée sous certaines conditions. Cela pourrait par exemple correspondre à des stations de pompage acéricoles.</a:t>
            </a:r>
          </a:p>
          <a:p>
            <a:endParaRPr lang="fr-CA" dirty="0"/>
          </a:p>
          <a:p>
            <a:r>
              <a:rPr lang="fr-CA" dirty="0"/>
              <a:t>Le RAMHHS prévoit une série de conditions de réalisation pour les activités admissibles à une déclaration de conformité ou exemptées en vertu du REAFIE, que ce soit de ne pas nuire au libre écoulement des eaux ou de prévoir une gestion appropriée des remblais et déblais. Ces conditions devraient être respectées de manière générale, que l’on construise un chemin ou que l’on réalise un traitement sylvicole, et ce, en plus des conditions prévues spécifiquement pour ces activités, lesquelles seront détaillées dans les prochaines diapositives.</a:t>
            </a:r>
          </a:p>
          <a:p>
            <a:endParaRPr lang="fr-CA" dirty="0"/>
          </a:p>
          <a:p>
            <a:r>
              <a:rPr lang="fr-CA" dirty="0"/>
              <a:t>Pour les activités d’aménagement forestier, mentionnons les dispositions spécifiques liées à l’orniérage. Une ornière est une </a:t>
            </a:r>
            <a:r>
              <a:rPr lang="fr-CA" sz="1200" b="0" i="0" u="none" strike="noStrike" kern="1200" baseline="0" dirty="0">
                <a:solidFill>
                  <a:schemeClr val="tx1"/>
                </a:solidFill>
                <a:latin typeface="+mn-lt"/>
                <a:ea typeface="+mn-ea"/>
                <a:cs typeface="+mn-cs"/>
              </a:rPr>
              <a:t>trace qui mesure au moins 4 mètres de longueur creusée dans le sol par les roues ou les chenilles d’un engin motorisé ou non. En sol organique, le tapis végétal déchiré est considéré comme une ornière tandis qu’en sol minéral, une ornière a une profondeur de plus de 200 millimètres mesurée à partir de la surface de la litière.</a:t>
            </a:r>
          </a:p>
          <a:p>
            <a:endParaRPr lang="fr-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a:solidFill>
                  <a:schemeClr val="tx1"/>
                </a:solidFill>
                <a:latin typeface="+mn-lt"/>
                <a:ea typeface="+mn-ea"/>
                <a:cs typeface="+mn-cs"/>
              </a:rPr>
              <a:t>Pour les activités d’aménagement forestier, des ornières ne devraient pas être formées sur plus de </a:t>
            </a:r>
            <a:r>
              <a:rPr lang="fr-CA" sz="1200" i="0" dirty="0">
                <a:latin typeface="+mn-lt"/>
              </a:rPr>
              <a:t>25 % de la longueur totale des sentiers aménagés par aire de récolte. Dans certains milieux plus sensibles comme la rive, elles ne devraient pas y être formées. </a:t>
            </a:r>
            <a:r>
              <a:rPr lang="fr-CA" dirty="0"/>
              <a:t>Une remise en état s’appliquerait alors dans de telles situations.</a:t>
            </a:r>
          </a:p>
          <a:p>
            <a:endParaRPr lang="fr-CA" dirty="0"/>
          </a:p>
          <a:p>
            <a:r>
              <a:rPr lang="fr-CA" dirty="0"/>
              <a:t>Notons toutefois que les dispositions de remise en état ne s’appliquent pas aux traitements sylvicoles, lesquels entrainent nécessairement des impacts au niveau du sol et de la végétation, et pour lesquels des dispositions particulières sont prévues.</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15</a:t>
            </a:fld>
            <a:endParaRPr lang="fr-CA"/>
          </a:p>
        </p:txBody>
      </p:sp>
    </p:spTree>
    <p:extLst>
      <p:ext uri="{BB962C8B-B14F-4D97-AF65-F5344CB8AC3E}">
        <p14:creationId xmlns:p14="http://schemas.microsoft.com/office/powerpoint/2010/main" val="132882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16</a:t>
            </a:fld>
            <a:endParaRPr lang="fr-CA"/>
          </a:p>
        </p:txBody>
      </p:sp>
    </p:spTree>
    <p:extLst>
      <p:ext uri="{BB962C8B-B14F-4D97-AF65-F5344CB8AC3E}">
        <p14:creationId xmlns:p14="http://schemas.microsoft.com/office/powerpoint/2010/main" val="256706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dirty="0"/>
              <a:t>Plusieurs soustractions à l’autorisation ministérielle sont prévues par le REAFIE pour la construction de chemins temporaires et permanents non imperméabilisés en milieux humides et hydriques. Certaines sont générales, mais d’autres sont spécifiques aux activités d’aménagement forestier :</a:t>
            </a:r>
          </a:p>
          <a:p>
            <a:pPr marL="171450" indent="-171450" algn="just">
              <a:buFont typeface="Arial" panose="020B0604020202020204" pitchFamily="34" charset="0"/>
              <a:buChar char="•"/>
            </a:pPr>
            <a:r>
              <a:rPr lang="fr-CA" dirty="0"/>
              <a:t>Sauf pour les chemins d’hiver, la construction de chemins n’est pas soustraite en étang et en tourbière ouverte;</a:t>
            </a:r>
          </a:p>
          <a:p>
            <a:pPr marL="171450" indent="-171450" algn="just">
              <a:buFont typeface="Arial" panose="020B0604020202020204" pitchFamily="34" charset="0"/>
              <a:buChar char="•"/>
            </a:pPr>
            <a:r>
              <a:rPr lang="fr-CA" dirty="0"/>
              <a:t>En milieux hydriques, les chemins réalisés dans le cadre d’une activité d’aménagement forestier sont exemptés sans limite de longueur ou de largeur, mais une emprise de 15 mètres doit être respectée en rive;</a:t>
            </a:r>
          </a:p>
          <a:p>
            <a:pPr marL="171450" indent="-171450" algn="just">
              <a:buFont typeface="Arial" panose="020B0604020202020204" pitchFamily="34" charset="0"/>
              <a:buChar char="•"/>
            </a:pPr>
            <a:r>
              <a:rPr lang="fr-CA" dirty="0"/>
              <a:t>En milieux humides, toujours dans le cadre d’une activité d’aménagement forestier, c’est la largeur du chemin qui dicte l’encadrement, soit par une exemption, par une déclaration de conformité ou par une autorisation ministérielle.</a:t>
            </a:r>
          </a:p>
          <a:p>
            <a:pPr algn="just"/>
            <a:endParaRPr lang="fr-CA" dirty="0"/>
          </a:p>
          <a:p>
            <a:pPr algn="just"/>
            <a:r>
              <a:rPr lang="fr-CA" dirty="0"/>
              <a:t>Pour ce qui est des conditions de réalisation prévues par le RAMHHS :</a:t>
            </a:r>
          </a:p>
          <a:p>
            <a:pPr marL="171450" indent="-171450" algn="just">
              <a:buFont typeface="Arial" panose="020B0604020202020204" pitchFamily="34" charset="0"/>
              <a:buChar char="•"/>
            </a:pPr>
            <a:r>
              <a:rPr lang="fr-CA" dirty="0"/>
              <a:t>Des chemins aménagés en rive et en littoral doivent avoir pour objectif unique de traverser ces milieux;</a:t>
            </a:r>
          </a:p>
          <a:p>
            <a:pPr marL="171450" indent="-171450" algn="just">
              <a:buFont typeface="Arial" panose="020B0604020202020204" pitchFamily="34" charset="0"/>
              <a:buChar char="•"/>
            </a:pPr>
            <a:r>
              <a:rPr lang="fr-CA" dirty="0"/>
              <a:t>Il peut être nécessaire de recourir à une prescription sylvicole pour aller au delà de certains seuils. Il est alors possible d’aménager des chemins en milieux humides boisés et en milieux humides ouverts (sauf dans un étang ou dans une tourbière ouverte) sans contrainte de longueur. De plus, aménager un chemin d’hiver en tourbière ouverte nécessite une prescription sylvicole, même si ce chemin est exempté en tous milieux humides et hydriques par le REAFIE.</a:t>
            </a:r>
          </a:p>
          <a:p>
            <a:pPr marL="171450" indent="-171450" algn="just">
              <a:buFont typeface="Arial" panose="020B0604020202020204" pitchFamily="34" charset="0"/>
              <a:buChar char="•"/>
            </a:pPr>
            <a:endParaRPr lang="fr-CA"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Avec l’entrée en vigueur le 1</a:t>
            </a:r>
            <a:r>
              <a:rPr lang="fr-CA" baseline="30000" dirty="0"/>
              <a:t>er</a:t>
            </a:r>
            <a:r>
              <a:rPr lang="fr-CA" dirty="0"/>
              <a:t> mars 2022 du </a:t>
            </a:r>
            <a:r>
              <a:rPr lang="fr-CA" b="0" i="0" dirty="0">
                <a:solidFill>
                  <a:srgbClr val="223654"/>
                </a:solidFill>
                <a:effectLst/>
                <a:latin typeface="Roboto" panose="02000000000000000000" pitchFamily="2" charset="0"/>
              </a:rPr>
              <a:t>Régime transitoire de gestion des zones inondables, des rives et du littoral, la construction de certains chemins doit faire l’objet d’une autorisation municipale.</a:t>
            </a:r>
            <a:endParaRPr lang="fr-CA" b="0"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17</a:t>
            </a:fld>
            <a:endParaRPr lang="fr-CA"/>
          </a:p>
        </p:txBody>
      </p:sp>
    </p:spTree>
    <p:extLst>
      <p:ext uri="{BB962C8B-B14F-4D97-AF65-F5344CB8AC3E}">
        <p14:creationId xmlns:p14="http://schemas.microsoft.com/office/powerpoint/2010/main" val="3671707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dirty="0"/>
              <a:t>Plusieurs ouvrages permettant la traverse de cours d’eau sont exemptés par le REAFIE, tels : </a:t>
            </a:r>
          </a:p>
          <a:p>
            <a:pPr marL="171450" indent="-171450" algn="just">
              <a:buFont typeface="Arial" panose="020B0604020202020204" pitchFamily="34" charset="0"/>
              <a:buChar char="•"/>
            </a:pPr>
            <a:r>
              <a:rPr lang="fr-CA" dirty="0"/>
              <a:t>Des ponceaux ayant une ouverture totale d’au plus 4,5 mètres;</a:t>
            </a:r>
          </a:p>
          <a:p>
            <a:pPr marL="171450" indent="-171450" algn="just">
              <a:buFont typeface="Arial" panose="020B0604020202020204" pitchFamily="34" charset="0"/>
              <a:buChar char="•"/>
            </a:pPr>
            <a:r>
              <a:rPr lang="fr-CA" dirty="0"/>
              <a:t>Des ponts temporaires, amovibles ou de glace;</a:t>
            </a:r>
          </a:p>
          <a:p>
            <a:pPr marL="171450" indent="-171450" algn="just">
              <a:buFont typeface="Arial" panose="020B0604020202020204" pitchFamily="34" charset="0"/>
              <a:buChar char="•"/>
            </a:pPr>
            <a:r>
              <a:rPr lang="fr-CA" dirty="0"/>
              <a:t>De petites structures sans appui ni stabilisation en littoral;</a:t>
            </a:r>
          </a:p>
          <a:p>
            <a:pPr marL="171450" indent="-171450" algn="just">
              <a:buFont typeface="Arial" panose="020B0604020202020204" pitchFamily="34" charset="0"/>
              <a:buChar char="•"/>
            </a:pPr>
            <a:r>
              <a:rPr lang="fr-CA" dirty="0"/>
              <a:t>Des passages à gué.</a:t>
            </a:r>
          </a:p>
          <a:p>
            <a:pPr algn="just"/>
            <a:endParaRPr lang="fr-CA" dirty="0"/>
          </a:p>
          <a:p>
            <a:pPr marL="0" marR="0" lvl="0" indent="0" algn="just" defTabSz="914400" rtl="0" eaLnBrk="1" fontAlgn="auto" latinLnBrk="0" hangingPunct="1">
              <a:lnSpc>
                <a:spcPct val="100000"/>
              </a:lnSpc>
              <a:spcBef>
                <a:spcPts val="0"/>
              </a:spcBef>
              <a:spcAft>
                <a:spcPts val="0"/>
              </a:spcAft>
              <a:buClrTx/>
              <a:buSzTx/>
              <a:buFontTx/>
              <a:buNone/>
              <a:tabLst/>
              <a:defRPr/>
            </a:pPr>
            <a:r>
              <a:rPr lang="fr-CA" dirty="0"/>
              <a:t>Rappelons que, comme le prévoit le RAMHHS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Des chemins aménagés en rive et en littoral doivent avoir pour objectif unique de traverser ces milieux;</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Des contraintes quant à l’élargissement ou au rétrécissement permanent d’un cours d’eau peuvent s’appliquer. Il en va de même pour des assèchements ou des rétrécissements temporaires.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latin typeface="+mn-lt"/>
                <a:ea typeface="+mn-ea"/>
                <a:cs typeface="+mn-cs"/>
              </a:rPr>
              <a:t>Pour plus d’information sur la position administrative précisant l’application des articles 21 et 28, consultez le document </a:t>
            </a:r>
            <a:r>
              <a:rPr lang="fr-CA" sz="1200" i="1" kern="1200" dirty="0">
                <a:solidFill>
                  <a:schemeClr val="tx1"/>
                </a:solidFill>
                <a:latin typeface="+mn-lt"/>
                <a:ea typeface="+mn-ea"/>
                <a:cs typeface="+mn-cs"/>
              </a:rPr>
              <a:t>RAMHHS, articles 21 et 28 </a:t>
            </a:r>
            <a:r>
              <a:rPr lang="fr-CA" sz="1200" kern="1200" dirty="0">
                <a:solidFill>
                  <a:schemeClr val="tx1"/>
                </a:solidFill>
                <a:latin typeface="+mn-lt"/>
                <a:ea typeface="+mn-ea"/>
                <a:cs typeface="+mn-cs"/>
              </a:rPr>
              <a:t>sur la page Web REAFIE du MELCC;</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u="none" spc="-1" dirty="0">
                <a:latin typeface="Arial"/>
              </a:rPr>
              <a:t>Pour plus d’information sur l’encadrement prévu par le REAFIE pour les ponceaux, consultez le document </a:t>
            </a:r>
            <a:r>
              <a:rPr lang="fr-CA" sz="1200" b="0" i="1" u="none" spc="-1" dirty="0">
                <a:latin typeface="Arial"/>
              </a:rPr>
              <a:t>Construction d’un ponceau : aide-mémoire pour l’exemption (article 327) </a:t>
            </a:r>
            <a:r>
              <a:rPr lang="fr-CA" sz="1200" b="0" i="0" u="none" spc="-1" dirty="0">
                <a:latin typeface="Arial"/>
              </a:rPr>
              <a:t>sur la page Web REAFIE du MELCC.</a:t>
            </a:r>
            <a:endParaRPr lang="fr-CA" sz="1200" b="0" i="1" u="none" spc="-1" dirty="0">
              <a:latin typeface="Arial"/>
            </a:endParaRPr>
          </a:p>
          <a:p>
            <a:pPr algn="just"/>
            <a:endParaRPr lang="fr-CA" dirty="0"/>
          </a:p>
          <a:p>
            <a:pPr marL="0" marR="0" lvl="0" indent="0" algn="just" defTabSz="914400" rtl="0" eaLnBrk="1" fontAlgn="auto" latinLnBrk="0" hangingPunct="1">
              <a:lnSpc>
                <a:spcPct val="100000"/>
              </a:lnSpc>
              <a:spcBef>
                <a:spcPts val="0"/>
              </a:spcBef>
              <a:spcAft>
                <a:spcPts val="0"/>
              </a:spcAft>
              <a:buClrTx/>
              <a:buSzTx/>
              <a:buFontTx/>
              <a:buNone/>
              <a:tabLst/>
              <a:defRPr/>
            </a:pPr>
            <a:r>
              <a:rPr lang="fr-CA" dirty="0"/>
              <a:t>Avec l’entrée en vigueur le 1</a:t>
            </a:r>
            <a:r>
              <a:rPr lang="fr-CA" baseline="30000" dirty="0"/>
              <a:t>er</a:t>
            </a:r>
            <a:r>
              <a:rPr lang="fr-CA" dirty="0"/>
              <a:t> mars 2022 du </a:t>
            </a:r>
            <a:r>
              <a:rPr lang="fr-CA" b="0" i="0" dirty="0">
                <a:solidFill>
                  <a:srgbClr val="223654"/>
                </a:solidFill>
                <a:effectLst/>
                <a:latin typeface="Roboto" panose="02000000000000000000" pitchFamily="2" charset="0"/>
              </a:rPr>
              <a:t>Régime transitoire de gestion des zones inondables, des rives et du littoral, la construction de certains ouvrages de traverse de cours d’eau doit faire l’objet d’une autorisation municipale.</a:t>
            </a:r>
            <a:endParaRPr lang="fr-CA" b="0"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18</a:t>
            </a:fld>
            <a:endParaRPr lang="fr-CA"/>
          </a:p>
        </p:txBody>
      </p:sp>
    </p:spTree>
    <p:extLst>
      <p:ext uri="{BB962C8B-B14F-4D97-AF65-F5344CB8AC3E}">
        <p14:creationId xmlns:p14="http://schemas.microsoft.com/office/powerpoint/2010/main" val="289441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noProof="0" dirty="0"/>
              <a:t>Dans certaines situations, le REAFIE prévoit qu’une autorisation ministérielle pourrait être nécessaire pour la réalisation de travaux à proximité des milieux humides et hydriques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Les travaux relatifs à un ouvrage aménagé pour recueillir les eaux de ruissellement ou pour rabattre les eaux souterraines </a:t>
            </a:r>
            <a:r>
              <a:rPr lang="fr-CA" sz="1200" b="0" dirty="0">
                <a:latin typeface="+mn-lt"/>
              </a:rPr>
              <a:t>lorsque réalisés à moins de 30 mètres d’une tourbière ouverte, dans certaines régions;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construction, l’élargissement ou le redressement d’un chemin </a:t>
            </a:r>
            <a:r>
              <a:rPr lang="fr-CA" sz="1200" b="0" dirty="0">
                <a:latin typeface="+mn-lt"/>
              </a:rPr>
              <a:t>à moins de 60 mètres d’un littoral, d’un étang ou d’une tourbière ouverte, et qui les longe sur une distance de 300 mètres.</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19</a:t>
            </a:fld>
            <a:endParaRPr lang="fr-CA"/>
          </a:p>
        </p:txBody>
      </p:sp>
    </p:spTree>
    <p:extLst>
      <p:ext uri="{BB962C8B-B14F-4D97-AF65-F5344CB8AC3E}">
        <p14:creationId xmlns:p14="http://schemas.microsoft.com/office/powerpoint/2010/main" val="1289552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r>
              <a:rPr lang="fr-CA" spc="-1" dirty="0">
                <a:latin typeface="Arial"/>
              </a:rPr>
              <a:t>Les prochaines diapositives visent à illustrer, à l’aide d’un cas fictif, l’encadrement du REAFIE et du RAMHHS applicable aux activités d’aménagement forestier réalisées en milieux humides et hydriques en terres privées, en lien avec la construction de chemins et d’ouvrages de traverse de cours d’eau.</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20</a:t>
            </a:fld>
            <a:endParaRPr lang="fr-CA" dirty="0"/>
          </a:p>
        </p:txBody>
      </p:sp>
    </p:spTree>
    <p:extLst>
      <p:ext uri="{BB962C8B-B14F-4D97-AF65-F5344CB8AC3E}">
        <p14:creationId xmlns:p14="http://schemas.microsoft.com/office/powerpoint/2010/main" val="164237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2</a:t>
            </a:fld>
            <a:endParaRPr lang="fr-CA"/>
          </a:p>
        </p:txBody>
      </p:sp>
    </p:spTree>
    <p:extLst>
      <p:ext uri="{BB962C8B-B14F-4D97-AF65-F5344CB8AC3E}">
        <p14:creationId xmlns:p14="http://schemas.microsoft.com/office/powerpoint/2010/main" val="2263349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r>
              <a:rPr lang="fr-CA" spc="-1" dirty="0">
                <a:latin typeface="Arial"/>
              </a:rPr>
              <a:t>Les chemins d’hiver font l’objet d’une exemption de l’autorisation ministérielle par le REAFIE, à certaines conditions. Cette exemption vise l’ensemble des milieux humides et hydrique. Précisons toutefois que :</a:t>
            </a:r>
          </a:p>
          <a:p>
            <a:pPr marL="171450" indent="-171450" algn="just">
              <a:buFont typeface="Arial" panose="020B0604020202020204" pitchFamily="34" charset="0"/>
              <a:buChar char="•"/>
            </a:pPr>
            <a:r>
              <a:rPr lang="fr-CA" spc="-1" dirty="0">
                <a:latin typeface="Arial"/>
              </a:rPr>
              <a:t>Lors de la construction d’un chemin d’hiver en tourbière ouverte, un tel chemin doit être recommandé dans une prescription sylvicole;</a:t>
            </a:r>
          </a:p>
          <a:p>
            <a:pPr marL="171450" indent="-171450" algn="just">
              <a:buFont typeface="Arial" panose="020B0604020202020204" pitchFamily="34" charset="0"/>
              <a:buChar char="•"/>
            </a:pPr>
            <a:r>
              <a:rPr lang="fr-CA" spc="-1" dirty="0">
                <a:latin typeface="Arial"/>
              </a:rPr>
              <a:t>La portion en rive et littoral d’un chemin d’hiver correspond à un pont de glace ou amovible.</a:t>
            </a:r>
          </a:p>
          <a:p>
            <a:pPr marL="0" indent="0" algn="just">
              <a:buFont typeface="Arial" panose="020B0604020202020204" pitchFamily="34" charset="0"/>
              <a:buNone/>
            </a:pPr>
            <a:endParaRPr lang="fr-CA" b="0" spc="-1" dirty="0">
              <a:latin typeface="Arial"/>
            </a:endParaRPr>
          </a:p>
          <a:p>
            <a:pPr marL="0" indent="0" algn="just">
              <a:buFont typeface="Arial" panose="020B0604020202020204" pitchFamily="34" charset="0"/>
              <a:buNone/>
            </a:pPr>
            <a:r>
              <a:rPr lang="fr-CA" b="0" spc="-1" dirty="0">
                <a:latin typeface="Arial"/>
              </a:rPr>
              <a:t>De tels chemins d’hiver ne sont pas visés par une autorisation municipale en vertu du Régime transitoire de gestion des zones inondables, des rives et du littoral.</a:t>
            </a:r>
          </a:p>
          <a:p>
            <a:pPr marL="0" indent="0" algn="just">
              <a:buFont typeface="Arial" panose="020B0604020202020204" pitchFamily="34" charset="0"/>
              <a:buNone/>
            </a:pPr>
            <a:endParaRPr lang="fr-CA" b="1" spc="-1" dirty="0">
              <a:latin typeface="Arial"/>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1" spc="-1" dirty="0">
                <a:latin typeface="Arial"/>
              </a:rPr>
              <a:t>Dans le cas de figure présenté, il serait donc possible de réaliser un chemin d’hiver dans l’ensemble des milieux présents, qu’ils soient arbustifs ou boisés (chemin de droite). En présence d’un tourbière ouverte qui serait hors de la rive et du littoral, une prescription sylvicole serait requise (chemin de gauche).</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21</a:t>
            </a:fld>
            <a:endParaRPr lang="fr-CA" dirty="0"/>
          </a:p>
        </p:txBody>
      </p:sp>
    </p:spTree>
    <p:extLst>
      <p:ext uri="{BB962C8B-B14F-4D97-AF65-F5344CB8AC3E}">
        <p14:creationId xmlns:p14="http://schemas.microsoft.com/office/powerpoint/2010/main" val="1174681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r>
              <a:rPr lang="fr-CA" spc="-1" dirty="0">
                <a:latin typeface="Arial"/>
              </a:rPr>
              <a:t>La construction d’un chemin permanent d’une largeur d’au plus 6,5 mètres en milieu humide fait l’objet d’une exemption de l’autorisation ministérielle par le REAFIE. Cette exemption s’applique à l’ensemble des milieux humides, à l’exception de l’étang et de la tourbière ouverte. Les milieux humides ici visés sont ceux qui sont situés hors de la rive et du littoral.</a:t>
            </a:r>
          </a:p>
          <a:p>
            <a:pPr marL="0" indent="0" algn="just"/>
            <a:endParaRPr lang="fr-CA" spc="-1" dirty="0">
              <a:latin typeface="Arial"/>
            </a:endParaRPr>
          </a:p>
          <a:p>
            <a:pPr marL="0" indent="0" algn="just"/>
            <a:r>
              <a:rPr lang="fr-CA" spc="-1" dirty="0">
                <a:latin typeface="Arial"/>
              </a:rPr>
              <a:t>Le RAMHHS prévoit toutefois que, dépassé certaines longueurs en milieu humide boisé et ouvert, la construction d’un chemin en vertu d’une exemption doit être recommandée dans une prescription sylvicole. Une telle prescription sylvicole serait également requise si les fossés en milieux humides dépassent 1 mètre de profondeur.</a:t>
            </a:r>
          </a:p>
          <a:p>
            <a:pPr marL="0" indent="0" algn="just"/>
            <a:endParaRPr lang="fr-CA" spc="-1" dirty="0">
              <a:latin typeface="Arial"/>
            </a:endParaRPr>
          </a:p>
          <a:p>
            <a:pPr marL="0" indent="0" algn="just"/>
            <a:r>
              <a:rPr lang="fr-CA" spc="-1" dirty="0">
                <a:latin typeface="Arial"/>
              </a:rPr>
              <a:t>Ces longueurs ne réfèrent pas à la longueur totale du chemin, mais bien à une longueur dans le milieu humide visé. Une longueur se calcule de manière cumulative pour le même type de milieu humide (ouvert ou boisé) rencontré lors de la construction du chemin. </a:t>
            </a:r>
          </a:p>
          <a:p>
            <a:pPr marL="0" indent="0" algn="just"/>
            <a:endParaRPr lang="fr-CA" spc="-1" dirty="0">
              <a:latin typeface="Arial"/>
            </a:endParaRPr>
          </a:p>
          <a:p>
            <a:pPr marL="0" indent="0" algn="just"/>
            <a:r>
              <a:rPr lang="fr-CA" b="1" spc="-1" dirty="0">
                <a:latin typeface="Arial"/>
              </a:rPr>
              <a:t>Dans le cas de figure présenté, le chemin de 5 mètres de largeur serait exempté et il faudrait donc additionner les portions en milieu humide boisé et en milieu humide ouvert du même chemin. Une prescription sylvicole serait requise puisque les seuils prévus sont dépassés, mais le chemin serait toujours visé par une exemption. Notons également qu’un milieu humide boisé qui a déjà été récolté, et qui pourrait alors être considéré comme ouvert, serait quand même visé par les normes pour les milieux humides boisés si on y aménage un chemin.</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22</a:t>
            </a:fld>
            <a:endParaRPr lang="fr-CA" dirty="0"/>
          </a:p>
        </p:txBody>
      </p:sp>
    </p:spTree>
    <p:extLst>
      <p:ext uri="{BB962C8B-B14F-4D97-AF65-F5344CB8AC3E}">
        <p14:creationId xmlns:p14="http://schemas.microsoft.com/office/powerpoint/2010/main" val="2523000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pc="-1" dirty="0">
                <a:latin typeface="Arial"/>
              </a:rPr>
              <a:t>La construction d’un chemin permanent d’une largeur de plus de 6,5 mètres et d’au plus 10 mètres en milieu humide fait l’objet d’une déclaration de conformité en vertu du REAFIE. Cette déclaration de conformité s’applique à l’ensemble des milieux humides, à l’exception de l’étang et de la tourbière ouverte. Elle doit également être accompagnée d’une prescription sylvicole attestant que l’ensemble des conditions prévues par le REAFIE pour une telle activité, et celles notamment prévues par le RAMHHS, sont respectées (longueur en milieux humides et profondeur des fossés  en milieux humides). Les milieux humides ici visés sont ceux qui sont situés hors de la rive et du littoral.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pc="-1"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1" spc="-1" dirty="0">
                <a:latin typeface="Arial" panose="020B0604020202020204" pitchFamily="34" charset="0"/>
                <a:cs typeface="Arial" panose="020B0604020202020204" pitchFamily="34" charset="0"/>
              </a:rPr>
              <a:t>Dans le cas de figure présenté, le chemin de 8 mètres de largeur pourrait faire l’objet d’une déclaration de conformité. Outre les éléments de base que doit contenir une déclaration de conformité, celle-ci devrait être accompagnée d’une prescription sylvicole </a:t>
            </a:r>
            <a:r>
              <a:rPr lang="fr-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attestant que les conditions applicables à l’activité ainsi que celles prévues, le cas échéant, par règlement (RAMHHS), sont respectées. I</a:t>
            </a:r>
            <a:r>
              <a:rPr lang="fr-CA" sz="1200" b="1" spc="-1" dirty="0">
                <a:solidFill>
                  <a:srgbClr val="000000"/>
                </a:solidFill>
                <a:effectLst/>
                <a:latin typeface="Arial" panose="020B0604020202020204" pitchFamily="34" charset="0"/>
                <a:ea typeface="Calibri" panose="020F0502020204030204" pitchFamily="34" charset="0"/>
                <a:cs typeface="Arial" panose="020B0604020202020204" pitchFamily="34" charset="0"/>
              </a:rPr>
              <a:t>l</a:t>
            </a:r>
            <a:r>
              <a:rPr lang="fr-CA" sz="1200" b="1" spc="-1" dirty="0">
                <a:latin typeface="Arial" panose="020B0604020202020204" pitchFamily="34" charset="0"/>
                <a:cs typeface="Arial" panose="020B0604020202020204" pitchFamily="34" charset="0"/>
              </a:rPr>
              <a:t> faudrait également additionner les portions en milieu humide boisé et en milieu humide ouvert du même chemin. La prescription sylvicole devrait faire mention des longueur prévues dans ces milieux, puisque les seuils prévus par le RAMHHS sont dépassés. Notons également qu’un milieu humide boisé qui a déjà été récolté, et qui pourrait alors être considéré comme ouvert, serait quand même visé par les normes pour les milieux humides boisés si on y aménage un chemin.</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23</a:t>
            </a:fld>
            <a:endParaRPr lang="fr-CA" dirty="0"/>
          </a:p>
        </p:txBody>
      </p:sp>
    </p:spTree>
    <p:extLst>
      <p:ext uri="{BB962C8B-B14F-4D97-AF65-F5344CB8AC3E}">
        <p14:creationId xmlns:p14="http://schemas.microsoft.com/office/powerpoint/2010/main" val="372806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pc="-1" dirty="0">
                <a:latin typeface="Arial"/>
              </a:rPr>
              <a:t>La construction d’un chemin permanent en milieu humide d’une largeur de plus de 10 mètres n’est pas soustraite par le REAFIE et est donc visée par une autorisation ministérielle. Les conditions du RAMHHS ne s’appliquent pas dans un tel cas, mais des conditions spécifiques peuvent être prévues par l’autorisation ministérielle. Est également visée la construction de chemins en étang et tourbière ouverte, peu importe la largeur du chemin. Les milieux humides ici visés sont ceux qui sont situés hors de la rive et du littoral.</a:t>
            </a:r>
          </a:p>
          <a:p>
            <a:pPr marL="0" indent="0"/>
            <a:endParaRPr lang="fr-CA" spc="-1" dirty="0">
              <a:latin typeface="Arial"/>
            </a:endParaRPr>
          </a:p>
          <a:p>
            <a:pPr marL="0" indent="0"/>
            <a:r>
              <a:rPr lang="fr-CA" spc="-1" dirty="0">
                <a:latin typeface="Arial"/>
              </a:rPr>
              <a:t>En milieu humide boisé, un tel chemin est soustrait au paiement de la contribution financière. En milieu humide ouvert, y compris la tourbière ouverte et l’étang, le paiement de la contribution financière est exigé, mais il est possible de remplacer celle-ci par des travaux de restauration et de création de milieux humides et hydriques.</a:t>
            </a:r>
          </a:p>
          <a:p>
            <a:pPr marL="0" indent="0"/>
            <a:endParaRPr lang="fr-CA" spc="-1" dirty="0">
              <a:latin typeface="Arial"/>
            </a:endParaRPr>
          </a:p>
          <a:p>
            <a:pPr marL="0" indent="0"/>
            <a:r>
              <a:rPr lang="fr-CA" sz="1200" b="1" spc="-1" dirty="0">
                <a:latin typeface="Arial" panose="020B0604020202020204" pitchFamily="34" charset="0"/>
                <a:cs typeface="Arial" panose="020B0604020202020204" pitchFamily="34" charset="0"/>
              </a:rPr>
              <a:t>Dans le cas de figure présenté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spc="-1" dirty="0">
                <a:latin typeface="Arial" panose="020B0604020202020204" pitchFamily="34" charset="0"/>
                <a:cs typeface="Arial" panose="020B0604020202020204" pitchFamily="34" charset="0"/>
              </a:rPr>
              <a:t>Le chemin de gauche en tourbière ouverte (pour la portion de la tourbière ouverte qui serait en dehors du littoral et de la rive) serait visé par une autorisation ministérielle, peu importe la largeur de celui-ci. Il serait toutefois possible de remplacer le paiement de la contribution financière par des travaux </a:t>
            </a:r>
            <a:r>
              <a:rPr lang="fr-CA" b="1" spc="-1" dirty="0">
                <a:latin typeface="Arial"/>
              </a:rPr>
              <a:t>de restauration et de création de milieux humides et hydriques;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1" spc="-1" dirty="0">
                <a:latin typeface="Arial"/>
              </a:rPr>
              <a:t>Le chemin de droite, de 11 mètres de largeur et traversant des milieux humides boisés et ouverts (autres qu’un étang ou une tourbière ouverte) serait également visé par une autorisation ministérielle. Pour les portions en milieux ouverts, il serait possible de remplacer le </a:t>
            </a:r>
            <a:r>
              <a:rPr lang="fr-CA" sz="1200" b="1" spc="-1" dirty="0">
                <a:latin typeface="Arial" panose="020B0604020202020204" pitchFamily="34" charset="0"/>
                <a:cs typeface="Arial" panose="020B0604020202020204" pitchFamily="34" charset="0"/>
              </a:rPr>
              <a:t>paiement de la contribution financière par des travaux </a:t>
            </a:r>
            <a:r>
              <a:rPr lang="fr-CA" b="1" spc="-1" dirty="0">
                <a:latin typeface="Arial"/>
              </a:rPr>
              <a:t>de restauration et de création de milieux humides et hydriques. Pour les portions en milieux humides boisés, celles-ci seraient soustraites au paiement de la contribution financière.</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24</a:t>
            </a:fld>
            <a:endParaRPr lang="fr-CA" dirty="0"/>
          </a:p>
        </p:txBody>
      </p:sp>
    </p:spTree>
    <p:extLst>
      <p:ext uri="{BB962C8B-B14F-4D97-AF65-F5344CB8AC3E}">
        <p14:creationId xmlns:p14="http://schemas.microsoft.com/office/powerpoint/2010/main" val="473456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CA" b="0" i="0" dirty="0">
                <a:solidFill>
                  <a:srgbClr val="000000"/>
                </a:solidFill>
                <a:effectLst/>
                <a:latin typeface="verdana" panose="020B0604030504040204" pitchFamily="34" charset="0"/>
              </a:rPr>
              <a:t>Les outils cartographiques permettent de mieux planifier les activités et de circonscrire l’encadrement applicable lorsqu’il y a présence de milieux humides et hydriques potentiels dans les zones d’activité prévues.</a:t>
            </a:r>
            <a:r>
              <a:rPr lang="fr-CA" sz="1200" b="0" i="0" dirty="0">
                <a:solidFill>
                  <a:srgbClr val="000000"/>
                </a:solidFill>
                <a:effectLst/>
                <a:latin typeface="verdana" panose="020B0604030504040204" pitchFamily="34" charset="0"/>
              </a:rPr>
              <a:t> </a:t>
            </a:r>
            <a:r>
              <a:rPr lang="fr-CA" sz="1200" dirty="0"/>
              <a:t>Pour les activités d’aménagement forestier dont les superficies visées sont mieux délimitées, comme les chemins, il est préférable de faire une validation terrain avant leur réalisation. Cela permet de s’assurer de la </a:t>
            </a:r>
            <a:r>
              <a:rPr lang="fr-CA" b="0" i="0" dirty="0">
                <a:solidFill>
                  <a:srgbClr val="000000"/>
                </a:solidFill>
                <a:effectLst/>
                <a:latin typeface="verdana" panose="020B0604030504040204" pitchFamily="34" charset="0"/>
              </a:rPr>
              <a:t>justesse des informations cartographiques disponibles, </a:t>
            </a:r>
            <a:r>
              <a:rPr lang="fr-CA" sz="1200" dirty="0"/>
              <a:t>et d’appliquer l’encadrement adéquat.</a:t>
            </a:r>
            <a:r>
              <a:rPr lang="fr-CA" b="0" i="0" dirty="0">
                <a:solidFill>
                  <a:srgbClr val="000000"/>
                </a:solidFill>
                <a:effectLst/>
                <a:latin typeface="verdana" panose="020B0604030504040204" pitchFamily="34" charset="0"/>
              </a:rPr>
              <a:t> La réalité terrain doit toujours l’emporter sur la cartographie.</a:t>
            </a:r>
          </a:p>
          <a:p>
            <a:pPr algn="just"/>
            <a:endParaRPr lang="fr-CA" b="0" i="0" dirty="0">
              <a:solidFill>
                <a:srgbClr val="000000"/>
              </a:solidFill>
              <a:effectLst/>
              <a:latin typeface="verdana" panose="020B0604030504040204" pitchFamily="34" charset="0"/>
            </a:endParaRPr>
          </a:p>
          <a:p>
            <a:pPr algn="just"/>
            <a:r>
              <a:rPr lang="fr-CA" b="1" i="0" dirty="0">
                <a:solidFill>
                  <a:srgbClr val="000000"/>
                </a:solidFill>
                <a:effectLst/>
                <a:latin typeface="verdana" panose="020B0604030504040204" pitchFamily="34" charset="0"/>
              </a:rPr>
              <a:t>Dans le cas de figure présenté, le fait d’être en présence ou non d’une tourbière ouverte en lien avec un cours d’eau pourrait avoir d’importantes conséquences au niveau de l’encadrement, qui pourrait aller de l’autorisation ministérielle à l’exemption. En effet, la portion d’une telle tourbière ouverte qui serait en rive ou en littoral serait visée par les dispositions pour ces milieux. Il serait alors possible d’y aménager un chemin ou un ouvrage de traverse de cours d’eau en vertu d’une exemption. Toutefois, la construction d’un chemin dans une tourbière ouverte située hors de la rive ou du littoral devrait faire l’objet d’une autorisation ministérielle. S’il s’avérait que le milieu est plutôt un marécage arbustif, il serait alors possible d’y aménagement un chemin et un ouvrage de traverse en vertu d’une exemption, tant pour la portion en rive et littoral que pour la portion en dehors de ces milieux hydriques.</a:t>
            </a:r>
          </a:p>
          <a:p>
            <a:pPr algn="just"/>
            <a:endParaRPr lang="fr-CA" b="1" i="0" dirty="0">
              <a:solidFill>
                <a:srgbClr val="000000"/>
              </a:solidFill>
              <a:effectLst/>
              <a:latin typeface="verdana" panose="020B0604030504040204" pitchFamily="34" charset="0"/>
            </a:endParaRPr>
          </a:p>
          <a:p>
            <a:pPr algn="just"/>
            <a:r>
              <a:rPr lang="fr-CA" b="1" i="0" dirty="0">
                <a:solidFill>
                  <a:srgbClr val="000000"/>
                </a:solidFill>
                <a:effectLst/>
                <a:latin typeface="verdana" panose="020B0604030504040204" pitchFamily="34" charset="0"/>
              </a:rPr>
              <a:t>Outre l’identification adéquate du milieu (marécage arbustif vs tourbière ouverte), il est également essentiel dans le cas présent de déterminer adéquatement la limite du littoral ainsi que le rive. Il est ainsi possible de consulter les aide-mémoires disponibles sur la page Web du Régime transitoire de gestion des zones inondables, des rives et du littoral. On y retrouve notamment des précisions en lien avec les milieux humides « riverains ». </a:t>
            </a:r>
          </a:p>
          <a:p>
            <a:pPr algn="just"/>
            <a:endParaRPr lang="fr-CA" b="1" i="0" dirty="0">
              <a:solidFill>
                <a:srgbClr val="000000"/>
              </a:solidFill>
              <a:effectLst/>
              <a:latin typeface="verdana" panose="020B0604030504040204" pitchFamily="34" charset="0"/>
            </a:endParaRPr>
          </a:p>
          <a:p>
            <a:pPr algn="just"/>
            <a:r>
              <a:rPr lang="fr-CA" b="1" i="0" dirty="0">
                <a:solidFill>
                  <a:srgbClr val="000000"/>
                </a:solidFill>
                <a:effectLst/>
                <a:latin typeface="verdana" panose="020B0604030504040204" pitchFamily="34" charset="0"/>
              </a:rPr>
              <a:t>À titre indicatif :</a:t>
            </a:r>
          </a:p>
          <a:p>
            <a:pPr algn="just"/>
            <a:r>
              <a:rPr lang="fr-CA" b="1" i="0" dirty="0">
                <a:solidFill>
                  <a:srgbClr val="000000"/>
                </a:solidFill>
                <a:effectLst/>
                <a:latin typeface="verdana" panose="020B0604030504040204" pitchFamily="34" charset="0"/>
              </a:rPr>
              <a:t>• Les marais, les tourbières </a:t>
            </a:r>
            <a:r>
              <a:rPr lang="fr-CA" b="1" i="0" dirty="0" err="1">
                <a:solidFill>
                  <a:srgbClr val="000000"/>
                </a:solidFill>
                <a:effectLst/>
                <a:latin typeface="verdana" panose="020B0604030504040204" pitchFamily="34" charset="0"/>
              </a:rPr>
              <a:t>minérotrophes</a:t>
            </a:r>
            <a:r>
              <a:rPr lang="fr-CA" b="1" i="0" dirty="0">
                <a:solidFill>
                  <a:srgbClr val="000000"/>
                </a:solidFill>
                <a:effectLst/>
                <a:latin typeface="verdana" panose="020B0604030504040204" pitchFamily="34" charset="0"/>
              </a:rPr>
              <a:t> (</a:t>
            </a:r>
            <a:r>
              <a:rPr lang="fr-CA" b="1" i="0" dirty="0" err="1">
                <a:solidFill>
                  <a:srgbClr val="000000"/>
                </a:solidFill>
                <a:effectLst/>
                <a:latin typeface="verdana" panose="020B0604030504040204" pitchFamily="34" charset="0"/>
              </a:rPr>
              <a:t>fens</a:t>
            </a:r>
            <a:r>
              <a:rPr lang="fr-CA" b="1" i="0" dirty="0">
                <a:solidFill>
                  <a:srgbClr val="000000"/>
                </a:solidFill>
                <a:effectLst/>
                <a:latin typeface="verdana" panose="020B0604030504040204" pitchFamily="34" charset="0"/>
              </a:rPr>
              <a:t>) et les marécages arbustifs font souvent (mais pas toujours) partie du littoral du cours d’eau adjacent;</a:t>
            </a:r>
          </a:p>
          <a:p>
            <a:pPr algn="just"/>
            <a:r>
              <a:rPr lang="fr-CA" b="1" i="0" dirty="0">
                <a:solidFill>
                  <a:srgbClr val="000000"/>
                </a:solidFill>
                <a:effectLst/>
                <a:latin typeface="verdana" panose="020B0604030504040204" pitchFamily="34" charset="0"/>
              </a:rPr>
              <a:t>• Les marécages arborescents et les tourbières ombrotrophes </a:t>
            </a:r>
            <a:r>
              <a:rPr lang="fr-CA" b="1" i="0">
                <a:solidFill>
                  <a:srgbClr val="000000"/>
                </a:solidFill>
                <a:effectLst/>
                <a:latin typeface="verdana" panose="020B0604030504040204" pitchFamily="34" charset="0"/>
              </a:rPr>
              <a:t>(bogs) </a:t>
            </a:r>
            <a:r>
              <a:rPr lang="fr-CA" b="1" i="0" dirty="0">
                <a:solidFill>
                  <a:srgbClr val="000000"/>
                </a:solidFill>
                <a:effectLst/>
                <a:latin typeface="verdana" panose="020B0604030504040204" pitchFamily="34" charset="0"/>
              </a:rPr>
              <a:t>font rarement partie du littoral du cours d’eau adjacent (mais n’en sont pas toujours exclus).</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25</a:t>
            </a:fld>
            <a:endParaRPr lang="fr-CA" dirty="0"/>
          </a:p>
        </p:txBody>
      </p:sp>
    </p:spTree>
    <p:extLst>
      <p:ext uri="{BB962C8B-B14F-4D97-AF65-F5344CB8AC3E}">
        <p14:creationId xmlns:p14="http://schemas.microsoft.com/office/powerpoint/2010/main" val="1260976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26</a:t>
            </a:fld>
            <a:endParaRPr lang="fr-CA" dirty="0"/>
          </a:p>
        </p:txBody>
      </p:sp>
    </p:spTree>
    <p:extLst>
      <p:ext uri="{BB962C8B-B14F-4D97-AF65-F5344CB8AC3E}">
        <p14:creationId xmlns:p14="http://schemas.microsoft.com/office/powerpoint/2010/main" val="1153737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dirty="0"/>
              <a:t>À l’exception du drainage sylvicole qui demeure visé par une autorisation ministérielle, la majorité des traitements sylvicoles sont exemptés en milieux humides et hydriques par le REAFIE :</a:t>
            </a:r>
          </a:p>
          <a:p>
            <a:pPr marL="171450" indent="-171450" algn="just">
              <a:buFont typeface="Arial" panose="020B0604020202020204" pitchFamily="34" charset="0"/>
              <a:buChar char="•"/>
            </a:pPr>
            <a:r>
              <a:rPr lang="fr-CA" dirty="0"/>
              <a:t>Ainsi, en rive, une récolte est exemptée si elle est partielle, mais elle pourrait néanmoins être plus importante en raison d’une perturbation naturelle (feu, chablis, épidémie, verglas);</a:t>
            </a:r>
          </a:p>
          <a:p>
            <a:pPr marL="171450" indent="-171450" algn="just">
              <a:buFont typeface="Arial" panose="020B0604020202020204" pitchFamily="34" charset="0"/>
              <a:buChar char="•"/>
            </a:pPr>
            <a:r>
              <a:rPr lang="fr-CA" dirty="0"/>
              <a:t>En milieux humides boisés, ce sont l’ensemble des traitements sylvicoles qui sont exemptés, que ce soit la récolte ou la préparation de terrain.</a:t>
            </a:r>
          </a:p>
          <a:p>
            <a:pPr algn="just"/>
            <a:endParaRPr lang="fr-CA" dirty="0"/>
          </a:p>
          <a:p>
            <a:pPr algn="just"/>
            <a:r>
              <a:rPr lang="fr-CA" dirty="0"/>
              <a:t>Malgré ces exemptions prévues par le REAFIE pour les traitements sylvicoles, plusieurs conditions de réalisation doivent être respectées en vertu du RAMHHS :</a:t>
            </a:r>
          </a:p>
          <a:p>
            <a:pPr marL="171450" indent="-171450" algn="just">
              <a:buFont typeface="Arial" panose="020B0604020202020204" pitchFamily="34" charset="0"/>
              <a:buChar char="•"/>
            </a:pPr>
            <a:r>
              <a:rPr lang="fr-CA" dirty="0"/>
              <a:t>Mentionnons l’obligation de reboisement en moins de 4 ans, si la régénération est insuffisante;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En milieu humide boisé, le </a:t>
            </a:r>
            <a:r>
              <a:rPr lang="fr-CA" sz="1200" b="0" dirty="0">
                <a:latin typeface="+mn-lt"/>
              </a:rPr>
              <a:t>maintien d’un couvert forestier est exigé sur au moins 30 % de la superficie totale de l’ensemble des milieux humides boisés compris dans une forêt privée. Cela vise aussi bien les récoltes totales que les récolte partielles;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dirty="0">
                <a:latin typeface="+mn-lt"/>
              </a:rPr>
              <a:t>Pour une récolte totale en milieu humide boisé, selon le territoire, un maximum de 4 ou 25 hectares d’un tel milieu récoltés par aire de récolte est permis;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dirty="0">
                <a:latin typeface="+mn-lt"/>
              </a:rPr>
              <a:t>Tant pour le maintien du couvert forestier que pour les superficies récoltées, de telles dispositions ne s’appliquent pas à la suite d’une perturbation naturelle;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dirty="0">
                <a:latin typeface="+mn-lt"/>
              </a:rPr>
              <a:t>Finalement, notons qu’il est possible d’aller au-delà de certains seuils, si l’activité est recommandée dans une prescription sylvicole : par exemple, les limites de 4 ou 25 hectares de récolte de milieux humides boisés par aire de récolte ne s’appliquent alors pas. Inversement, le dépassement de certains seuils de récolte en rive ou de préparation de terrain par scarifiage mécanisé peut également nécessiter une prescription sylvicole.</a:t>
            </a:r>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27</a:t>
            </a:fld>
            <a:endParaRPr lang="fr-CA"/>
          </a:p>
        </p:txBody>
      </p:sp>
    </p:spTree>
    <p:extLst>
      <p:ext uri="{BB962C8B-B14F-4D97-AF65-F5344CB8AC3E}">
        <p14:creationId xmlns:p14="http://schemas.microsoft.com/office/powerpoint/2010/main" val="2338222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r>
              <a:rPr lang="fr-CA" spc="-1" dirty="0">
                <a:latin typeface="Arial"/>
              </a:rPr>
              <a:t>Les prochaines diapositives visent à illustrer, à l’aide d’un cas fictif, l’encadrement du REAFIE et du RAMHHS applicable aux activités d’aménagement forestier réalisées en milieux humides et hydriques en terres privées, en lien avec la récolte.</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28</a:t>
            </a:fld>
            <a:endParaRPr lang="fr-CA" dirty="0"/>
          </a:p>
        </p:txBody>
      </p:sp>
    </p:spTree>
    <p:extLst>
      <p:ext uri="{BB962C8B-B14F-4D97-AF65-F5344CB8AC3E}">
        <p14:creationId xmlns:p14="http://schemas.microsoft.com/office/powerpoint/2010/main" val="4071864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r>
              <a:rPr lang="fr-CA" spc="-1" dirty="0">
                <a:latin typeface="Arial"/>
              </a:rPr>
              <a:t>La récolte partielle en milieu humide boisé, ce qui inclut à la fois la tourbière boisée et le marécage arborescent, fait l’objet d’une exemption par le REAFIE. Il n’est pas nécessaire de distinguer les milieux.</a:t>
            </a:r>
          </a:p>
          <a:p>
            <a:pPr marL="0" indent="0" algn="just"/>
            <a:endParaRPr lang="fr-CA" spc="-1" dirty="0">
              <a:latin typeface="Arial"/>
            </a:endParaRPr>
          </a:p>
          <a:p>
            <a:pPr marL="0" indent="0" algn="just"/>
            <a:r>
              <a:rPr lang="fr-CA" spc="-1" dirty="0">
                <a:latin typeface="Arial"/>
              </a:rPr>
              <a:t>Aucune condition n’est imposée en ce qui concerne les superficies récoltées, et ce, peu importe le territoire. Néanmoins, la condition liée au maintien d’un couvert forestier minimal s’applique, que la récolte soit partielle ou totale.</a:t>
            </a:r>
          </a:p>
          <a:p>
            <a:pPr marL="0" indent="0" algn="just"/>
            <a:endParaRPr lang="fr-CA" spc="-1" dirty="0">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pc="-1" dirty="0">
                <a:latin typeface="Arial"/>
              </a:rPr>
              <a:t>La circulation sur les sentiers ne doit pas entrainer la formation d’ornières sur plus de </a:t>
            </a:r>
            <a:r>
              <a:rPr lang="fr-CA" sz="1200" dirty="0"/>
              <a:t>25 % de la longueur totale des sentiers aménagés par aire de récolte, sans quoi une remise en état pourrait être nécessaire.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dirty="0"/>
          </a:p>
          <a:p>
            <a:pPr marL="0" indent="0" algn="just"/>
            <a:r>
              <a:rPr lang="fr-CA" sz="1200" b="1" spc="-1" dirty="0">
                <a:latin typeface="Arial"/>
              </a:rPr>
              <a:t>Dans le cas de figure présenté, la récolte partielle pourrait donc être réalisée sans contrainte particulière, outre le maintien d’un couvert forestier (voir l’exemple aux diapositives 32 et 33).</a:t>
            </a:r>
            <a:endParaRPr lang="fr-CA" b="1" spc="-1" dirty="0">
              <a:latin typeface="Arial"/>
            </a:endParaRP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29</a:t>
            </a:fld>
            <a:endParaRPr lang="fr-CA" dirty="0"/>
          </a:p>
        </p:txBody>
      </p:sp>
    </p:spTree>
    <p:extLst>
      <p:ext uri="{BB962C8B-B14F-4D97-AF65-F5344CB8AC3E}">
        <p14:creationId xmlns:p14="http://schemas.microsoft.com/office/powerpoint/2010/main" val="4242030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r>
              <a:rPr lang="fr-CA" spc="-1" dirty="0">
                <a:latin typeface="Arial"/>
              </a:rPr>
              <a:t>Dans le cas d’une récolte totale sur le territoire des basses-terres du Saint-Laurent, le RAMHHS prévoit des conditions de réalisation en lien avec la superficie d’un tel milieu récolté par aire de récolte, soit 4 hectares de milieu humide boisé pour une municipalité </a:t>
            </a:r>
            <a:r>
              <a:rPr lang="fr-CA" sz="1200" b="0" i="0" u="none" strike="noStrike" kern="1200" baseline="0" dirty="0">
                <a:solidFill>
                  <a:schemeClr val="tx1"/>
                </a:solidFill>
                <a:latin typeface="+mn-lt"/>
                <a:ea typeface="+mn-ea"/>
                <a:cs typeface="+mn-cs"/>
              </a:rPr>
              <a:t>dont une partie du territoire est incluse dans le territoire des </a:t>
            </a:r>
            <a:r>
              <a:rPr lang="fr-CA" spc="-1" dirty="0">
                <a:latin typeface="Arial"/>
              </a:rPr>
              <a:t>basses-terres du Saint-Laurent.</a:t>
            </a:r>
          </a:p>
          <a:p>
            <a:pPr marL="0" indent="0" algn="just"/>
            <a:endParaRPr lang="fr-CA" spc="-1" dirty="0">
              <a:latin typeface="Arial"/>
            </a:endParaRPr>
          </a:p>
          <a:p>
            <a:pPr marL="0" indent="0" algn="just"/>
            <a:r>
              <a:rPr lang="fr-CA" b="1" spc="-1" dirty="0">
                <a:latin typeface="Arial"/>
              </a:rPr>
              <a:t>Dans le cas de figure présenté, si la forêt privée est située en Montérégie, la récolte de 7,2 hectares de milieu humide boisé dans l’aire de récolte identifiée au centre de la carte ne serait pas visée par de telles dispositions. </a:t>
            </a:r>
          </a:p>
          <a:p>
            <a:pPr marL="0" indent="0" algn="just"/>
            <a:endParaRPr lang="fr-CA" b="1" spc="-1" dirty="0">
              <a:latin typeface="Arial"/>
            </a:endParaRPr>
          </a:p>
          <a:p>
            <a:pPr marL="0" indent="0" algn="just"/>
            <a:r>
              <a:rPr lang="fr-CA" b="1" spc="-1" dirty="0">
                <a:latin typeface="Arial"/>
              </a:rPr>
              <a:t>Deux possibilités s’offriraient alors :</a:t>
            </a:r>
          </a:p>
          <a:p>
            <a:pPr marL="228600" indent="-228600" algn="just">
              <a:buFont typeface="+mj-lt"/>
              <a:buAutoNum type="arabicPeriod"/>
            </a:pPr>
            <a:r>
              <a:rPr lang="fr-CA" b="1" spc="-1" dirty="0">
                <a:latin typeface="Arial"/>
              </a:rPr>
              <a:t>Scinder l’aire de récolte en deux aires distinctes : l’une comportant 4 hectares de MHU boisé, et l’autre 3,2 hectares. Une lisière boisée de 60 mètres de largeur serait alors requise entre les deux aires;</a:t>
            </a:r>
          </a:p>
          <a:p>
            <a:pPr marL="228600" indent="-228600" algn="just">
              <a:buFont typeface="+mj-lt"/>
              <a:buAutoNum type="arabicPeriod"/>
            </a:pPr>
            <a:r>
              <a:rPr lang="fr-CA" b="1" spc="-1" dirty="0">
                <a:latin typeface="Arial"/>
              </a:rPr>
              <a:t>Prévoir la récolte dans une prescription sylvicole, ce qui permettrait de récolter les 7,2 hectares en question sans aucun fractionnement de l’aire de récolte, et aucune lisière boisée ne serait alors requise.</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30</a:t>
            </a:fld>
            <a:endParaRPr lang="fr-CA" dirty="0"/>
          </a:p>
        </p:txBody>
      </p:sp>
    </p:spTree>
    <p:extLst>
      <p:ext uri="{BB962C8B-B14F-4D97-AF65-F5344CB8AC3E}">
        <p14:creationId xmlns:p14="http://schemas.microsoft.com/office/powerpoint/2010/main" val="97620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3</a:t>
            </a:fld>
            <a:endParaRPr lang="fr-CA"/>
          </a:p>
        </p:txBody>
      </p:sp>
    </p:spTree>
    <p:extLst>
      <p:ext uri="{BB962C8B-B14F-4D97-AF65-F5344CB8AC3E}">
        <p14:creationId xmlns:p14="http://schemas.microsoft.com/office/powerpoint/2010/main" val="4168554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r>
              <a:rPr lang="fr-CA" spc="-1" dirty="0">
                <a:latin typeface="Arial"/>
              </a:rPr>
              <a:t>Dans le cas d’une récolte totale hors des basses-terres du Saint-Laurent, le RAMHHS prévoit des conditions de réalisation en lien avec la superficie d’un tel milieu récolté par aire de récolte, soit au plus 25 hectares de milieu humide boisé.</a:t>
            </a:r>
          </a:p>
          <a:p>
            <a:pPr marL="0" indent="0" algn="just"/>
            <a:endParaRPr lang="fr-CA" spc="-1" dirty="0">
              <a:latin typeface="Arial"/>
            </a:endParaRPr>
          </a:p>
          <a:p>
            <a:pPr marL="0" indent="0" algn="just"/>
            <a:r>
              <a:rPr lang="fr-CA" b="1" spc="-1" dirty="0">
                <a:latin typeface="Arial"/>
              </a:rPr>
              <a:t>Dans le cas de figure présenté, si la forêt privée est située en Abitibi-Témiscamingue, donc hors des basses-terres du Saint-Laurent, plusieurs aires de récolte sont prévues. Toutefois, aucune d’entre elles ne comporte plus de 25 hectares de milieu humide boisé. Les dispositions du RAMHHS à cet effet sont donc respectées.</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31</a:t>
            </a:fld>
            <a:endParaRPr lang="fr-CA" dirty="0"/>
          </a:p>
        </p:txBody>
      </p:sp>
    </p:spTree>
    <p:extLst>
      <p:ext uri="{BB962C8B-B14F-4D97-AF65-F5344CB8AC3E}">
        <p14:creationId xmlns:p14="http://schemas.microsoft.com/office/powerpoint/2010/main" val="333074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r>
              <a:rPr lang="fr-CA" spc="-1" dirty="0">
                <a:latin typeface="Arial"/>
              </a:rPr>
              <a:t>En plus des dispositions liées aux aires de récolte, il faut respecter la disposition en lien avec le couvert forestier, lequel doit être </a:t>
            </a:r>
            <a:r>
              <a:rPr lang="fr-CA" sz="1200" b="0" i="0" u="none" strike="noStrike" kern="1200" spc="-1" baseline="0" dirty="0">
                <a:solidFill>
                  <a:schemeClr val="tx1"/>
                </a:solidFill>
                <a:latin typeface="+mn-lt"/>
                <a:ea typeface="+mn-ea"/>
                <a:cs typeface="+mn-cs"/>
              </a:rPr>
              <a:t>composé d’</a:t>
            </a:r>
            <a:r>
              <a:rPr lang="fr-CA" sz="1200" b="1" i="0" u="none" strike="noStrike" kern="1200" spc="-1" baseline="0" dirty="0">
                <a:solidFill>
                  <a:schemeClr val="tx1"/>
                </a:solidFill>
                <a:latin typeface="+mn-lt"/>
                <a:ea typeface="+mn-ea"/>
                <a:cs typeface="+mn-cs"/>
              </a:rPr>
              <a:t>arbres</a:t>
            </a:r>
            <a:r>
              <a:rPr lang="fr-CA" sz="1200" b="0" i="0" u="none" strike="noStrike" kern="1200" spc="-1" baseline="0" dirty="0">
                <a:solidFill>
                  <a:schemeClr val="tx1"/>
                </a:solidFill>
                <a:latin typeface="+mn-lt"/>
                <a:ea typeface="+mn-ea"/>
                <a:cs typeface="+mn-cs"/>
              </a:rPr>
              <a:t> d’une </a:t>
            </a:r>
            <a:r>
              <a:rPr lang="fr-CA" sz="1200" b="0" i="0" u="none" strike="noStrike" kern="1200" baseline="0" dirty="0">
                <a:solidFill>
                  <a:schemeClr val="tx1"/>
                </a:solidFill>
                <a:latin typeface="+mn-lt"/>
                <a:ea typeface="+mn-ea"/>
                <a:cs typeface="+mn-cs"/>
              </a:rPr>
              <a:t>hauteur moyenne de 4 mètres</a:t>
            </a:r>
            <a:r>
              <a:rPr lang="fr-CA" spc="-1" dirty="0">
                <a:latin typeface="Arial"/>
              </a:rPr>
              <a:t> ou plus, et être maintenu </a:t>
            </a:r>
            <a:r>
              <a:rPr lang="fr-CA" sz="1200" b="0" i="0" u="none" strike="noStrike" kern="1200" baseline="0" dirty="0">
                <a:solidFill>
                  <a:schemeClr val="tx1"/>
                </a:solidFill>
                <a:latin typeface="+mn-lt"/>
                <a:ea typeface="+mn-ea"/>
                <a:cs typeface="+mn-cs"/>
              </a:rPr>
              <a:t>sur au moins 30 % de la superficie totale de l’ensemble des milieux humides boisés compris dans une forêt privée. Cette disposition vise aussi bien les récoltes partielles que les récoltes totales.</a:t>
            </a:r>
          </a:p>
          <a:p>
            <a:pPr marL="0" indent="0"/>
            <a:endParaRPr lang="fr-CA" sz="1200" b="0" i="0" u="none" strike="noStrike" kern="1200" spc="-1"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pc="-1" dirty="0">
                <a:latin typeface="Arial"/>
              </a:rPr>
              <a:t>Aux fins du calcul, il demeure important de tenir compte des milieux humides boisés déjà récoltés et qui font par exemple l’objet de préparation de terrain, ou qui sont en régénération.</a:t>
            </a:r>
            <a:endParaRPr lang="fr-CA" sz="1200" b="0" i="0" u="none" strike="noStrike" kern="1200" spc="-1"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32</a:t>
            </a:fld>
            <a:endParaRPr lang="fr-CA" dirty="0"/>
          </a:p>
        </p:txBody>
      </p:sp>
    </p:spTree>
    <p:extLst>
      <p:ext uri="{BB962C8B-B14F-4D97-AF65-F5344CB8AC3E}">
        <p14:creationId xmlns:p14="http://schemas.microsoft.com/office/powerpoint/2010/main" val="1563783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1" i="0" u="none" strike="noStrike" kern="1200" spc="-1" baseline="0" dirty="0">
                <a:solidFill>
                  <a:schemeClr val="tx1"/>
                </a:solidFill>
                <a:latin typeface="+mn-lt"/>
                <a:ea typeface="+mn-ea"/>
                <a:cs typeface="+mn-cs"/>
              </a:rPr>
              <a:t>Dans le cas de figure présenté, où près de 12 hectares de milieux humides boisés sont présents dans la forêt privée, 2,8 hectares ont déjà été récoltés (</a:t>
            </a:r>
            <a:r>
              <a:rPr lang="fr-CA" sz="1200" b="1" i="0" u="none" strike="noStrike" baseline="0" dirty="0">
                <a:latin typeface="TimesNewRomanPSMT"/>
              </a:rPr>
              <a:t>couvert forestier composé d’arbres d’une hauteur moyenne </a:t>
            </a:r>
            <a:r>
              <a:rPr lang="fr-CA" sz="1200" b="1" i="0" u="none" strike="noStrike" baseline="0" dirty="0">
                <a:latin typeface="Calibri" panose="020F0502020204030204" pitchFamily="34" charset="0"/>
                <a:cs typeface="Calibri" panose="020F0502020204030204" pitchFamily="34" charset="0"/>
              </a:rPr>
              <a:t>&lt; 4 mètres) </a:t>
            </a:r>
            <a:r>
              <a:rPr lang="fr-CA" sz="1200" b="1" i="0" u="none" strike="noStrike" kern="1200" spc="-1" baseline="0" dirty="0">
                <a:solidFill>
                  <a:schemeClr val="tx1"/>
                </a:solidFill>
                <a:latin typeface="+mn-lt"/>
                <a:ea typeface="+mn-ea"/>
                <a:cs typeface="+mn-cs"/>
              </a:rPr>
              <a:t>ou font l’objet de préparation de terrain. Les 9,2 hectares restants, tous visés ici par une récolte, ne pourraient pas faire l’objet d’une récolte totale sans entrainer un non-respect des dispositions du RAMHHS, car 3,6 hectares devraient servir au maintien du couvert forestier.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b="1" i="0" u="none" strike="noStrike" kern="1200" spc="-1"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1" i="0" u="none" strike="noStrike" kern="1200" spc="-1" baseline="0" dirty="0">
                <a:solidFill>
                  <a:schemeClr val="tx1"/>
                </a:solidFill>
                <a:latin typeface="+mn-lt"/>
                <a:ea typeface="+mn-ea"/>
                <a:cs typeface="+mn-cs"/>
              </a:rPr>
              <a:t>Deux possibilités s’offriraient alors :</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fr-CA" b="1" spc="-1" dirty="0">
                <a:latin typeface="Arial"/>
              </a:rPr>
              <a:t>Renoncer </a:t>
            </a:r>
            <a:r>
              <a:rPr lang="fr-CA" sz="1200" b="1" i="0" u="none" strike="noStrike" kern="1200" spc="-1" baseline="0" dirty="0">
                <a:solidFill>
                  <a:schemeClr val="tx1"/>
                </a:solidFill>
                <a:latin typeface="+mn-lt"/>
                <a:ea typeface="+mn-ea"/>
                <a:cs typeface="+mn-cs"/>
              </a:rPr>
              <a:t>à une récolte totale de près de 3,6 hectares de milieu humide boisé, en supposant que les anciennes aires de récolte ne présentent pas d’arbres d’une hauteur suffisante pour répondre aux conditions en lien avec le couvert forestier;</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fr-CA" sz="1200" b="1" i="0" u="none" strike="noStrike" kern="1200" spc="-1" baseline="0" dirty="0">
                <a:solidFill>
                  <a:schemeClr val="tx1"/>
                </a:solidFill>
                <a:latin typeface="+mn-lt"/>
                <a:ea typeface="+mn-ea"/>
                <a:cs typeface="+mn-cs"/>
              </a:rPr>
              <a:t>Prévoir une récolte partielle sur la même superficie de 3,6 hectares en s’assurant de laisser des arbres de la hauteur requise, et que leurs houpiers forment un écran plus ou moins continu.</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fr-CA" sz="1200" b="1" i="0" u="none" strike="noStrike" kern="1200" spc="-1"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fr-CA" sz="1200" b="1" i="0" u="none" strike="noStrike" kern="1200" spc="-1" baseline="0" dirty="0">
                <a:solidFill>
                  <a:schemeClr val="tx1"/>
                </a:solidFill>
                <a:latin typeface="+mn-lt"/>
                <a:ea typeface="+mn-ea"/>
                <a:cs typeface="+mn-cs"/>
              </a:rPr>
              <a:t>Dans le cas où le couvert forestier des anciennes aires de récolte serait</a:t>
            </a:r>
            <a:r>
              <a:rPr lang="fr-CA" sz="1200" b="1" i="0" u="none" strike="noStrike" kern="1200" spc="-1" baseline="0" dirty="0">
                <a:solidFill>
                  <a:schemeClr val="tx1"/>
                </a:solidFill>
                <a:latin typeface="TimesNewRomanPSMT"/>
                <a:ea typeface="+mn-ea"/>
                <a:cs typeface="+mn-cs"/>
              </a:rPr>
              <a:t> </a:t>
            </a:r>
            <a:r>
              <a:rPr lang="fr-CA" sz="1200" b="1" i="0" u="none" strike="noStrike" baseline="0" dirty="0">
                <a:latin typeface="TimesNewRomanPSMT"/>
              </a:rPr>
              <a:t>composé d’arbres d’une hauteur moyenne </a:t>
            </a:r>
            <a:r>
              <a:rPr lang="fr-CA" sz="1200" b="1" i="0" u="none" strike="noStrike" baseline="0" dirty="0">
                <a:latin typeface="Calibri" panose="020F0502020204030204" pitchFamily="34" charset="0"/>
                <a:cs typeface="Calibri" panose="020F0502020204030204" pitchFamily="34" charset="0"/>
              </a:rPr>
              <a:t>≥ 4 mètres, le résultat du calcul pourrait être différent.</a:t>
            </a:r>
            <a:endParaRPr lang="fr-CA" sz="1200" b="1" dirty="0"/>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33</a:t>
            </a:fld>
            <a:endParaRPr lang="fr-CA" dirty="0"/>
          </a:p>
        </p:txBody>
      </p:sp>
    </p:spTree>
    <p:extLst>
      <p:ext uri="{BB962C8B-B14F-4D97-AF65-F5344CB8AC3E}">
        <p14:creationId xmlns:p14="http://schemas.microsoft.com/office/powerpoint/2010/main" val="1815057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r>
              <a:rPr lang="fr-CA" spc="-1" dirty="0">
                <a:latin typeface="Arial"/>
              </a:rPr>
              <a:t>En présence de perturbations naturelles, les dispositions du RAMHHS en lien avec le couvert forestier, les superficies de récolte et les lisières boisées ne s’appliquent pas.</a:t>
            </a:r>
          </a:p>
          <a:p>
            <a:pPr marL="0" indent="0" algn="just"/>
            <a:endParaRPr lang="fr-CA" spc="-1" dirty="0">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1" i="0" u="none" strike="noStrike" kern="1200" spc="-1" baseline="0" dirty="0">
                <a:solidFill>
                  <a:schemeClr val="tx1"/>
                </a:solidFill>
                <a:latin typeface="+mn-lt"/>
                <a:ea typeface="+mn-ea"/>
                <a:cs typeface="+mn-cs"/>
              </a:rPr>
              <a:t>Dans le cas de figure présenté, où près de 12 hectares de milieux humides boisés sont présents dans la forêt privée, 2,8 hectares ont déjà été récoltés (</a:t>
            </a:r>
            <a:r>
              <a:rPr lang="fr-CA" sz="1200" b="1" i="0" u="none" strike="noStrike" baseline="0" dirty="0">
                <a:latin typeface="TimesNewRomanPSMT"/>
              </a:rPr>
              <a:t>couvert forestier composé d’arbres d’une hauteur moyenne </a:t>
            </a:r>
            <a:r>
              <a:rPr lang="fr-CA" sz="1200" b="1" i="0" u="none" strike="noStrike" baseline="0" dirty="0">
                <a:latin typeface="Calibri" panose="020F0502020204030204" pitchFamily="34" charset="0"/>
                <a:cs typeface="Calibri" panose="020F0502020204030204" pitchFamily="34" charset="0"/>
              </a:rPr>
              <a:t>&lt; 4 m). </a:t>
            </a:r>
            <a:r>
              <a:rPr lang="fr-CA" sz="1200" b="1" i="0" u="none" strike="noStrike" kern="1200" spc="-1" baseline="0" dirty="0">
                <a:solidFill>
                  <a:schemeClr val="tx1"/>
                </a:solidFill>
                <a:latin typeface="+mn-lt"/>
                <a:ea typeface="+mn-ea"/>
                <a:cs typeface="+mn-cs"/>
              </a:rPr>
              <a:t>Des 9,2 hectares restants, 7,2 hectares sont récoltés à la suite d’un feu. Bien qu’il faudrait maintenir un couvert forestier adéquat sur au minimum 3,6 hectares, il est quand même possible de procéder à la récolte, même si cela amène la superficie de couvert forestier sous le seuil des 30 % (2 hectares et moins).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b="0" i="0" u="none" strike="noStrike" kern="1200" spc="-1"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0" i="0" u="none" strike="noStrike" kern="1200" spc="-1" baseline="0" dirty="0">
                <a:solidFill>
                  <a:schemeClr val="tx1"/>
                </a:solidFill>
                <a:latin typeface="+mn-lt"/>
                <a:ea typeface="+mn-ea"/>
                <a:cs typeface="+mn-cs"/>
              </a:rPr>
              <a:t>Une récolte subséquente dans une zone non affectée par une perturbation naturelle ne devrait toutefois pas entrainer une réduction supplémentaire du couvert forestier.</a:t>
            </a:r>
            <a:endParaRPr lang="fr-CA" spc="-1" dirty="0">
              <a:latin typeface="Arial"/>
            </a:endParaRPr>
          </a:p>
          <a:p>
            <a:pPr marL="0" indent="0"/>
            <a:endParaRPr lang="fr-CA" spc="-1" dirty="0">
              <a:latin typeface="Arial"/>
            </a:endParaRP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34</a:t>
            </a:fld>
            <a:endParaRPr lang="fr-CA" dirty="0"/>
          </a:p>
        </p:txBody>
      </p:sp>
    </p:spTree>
    <p:extLst>
      <p:ext uri="{BB962C8B-B14F-4D97-AF65-F5344CB8AC3E}">
        <p14:creationId xmlns:p14="http://schemas.microsoft.com/office/powerpoint/2010/main" val="1847493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t>Considérant les superficies importantes qui peuvent être visées dans le cadre d’activités d’aménagement forestier réalisées en vertu d’une exemption ou d’une déclaration de conformité, il peut être accepté, pour des raisons d’applicabilité et afin de faciliter le respect des conditions du RAMHHS, de moduler l’effort de caractérisation et de délimitation lié à certains milieux, dans des situations précises.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t>Ainsi, pour le respect des conditions visant les traitements sylvicoles réalisés en milieu humide boisé (par exemple, le maintien d’un couvert forestier ou le calcul des superficies de milieu récolté par aire de récolte), il est possible d’exclure les milieux humides de petite taille dont la superficie est difficile à préciser par photo-interprétation et où la nature de l’activité rend la validation terrain complexe.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t>Un seuil maximal allant de 300 m</a:t>
            </a:r>
            <a:r>
              <a:rPr lang="fr-CA" sz="1200" baseline="30000" dirty="0"/>
              <a:t>2</a:t>
            </a:r>
            <a:r>
              <a:rPr lang="fr-CA" sz="1200" dirty="0"/>
              <a:t>/0,03 hectare (dans les basses-terres du Saint-Laurent) à 3 000 m</a:t>
            </a:r>
            <a:r>
              <a:rPr lang="fr-CA" sz="1200" baseline="30000" dirty="0"/>
              <a:t>2</a:t>
            </a:r>
            <a:r>
              <a:rPr lang="fr-CA" sz="1200" dirty="0"/>
              <a:t>/0,3 hectare (dans tout autre territoire) pourrait être jugé acceptable. Au-delà de ces superficies, tout milieu humide devrait être considéré.</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fr-CA" b="0" i="0" dirty="0">
                <a:solidFill>
                  <a:srgbClr val="000000"/>
                </a:solidFill>
                <a:effectLst/>
                <a:latin typeface="verdana" panose="020B0604030504040204" pitchFamily="34" charset="0"/>
              </a:rPr>
              <a:t>Les outils cartographiques permettent de mieux planifier les activités et de circonscrire l’encadrement applicable lorsqu’il y a présence de milieux humides et hydriques potentiels dans les zones d’activité prévues.</a:t>
            </a:r>
            <a:r>
              <a:rPr lang="fr-CA" sz="1200" b="0" i="0" dirty="0">
                <a:solidFill>
                  <a:srgbClr val="000000"/>
                </a:solidFill>
                <a:effectLst/>
                <a:latin typeface="verdana" panose="020B0604030504040204" pitchFamily="34" charset="0"/>
              </a:rPr>
              <a:t> </a:t>
            </a:r>
            <a:r>
              <a:rPr lang="fr-CA" sz="1200" dirty="0"/>
              <a:t>Pour les activités d’aménagement forestier dont les superficies visées sont mieux délimitées, comme les chemins, il est préférable de faire une validation terrain avant leur réalisation. Cela permet de s’assurer de la </a:t>
            </a:r>
            <a:r>
              <a:rPr lang="fr-CA" b="0" i="0" dirty="0">
                <a:solidFill>
                  <a:srgbClr val="000000"/>
                </a:solidFill>
                <a:effectLst/>
                <a:latin typeface="verdana" panose="020B0604030504040204" pitchFamily="34" charset="0"/>
              </a:rPr>
              <a:t>justesse des informations cartographiques disponibles, </a:t>
            </a:r>
            <a:r>
              <a:rPr lang="fr-CA" sz="1200" dirty="0"/>
              <a:t>et d’appliquer l’encadrement adéquat.</a:t>
            </a:r>
            <a:r>
              <a:rPr lang="fr-CA" b="0" i="0" dirty="0">
                <a:solidFill>
                  <a:srgbClr val="000000"/>
                </a:solidFill>
                <a:effectLst/>
                <a:latin typeface="verdana" panose="020B0604030504040204" pitchFamily="34" charset="0"/>
              </a:rPr>
              <a:t> La réalité terrain doit toujours l’emporter sur la cartographie.</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35</a:t>
            </a:fld>
            <a:endParaRPr lang="fr-CA"/>
          </a:p>
        </p:txBody>
      </p:sp>
    </p:spTree>
    <p:extLst>
      <p:ext uri="{BB962C8B-B14F-4D97-AF65-F5344CB8AC3E}">
        <p14:creationId xmlns:p14="http://schemas.microsoft.com/office/powerpoint/2010/main" val="333074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36</a:t>
            </a:fld>
            <a:endParaRPr lang="fr-CA" dirty="0"/>
          </a:p>
        </p:txBody>
      </p:sp>
    </p:spTree>
    <p:extLst>
      <p:ext uri="{BB962C8B-B14F-4D97-AF65-F5344CB8AC3E}">
        <p14:creationId xmlns:p14="http://schemas.microsoft.com/office/powerpoint/2010/main" val="3052702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A" dirty="0"/>
              <a:t>À l’exception du drainage sylvicole qui demeure visé par une autorisation ministérielle en vertu du REAFIE, la majorité des traitements sylvicoles sont exemptés en milieux humides et hydriques :</a:t>
            </a:r>
          </a:p>
          <a:p>
            <a:pPr marL="171450" indent="-171450" algn="just">
              <a:buFont typeface="Arial" panose="020B0604020202020204" pitchFamily="34" charset="0"/>
              <a:buChar char="•"/>
            </a:pPr>
            <a:r>
              <a:rPr lang="fr-CA" dirty="0"/>
              <a:t>Bien que la plantation soit soustraite de concert avec plusieurs traitements sylvicoles, l’ensemencement et la plantation sont soustraits de manière générale en tous milieux humides et hydriques;</a:t>
            </a:r>
          </a:p>
          <a:p>
            <a:pPr marL="171450" indent="-171450" algn="just">
              <a:buFont typeface="Arial" panose="020B0604020202020204" pitchFamily="34" charset="0"/>
              <a:buChar char="•"/>
            </a:pPr>
            <a:r>
              <a:rPr lang="fr-CA" dirty="0"/>
              <a:t>En milieux humides boisés, ce sont l’ensemble des traitements sylvicoles qui sont exemptés, que ce soit la récolte ou la préparation de terrain;</a:t>
            </a:r>
          </a:p>
          <a:p>
            <a:pPr marL="171450" indent="-171450" algn="just">
              <a:buFont typeface="Arial" panose="020B0604020202020204" pitchFamily="34" charset="0"/>
              <a:buChar char="•"/>
            </a:pPr>
            <a:r>
              <a:rPr lang="fr-CA" dirty="0"/>
              <a:t>Notons l’introduction d’une exemption pour le boisement de friche, dans le cas d’un abandon agricole.</a:t>
            </a:r>
          </a:p>
          <a:p>
            <a:pPr algn="just"/>
            <a:endParaRPr lang="fr-CA" dirty="0"/>
          </a:p>
          <a:p>
            <a:pPr algn="just"/>
            <a:r>
              <a:rPr lang="fr-CA" dirty="0"/>
              <a:t>Malgré ces exemptions prévues par le REAFIE pour les traitements sylvicoles, plusieurs conditions de réalisation prévues par le RAMHHS doivent être respectées :</a:t>
            </a:r>
          </a:p>
          <a:p>
            <a:pPr marL="171450" indent="-171450" algn="just">
              <a:buFont typeface="Arial" panose="020B0604020202020204" pitchFamily="34" charset="0"/>
              <a:buChar char="•"/>
            </a:pPr>
            <a:r>
              <a:rPr lang="fr-CA" dirty="0"/>
              <a:t>Mentionnons l’obligation de reboisement en moins de 4 ans, si la régénération est insuffisante;</a:t>
            </a:r>
            <a:endParaRPr lang="fr-CA" sz="1200" b="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dirty="0">
                <a:latin typeface="+mn-lt"/>
              </a:rPr>
              <a:t>Finalement, le dépassement de certains seuils de préparation de terrain par scarifiage mécanisé peut également nécessiter une prescription sylvicole.</a:t>
            </a:r>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37</a:t>
            </a:fld>
            <a:endParaRPr lang="fr-CA"/>
          </a:p>
        </p:txBody>
      </p:sp>
    </p:spTree>
    <p:extLst>
      <p:ext uri="{BB962C8B-B14F-4D97-AF65-F5344CB8AC3E}">
        <p14:creationId xmlns:p14="http://schemas.microsoft.com/office/powerpoint/2010/main" val="1006157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r>
              <a:rPr lang="fr-CA" spc="-1" dirty="0">
                <a:latin typeface="Arial"/>
              </a:rPr>
              <a:t>Les prochaines diapositives visent à illustrer, à l’aide d’un cas fictif, l’encadrement du REAFIE et du RAMHHS applicable aux activités d’aménagement forestier réalisées en milieux humides et hydriques en terres privées, en lien avec l’exécution de divers traitements sylvicoles, autres que la récolte.</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38</a:t>
            </a:fld>
            <a:endParaRPr lang="fr-CA" dirty="0"/>
          </a:p>
        </p:txBody>
      </p:sp>
    </p:spTree>
    <p:extLst>
      <p:ext uri="{BB962C8B-B14F-4D97-AF65-F5344CB8AC3E}">
        <p14:creationId xmlns:p14="http://schemas.microsoft.com/office/powerpoint/2010/main" val="4071864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CA" dirty="0"/>
              <a:t>Bien que la plantation soit soustraite de concert avec plusieurs traitements sylvicoles par le REAFIE, l’ensemencement et la plantation sont soustraits de manière générale en tous milieux humides et hydriques.</a:t>
            </a:r>
          </a:p>
          <a:p>
            <a:pPr marL="0" indent="0">
              <a:buFont typeface="Arial" panose="020B0604020202020204" pitchFamily="34" charset="0"/>
              <a:buNone/>
            </a:pPr>
            <a:endParaRPr lang="fr-CA" dirty="0"/>
          </a:p>
          <a:p>
            <a:pPr marL="0" indent="0">
              <a:buFont typeface="Arial" panose="020B0604020202020204" pitchFamily="34" charset="0"/>
              <a:buNone/>
            </a:pPr>
            <a:r>
              <a:rPr lang="fr-CA" dirty="0"/>
              <a:t>La plantation ou le boisement ne devraient pas se faire dans des milieux naturellement ouverts. Les traitements sylvicoles ne sont d’ailleurs pas exemptés en milieux humides ouverts.</a:t>
            </a:r>
          </a:p>
          <a:p>
            <a:pPr marL="0" indent="0">
              <a:buFont typeface="Arial" panose="020B0604020202020204" pitchFamily="34" charset="0"/>
              <a:buNone/>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Un milieu qui pourrait être considéré comme ouvert à la suite d’un traitement sylvicole est tout de même visé par l’exemption pour les milieux humides boisés.</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39</a:t>
            </a:fld>
            <a:endParaRPr lang="fr-CA" dirty="0"/>
          </a:p>
        </p:txBody>
      </p:sp>
    </p:spTree>
    <p:extLst>
      <p:ext uri="{BB962C8B-B14F-4D97-AF65-F5344CB8AC3E}">
        <p14:creationId xmlns:p14="http://schemas.microsoft.com/office/powerpoint/2010/main" val="3691155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r>
              <a:rPr lang="fr-CA" spc="-1" dirty="0">
                <a:latin typeface="Arial"/>
              </a:rPr>
              <a:t>Alors que le REAFIE prévoit des exemptions pour la plantation et l’ensemencement, le RAMHHS prévoit des dispositions spécifiques aux activités d’aménagement forestier en lien avec le reboisement.</a:t>
            </a:r>
          </a:p>
          <a:p>
            <a:pPr marL="0" indent="0" algn="just"/>
            <a:endParaRPr lang="fr-CA" spc="-1" dirty="0">
              <a:latin typeface="Arial"/>
            </a:endParaRPr>
          </a:p>
          <a:p>
            <a:pPr marL="0" indent="0" algn="just"/>
            <a:r>
              <a:rPr lang="fr-CA" spc="-1" dirty="0">
                <a:latin typeface="Arial"/>
              </a:rPr>
              <a:t>Les traitements sylvicoles en milieux humides et hydriques devraient toujours être réalisés en favorisant la régénération naturelle de la végétation. Il s’agit ici d’un objectif. Dans certaines situations ou à la suite de certaines interventions, cela pourrait ne pas être possible. Dans de tels cas, en l’absence de régénération naturelle suffisante pour assurer le retour du couvert forestier, le site doit être reboisé en moins de 4 ans après la fin des traitements. L’obligation de reboisement s’applique également aux traitements sylvicoles réalisés à la suite d’une perturbation naturelle. Toutefois, le délai de reboisement n’est alors pas fixé à 4 ans, sauf pour la rive, dont le délai de reboisement demeure le même.</a:t>
            </a:r>
          </a:p>
          <a:p>
            <a:pPr marL="0" indent="0" algn="just"/>
            <a:endParaRPr lang="fr-CA" spc="-1" dirty="0">
              <a:latin typeface="Arial"/>
            </a:endParaRPr>
          </a:p>
          <a:p>
            <a:pPr marL="0" indent="0" algn="just"/>
            <a:r>
              <a:rPr lang="fr-CA" spc="-1" dirty="0">
                <a:latin typeface="Arial"/>
              </a:rPr>
              <a:t>Le reboisement peut se faire avec des espèces différentes de celles initialement présentes dans le milieu. Il est toutefois souhaitable d’utiliser des espèces compatibles et appropriées pour le milieu, permettant à celui-ci de continuer à remplir ses fonctions.</a:t>
            </a:r>
          </a:p>
          <a:p>
            <a:pPr marL="0" indent="0" algn="just"/>
            <a:endParaRPr lang="fr-CA" spc="-1" dirty="0">
              <a:latin typeface="Arial"/>
            </a:endParaRPr>
          </a:p>
          <a:p>
            <a:pPr marL="0" indent="0" algn="just"/>
            <a:r>
              <a:rPr lang="fr-CA" spc="-1" dirty="0">
                <a:latin typeface="Arial"/>
              </a:rPr>
              <a:t>L’objectif derrière cette mesure est de conserver la vocation forestière du milieu et d’éviter le changement d’usage.</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40</a:t>
            </a:fld>
            <a:endParaRPr lang="fr-CA" dirty="0"/>
          </a:p>
        </p:txBody>
      </p:sp>
    </p:spTree>
    <p:extLst>
      <p:ext uri="{BB962C8B-B14F-4D97-AF65-F5344CB8AC3E}">
        <p14:creationId xmlns:p14="http://schemas.microsoft.com/office/powerpoint/2010/main" val="155504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noProof="0" dirty="0"/>
              <a:t>L’encadrement environnemental des milieux humides et hydriques a subi de profondes modifications ces dernières années.</a:t>
            </a:r>
          </a:p>
          <a:p>
            <a:pPr algn="just"/>
            <a:endParaRPr lang="fr-CA" noProof="0" dirty="0"/>
          </a:p>
          <a:p>
            <a:pPr algn="just"/>
            <a:r>
              <a:rPr lang="fr-CA" noProof="0" dirty="0"/>
              <a:t>Rappelons que la Loi sur la qualité de l’environnement (LQE) a été adoptée en 1972. Dans les récents changements, le gouvernement a affirmé sa volonté de mieux protéger l’eau et les milieux humides.  Ainsi, mentionnons l’adoption à l’unanimité par l’Assemblée nationale, en juin 2017, de </a:t>
            </a:r>
            <a:r>
              <a:rPr lang="fr-FR" dirty="0"/>
              <a:t>La Loi concernant la conservation des milieux humides et hydriques (</a:t>
            </a:r>
            <a:r>
              <a:rPr lang="fr-CA" noProof="0" dirty="0"/>
              <a:t>LCMHH), laquelle a mis de l’avant l’objectif d’aucune perte nette de ces milieux, et qui a introduit de nouveaux éléments d’encadrement dans la LQE. Par la suite, s’en est suivie la modernisation complète de la LQE en 2018.</a:t>
            </a:r>
          </a:p>
          <a:p>
            <a:pPr algn="just"/>
            <a:endParaRPr lang="fr-CA" noProof="0" dirty="0"/>
          </a:p>
          <a:p>
            <a:pPr algn="just"/>
            <a:r>
              <a:rPr lang="fr-CA" noProof="0" dirty="0"/>
              <a:t>C’est dans cette mouvance que sont entrés en vigueur, le 30 décembre 2020 , le </a:t>
            </a:r>
            <a:r>
              <a:rPr lang="fr-CA" sz="1200" dirty="0">
                <a:ea typeface="+mn-lt"/>
                <a:cs typeface="+mn-lt"/>
              </a:rPr>
              <a:t>Règlement sur l'encadrement d’activités en fonction de leur impact sur l’environnement (</a:t>
            </a:r>
            <a:r>
              <a:rPr lang="fr-CA" sz="1200" b="0" i="0" kern="1200" dirty="0">
                <a:solidFill>
                  <a:schemeClr val="tx1"/>
                </a:solidFill>
                <a:effectLst/>
                <a:latin typeface="+mn-lt"/>
                <a:ea typeface="+mn-ea"/>
                <a:cs typeface="+mn-cs"/>
              </a:rPr>
              <a:t>REAFIE) et le </a:t>
            </a:r>
            <a:r>
              <a:rPr lang="fr-CA" sz="1200" dirty="0">
                <a:ea typeface="+mn-lt"/>
                <a:cs typeface="+mn-lt"/>
              </a:rPr>
              <a:t>Règlement sur les activités dans des milieux humides, hydriques et sensibles (</a:t>
            </a:r>
            <a:r>
              <a:rPr lang="fr-CA" sz="1200" b="0" i="0" kern="1200" dirty="0">
                <a:solidFill>
                  <a:schemeClr val="tx1"/>
                </a:solidFill>
                <a:effectLst/>
                <a:latin typeface="+mn-lt"/>
                <a:ea typeface="+mn-ea"/>
                <a:cs typeface="+mn-cs"/>
              </a:rPr>
              <a:t>RAMHHS), lesquels prévoient de nouvelles dispositions encadrant les activités d’aménagement forestier réalisées en milieux humides et hydriques, en terres privées.</a:t>
            </a:r>
          </a:p>
          <a:p>
            <a:pPr algn="just"/>
            <a:endParaRPr lang="fr-CA" sz="1200" b="0" i="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Plus récemment, mentionnons également que le Règlement sur la compensation pour l’atteinte aux milieux humides et hydriques (RCAMHH), actualisé en 2021, ainsi que le </a:t>
            </a:r>
            <a:r>
              <a:rPr lang="fr-CA" sz="1200" dirty="0">
                <a:solidFill>
                  <a:srgbClr val="2D2E83"/>
                </a:solidFill>
              </a:rPr>
              <a:t>Régime transitoire de gestion des zones inondables, des rives et du littoral, entré en vigueur le 1</a:t>
            </a:r>
            <a:r>
              <a:rPr lang="fr-CA" sz="1200" baseline="30000" dirty="0">
                <a:solidFill>
                  <a:srgbClr val="2D2E83"/>
                </a:solidFill>
              </a:rPr>
              <a:t>er</a:t>
            </a:r>
            <a:r>
              <a:rPr lang="fr-CA" sz="1200" dirty="0">
                <a:solidFill>
                  <a:srgbClr val="2D2E83"/>
                </a:solidFill>
              </a:rPr>
              <a:t> mars 2022, sont venus prévoir des dispositions additionnelles visant les activités d’aménagement forestier.</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A7B5E-88BC-4436-B53D-E239D279A412}"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045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r>
              <a:rPr lang="fr-CA" spc="-1" dirty="0">
                <a:latin typeface="Arial"/>
              </a:rPr>
              <a:t>Les traitements sylvicoles non commerciaux, tels que les éclaircies </a:t>
            </a:r>
            <a:r>
              <a:rPr lang="fr-CA" spc="-1" dirty="0" err="1">
                <a:latin typeface="Arial"/>
              </a:rPr>
              <a:t>précommerciales</a:t>
            </a:r>
            <a:r>
              <a:rPr lang="fr-CA" spc="-1" dirty="0">
                <a:latin typeface="Arial"/>
              </a:rPr>
              <a:t> et la préparation de terrain, sont exemptés par le REAFIE en milieux humides boisés. Le RAMHHS ne prévoit pas de conditions de réalisation précises sauf dans le cas d’un scarifiage mécanisé, où une prescription sylvicole est requise si la superficie de milieu humide boisé visé est supérieure à 4 hectares.</a:t>
            </a:r>
          </a:p>
          <a:p>
            <a:pPr marL="0" indent="0" algn="just"/>
            <a:endParaRPr lang="fr-CA" spc="-1" dirty="0">
              <a:latin typeface="Arial"/>
            </a:endParaRPr>
          </a:p>
          <a:p>
            <a:pPr marL="0" indent="0" algn="just"/>
            <a:r>
              <a:rPr lang="fr-CA" b="1" spc="-1" dirty="0">
                <a:latin typeface="Arial"/>
              </a:rPr>
              <a:t>Dans le cas de figure présenté, plusieurs aires d’intervention sont prévues, toutefois, aucune d’entre elles ne comporte plus de 4 hectares de milieu humide boisé, ce qui ne nécessiterait pas de prescription sylvicole advenant un scarifiage mécanisé. Malgré que l’exemption vise les milieux humides boisés, il faut comprendre que la préparation de terrain survient généralement après la récolte, alors que le milieu n’est plus boisé. Certaines des aires visées par le projet ont fait l’objet de récolte par le passé. Bien qu’on pourrait considérer que le milieu humide est actuellement ouvert, il est possible d’appliquer l’exemption malgré tout. Le milieu était initialement boisé, et on vise ici un retour du couvert forestier.</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41</a:t>
            </a:fld>
            <a:endParaRPr lang="fr-CA" dirty="0"/>
          </a:p>
        </p:txBody>
      </p:sp>
    </p:spTree>
    <p:extLst>
      <p:ext uri="{BB962C8B-B14F-4D97-AF65-F5344CB8AC3E}">
        <p14:creationId xmlns:p14="http://schemas.microsoft.com/office/powerpoint/2010/main" val="3576802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r>
              <a:rPr lang="fr-CA" spc="-1" dirty="0">
                <a:latin typeface="Arial"/>
              </a:rPr>
              <a:t>Le drainage sylvicole n’est pas soustrait à une autorisation par le REAFIE. Il demeure visé par une autorisation ministérielle en tous milieux humides et hydriques.</a:t>
            </a:r>
          </a:p>
          <a:p>
            <a:pPr marL="0" indent="0" algn="just"/>
            <a:endParaRPr lang="fr-CA" spc="-1" dirty="0">
              <a:latin typeface="Arial"/>
            </a:endParaRPr>
          </a:p>
          <a:p>
            <a:pPr marL="0" indent="0" algn="just"/>
            <a:r>
              <a:rPr lang="fr-CA" spc="-1" dirty="0">
                <a:latin typeface="Arial"/>
              </a:rPr>
              <a:t>C’est une activité qui est visée par des mesures de compensation pour l’atteinte aux milieux humides et hydriques, comme le prévoit le RCAMHH. Toutefois, il est possible dans ce cas précis de remplacer le paiement de la contribution financière par des travaux de restauration et de création de milieux humides et hydriques. Cette possibilité est offerte en tous milieux, à l’exception du littoral d’un lac ou d’un cours d’eau.</a:t>
            </a:r>
          </a:p>
          <a:p>
            <a:pPr marL="0" indent="0" algn="just"/>
            <a:endParaRPr lang="fr-CA" spc="-1" dirty="0">
              <a:latin typeface="Arial"/>
            </a:endParaRPr>
          </a:p>
          <a:p>
            <a:pPr marL="0" indent="0" algn="just"/>
            <a:r>
              <a:rPr lang="fr-CA" spc="-1" dirty="0">
                <a:latin typeface="Arial"/>
              </a:rPr>
              <a:t>Le REAFIE exempte d’une autorisation l’entretien de toute </a:t>
            </a:r>
            <a:r>
              <a:rPr lang="fr-CA" b="0" i="0" dirty="0">
                <a:solidFill>
                  <a:srgbClr val="333333"/>
                </a:solidFill>
                <a:effectLst/>
                <a:latin typeface="Arial" panose="020B0604020202020204" pitchFamily="34" charset="0"/>
              </a:rPr>
              <a:t>infrastructure et de tout ouvrage, bâtiment ou équipement à certaines conditions. Des fossés de drainage existants pourraient donc continuer d’être entretenus. Toutefois, le tout ne doit pas entrainer leur prolongement, leur agrandissement ou tout autre empiètement supplémentaire dans le milieu humide ou hydrique.</a:t>
            </a:r>
            <a:endParaRPr lang="fr-CA" spc="-1" dirty="0">
              <a:latin typeface="Arial"/>
            </a:endParaRP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42</a:t>
            </a:fld>
            <a:endParaRPr lang="fr-CA" dirty="0"/>
          </a:p>
        </p:txBody>
      </p:sp>
    </p:spTree>
    <p:extLst>
      <p:ext uri="{BB962C8B-B14F-4D97-AF65-F5344CB8AC3E}">
        <p14:creationId xmlns:p14="http://schemas.microsoft.com/office/powerpoint/2010/main" val="345109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r>
              <a:rPr lang="fr-CA" spc="-1" dirty="0">
                <a:latin typeface="Arial"/>
              </a:rPr>
              <a:t>Les amendements en milieux humides et hydriques doivent faire l’objet d’une autorisation ministérielle. En effet, bien que le REAFIE exempte l’ensemble des traitements sylvicoles dans certains milieux humides et hydriques, ce qui peut inclure les amendements, le RAMHHS précise que de tels amendement sont interdits à l’exception de l’épandage de résidus ligneux dans certains milieux. Il est donc possible d’épandre les résidus issus des traitements sylvicoles en tous milieux, à l’exception du littoral. Dans tous les cas, un tel épandage ne devrait pas entrainer de restriction au libre écoulement des eaux en milieux humides et hydriques.</a:t>
            </a:r>
          </a:p>
          <a:p>
            <a:pPr marL="0" indent="0" algn="just"/>
            <a:endParaRPr lang="fr-CA" spc="-1" dirty="0">
              <a:latin typeface="Arial"/>
            </a:endParaRPr>
          </a:p>
          <a:p>
            <a:pPr marL="0" indent="0" algn="just"/>
            <a:r>
              <a:rPr lang="fr-CA" spc="-1" dirty="0">
                <a:latin typeface="Arial"/>
              </a:rPr>
              <a:t>Le chaulage en milieu humide, par exemple à des fins acéricoles, est ainsi visé par une autorisation ministérielle. Il en va de même pour l’épandage de matières résiduelles fertilisantes (MRF). Un tel épandage n’est toutefois pas visé par des mesures de compensation pour l’atteinte aux milieux humides et hydriques.</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43</a:t>
            </a:fld>
            <a:endParaRPr lang="fr-CA" dirty="0"/>
          </a:p>
        </p:txBody>
      </p:sp>
    </p:spTree>
    <p:extLst>
      <p:ext uri="{BB962C8B-B14F-4D97-AF65-F5344CB8AC3E}">
        <p14:creationId xmlns:p14="http://schemas.microsoft.com/office/powerpoint/2010/main" val="1176139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r>
              <a:rPr lang="fr-CA" spc="-1" dirty="0">
                <a:latin typeface="Arial"/>
              </a:rPr>
              <a:t>Les dispositions du REAFIE encadrant les activités d’aménagement forestier peuvent s’appliquer à l’acériculture. Ainsi, il est possible de se prévaloir des exemptions pour les traitements sylvicoles pour réaliser diverses interventions dans les portions humides d’une érablière. Il est également possible d’y aménager des chemins, aux conditions prévues pour les activités d’aménagement forestier.</a:t>
            </a:r>
          </a:p>
          <a:p>
            <a:pPr marL="0" indent="0" algn="just"/>
            <a:endParaRPr lang="fr-CA" spc="-1" dirty="0">
              <a:latin typeface="Arial"/>
            </a:endParaRPr>
          </a:p>
          <a:p>
            <a:pPr marL="0" indent="0" algn="just"/>
            <a:r>
              <a:rPr lang="fr-CA" spc="-1" dirty="0">
                <a:latin typeface="Arial"/>
              </a:rPr>
              <a:t>Au surplus, de nouvelles dispositions spécifiques à l’acériculture sont prévues par le REAFIE et sont en vigueur depuis le 31 décembre 2021, à la suite de l’actualisation du RCAMHH . Il est ainsi possible de construire de petits bâtiments acéricoles en milieu humide boisé, en vertu d’une exemption, à certaines conditions. L’enfouissement de tubulures et des fils associés, pour le transport de la sève, est également exempté en milieu humide boisé.</a:t>
            </a:r>
          </a:p>
          <a:p>
            <a:pPr marL="0" indent="0" algn="just"/>
            <a:endParaRPr lang="fr-CA" spc="-1" dirty="0">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1" spc="-1" dirty="0">
                <a:latin typeface="Arial"/>
              </a:rPr>
              <a:t>Dans le cas de figure présenté, il serait donc possible en milieu humide boisé de construire plusieurs stations de pompage, d’au plus 100 m</a:t>
            </a:r>
            <a:r>
              <a:rPr lang="fr-CA" sz="1200" b="1" spc="-1" baseline="30000" dirty="0">
                <a:latin typeface="Arial"/>
              </a:rPr>
              <a:t>2</a:t>
            </a:r>
            <a:r>
              <a:rPr lang="fr-CA" sz="1200" b="1" spc="-1" dirty="0">
                <a:latin typeface="Arial"/>
              </a:rPr>
              <a:t> chacune, et présentant des fondations. Les conduits les reliant pourraient également être enfouis. En milieux humides ouverts, ces mêmes interventions pourraient faire l’objet d’une autorisation ministérielle.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b="1" spc="-1" dirty="0">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0" u="none" spc="-1" dirty="0">
                <a:latin typeface="Arial"/>
              </a:rPr>
              <a:t>Pour plus d’information sur l’encadrement prévu par le REAFIE pour les activités acéricoles, consultez le document </a:t>
            </a:r>
            <a:r>
              <a:rPr lang="fr-CA" sz="1200" b="0" i="1" u="none" spc="-1" dirty="0">
                <a:latin typeface="Arial"/>
              </a:rPr>
              <a:t>Cahier explicatif – Le REAFIE : Acériculture </a:t>
            </a:r>
            <a:r>
              <a:rPr lang="fr-CA" sz="1200" b="0" i="0" u="none" spc="-1" dirty="0">
                <a:latin typeface="Arial"/>
              </a:rPr>
              <a:t>sur la page Web REAFIE du MELCC.</a:t>
            </a:r>
            <a:endParaRPr lang="fr-CA" sz="1200" b="0" i="1" u="none" spc="-1" dirty="0">
              <a:latin typeface="Arial"/>
            </a:endParaRP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44</a:t>
            </a:fld>
            <a:endParaRPr lang="fr-CA" dirty="0"/>
          </a:p>
        </p:txBody>
      </p:sp>
    </p:spTree>
    <p:extLst>
      <p:ext uri="{BB962C8B-B14F-4D97-AF65-F5344CB8AC3E}">
        <p14:creationId xmlns:p14="http://schemas.microsoft.com/office/powerpoint/2010/main" val="2948972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r>
              <a:rPr lang="fr-CA" spc="-1" dirty="0">
                <a:latin typeface="Arial"/>
              </a:rPr>
              <a:t>Le boisement de friches ayant subi un abandon agricole fait l’objet d’une exemption dans le REAFIE.</a:t>
            </a:r>
          </a:p>
          <a:p>
            <a:pPr marL="0" indent="0" algn="just"/>
            <a:endParaRPr lang="fr-CA" spc="-1" dirty="0">
              <a:latin typeface="Arial"/>
            </a:endParaRPr>
          </a:p>
          <a:p>
            <a:pPr marL="0" indent="0" algn="just"/>
            <a:r>
              <a:rPr lang="fr-CA" spc="-1" dirty="0">
                <a:latin typeface="Arial"/>
              </a:rPr>
              <a:t>Il est ainsi possible d’y réaliser le déboisement préalable qui pourrait être requis, ainsi que l’ensemble des traitements sylvicoles nécessaires au boisement et à l’entretien, à l’exception du drainage sylvicole. Une fois le milieu boisé, toute récolte subséquente devrait se faire dans le respect des conditions prévues pour les milieux humides boisés.</a:t>
            </a:r>
          </a:p>
          <a:p>
            <a:pPr marL="0" indent="0" algn="just"/>
            <a:endParaRPr lang="fr-CA" spc="-1" dirty="0">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1" spc="-1" dirty="0">
                <a:latin typeface="Arial"/>
              </a:rPr>
              <a:t>Dans le cas de figure présenté, il serait donc possible de réaliser une préparation de terrain dans la zone considérée comme une ancienne friche agricole. Le seuil prévu en milieu humide boisé pour le scarifiage mécanisé ne s’applique pas dans une telle situation. Il n’est pas nécessaire de déterminer l'âge de la friche, tel que cela est requis par d’autres dispositions du REAFIE pour la remise en culture d’une parcelle ayant subi un abandon agricole, laquelle est distincte du boisement de friche.</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45</a:t>
            </a:fld>
            <a:endParaRPr lang="fr-CA" dirty="0"/>
          </a:p>
        </p:txBody>
      </p:sp>
    </p:spTree>
    <p:extLst>
      <p:ext uri="{BB962C8B-B14F-4D97-AF65-F5344CB8AC3E}">
        <p14:creationId xmlns:p14="http://schemas.microsoft.com/office/powerpoint/2010/main" val="4127501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r>
              <a:rPr lang="fr-CA" spc="-1" dirty="0">
                <a:latin typeface="Arial"/>
              </a:rPr>
              <a:t>Diverses dispositions du REAFIE s’appliquent à la culture et au déboisement préalable à celle-ci. Il est donc important de les consulter avant de convertir un lot à vocation forestière vers une vocation agricole.</a:t>
            </a:r>
          </a:p>
          <a:p>
            <a:pPr marL="0" indent="0" algn="just"/>
            <a:endParaRPr lang="fr-CA" spc="-1" dirty="0">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1" spc="-1" dirty="0">
                <a:latin typeface="Arial"/>
              </a:rPr>
              <a:t>Dans le cas de figure présenté, il serait possible de réaliser un déboisement pour remettre en culture une ancienne friche agricole. L’encadrement applicable varierait selon la région. Il serait également possible de procéder au déboisement d’un milieux humide boisé afin de mettre celui-ci en culture. Encore une fois, l’encadrement applicable serait fonction de la région où l’activité est réalisée.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b="1" spc="-1" dirty="0">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1" spc="-1" dirty="0">
                <a:latin typeface="Arial"/>
              </a:rPr>
              <a:t>Dans les milieux humides ouverts et en milieux hydriques, des dispositions particulières s’appliquent en lien avec la culture et le déboisement préalable.</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46</a:t>
            </a:fld>
            <a:endParaRPr lang="fr-CA" dirty="0"/>
          </a:p>
        </p:txBody>
      </p:sp>
    </p:spTree>
    <p:extLst>
      <p:ext uri="{BB962C8B-B14F-4D97-AF65-F5344CB8AC3E}">
        <p14:creationId xmlns:p14="http://schemas.microsoft.com/office/powerpoint/2010/main" val="4221938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47</a:t>
            </a:fld>
            <a:endParaRPr lang="fr-CA"/>
          </a:p>
        </p:txBody>
      </p:sp>
    </p:spTree>
    <p:extLst>
      <p:ext uri="{BB962C8B-B14F-4D97-AF65-F5344CB8AC3E}">
        <p14:creationId xmlns:p14="http://schemas.microsoft.com/office/powerpoint/2010/main" val="1352527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0104" indent="-219370" algn="just"/>
            <a:r>
              <a:rPr lang="fr-CA" u="none" spc="-1" dirty="0">
                <a:solidFill>
                  <a:schemeClr val="bg1"/>
                </a:solidFill>
                <a:latin typeface="+mn-lt"/>
              </a:rPr>
              <a:t>Avant de débuter une activité, il est important de se référer au niveau d’encadrement :</a:t>
            </a:r>
          </a:p>
          <a:p>
            <a:pPr marL="172184" indent="-171450" algn="just">
              <a:buFont typeface="Arial" panose="020B0604020202020204" pitchFamily="34" charset="0"/>
              <a:buChar char="•"/>
            </a:pPr>
            <a:r>
              <a:rPr lang="fr-CA" u="none" spc="-1" dirty="0">
                <a:solidFill>
                  <a:schemeClr val="bg1"/>
                </a:solidFill>
                <a:latin typeface="+mn-lt"/>
              </a:rPr>
              <a:t>Une activité exemptée n’exige pas le dépôt de documents au ministère et peut débuter immédiatement;</a:t>
            </a:r>
          </a:p>
          <a:p>
            <a:pPr marL="171450" indent="-171450" algn="just">
              <a:buFont typeface="Arial" panose="020B0604020202020204" pitchFamily="34" charset="0"/>
              <a:buChar char="•"/>
            </a:pPr>
            <a:r>
              <a:rPr lang="fr-CA" sz="1200" b="0" i="0" u="none" kern="1200" dirty="0">
                <a:solidFill>
                  <a:schemeClr val="bg1"/>
                </a:solidFill>
                <a:effectLst/>
                <a:latin typeface="+mn-lt"/>
                <a:ea typeface="+mn-ea"/>
                <a:cs typeface="+mn-cs"/>
              </a:rPr>
              <a:t>Pour une activité admissible à une déclaration de conformité, vous devez transmettre la déclaration de conformité au ministère au moins 30 jours avant de commencer l’activité. Comme il s’agit d’un système déclaratoire, à moins d’avis contraire du ministère, l’activité peut débuter 30 jours après la transmission de la déclaration de conformité. Une déclaration de conformité doit comprendre tout renseignement permettant de vérifier la conformité de l’activité avec les conditions d’admissibilité et toute autre norme, condition, restriction ou interdiction prescrite par la LQE ou un des règlements qui lui sont applicables, et inclure la déclaration d’un professionnel, le cas échéant;</a:t>
            </a:r>
          </a:p>
          <a:p>
            <a:pPr marL="171450" indent="-171450" algn="just">
              <a:buFont typeface="Arial" panose="020B0604020202020204" pitchFamily="34" charset="0"/>
              <a:buChar char="•"/>
            </a:pPr>
            <a:r>
              <a:rPr lang="fr-CA" sz="1200" b="0" i="0" u="none" kern="1200" spc="-1" dirty="0">
                <a:solidFill>
                  <a:schemeClr val="bg1"/>
                </a:solidFill>
                <a:effectLst/>
                <a:latin typeface="+mn-lt"/>
                <a:ea typeface="+mn-ea"/>
                <a:cs typeface="+mn-cs"/>
              </a:rPr>
              <a:t>Pour une autorisation ministérielle, </a:t>
            </a:r>
            <a:r>
              <a:rPr lang="fr-CA" sz="1200" b="0" i="0" u="none" kern="1200" dirty="0">
                <a:solidFill>
                  <a:schemeClr val="bg1"/>
                </a:solidFill>
                <a:effectLst/>
                <a:latin typeface="+mn-lt"/>
                <a:ea typeface="+mn-ea"/>
                <a:cs typeface="+mn-cs"/>
              </a:rPr>
              <a:t>vous trouverez le formulaire, le guide d’accompagnement ainsi que la grille tarifaire pour effectuer une demande d’autorisation ministérielle pour réaliser un projet en milieux humides et hydriques sur le site Web du ministère.</a:t>
            </a:r>
            <a:endParaRPr lang="fr-CA" u="none" spc="-1" dirty="0">
              <a:solidFill>
                <a:schemeClr val="bg1"/>
              </a:solidFill>
              <a:latin typeface="+mn-lt"/>
            </a:endParaRP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48</a:t>
            </a:fld>
            <a:endParaRPr lang="fr-CA"/>
          </a:p>
        </p:txBody>
      </p:sp>
    </p:spTree>
    <p:extLst>
      <p:ext uri="{BB962C8B-B14F-4D97-AF65-F5344CB8AC3E}">
        <p14:creationId xmlns:p14="http://schemas.microsoft.com/office/powerpoint/2010/main" val="2397954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219370" algn="just"/>
            <a:r>
              <a:rPr lang="fr-CA" spc="-1" dirty="0">
                <a:latin typeface="Arial"/>
              </a:rPr>
              <a:t>Avant de réaliser une activité en milieux humides et hydriques encadrée pas le REAFIE, il est important d’être en mesure de caractériser et de délimiter de tels milieux. </a:t>
            </a:r>
            <a:r>
              <a:rPr lang="fr-CA" sz="1200" b="0" i="0" kern="1200" dirty="0">
                <a:solidFill>
                  <a:schemeClr val="tx1"/>
                </a:solidFill>
                <a:effectLst/>
                <a:latin typeface="+mn-lt"/>
                <a:ea typeface="+mn-ea"/>
                <a:cs typeface="+mn-cs"/>
              </a:rPr>
              <a:t>L’effort de caractérisation attendu est tributaire du niveau d’encadrement (risque environnemental) de l’activité réalisée :</a:t>
            </a:r>
            <a:endParaRPr lang="fr-CA" sz="1200" b="0" i="0" kern="1200" spc="-1" dirty="0">
              <a:solidFill>
                <a:schemeClr val="tx1"/>
              </a:solidFill>
              <a:effectLst/>
              <a:latin typeface="+mn-lt"/>
              <a:ea typeface="+mn-ea"/>
              <a:cs typeface="+mn-cs"/>
            </a:endParaRPr>
          </a:p>
          <a:p>
            <a:pPr marL="171450" indent="-171450" algn="just" rtl="0" fontAlgn="base">
              <a:buFont typeface="Arial" panose="020B0604020202020204" pitchFamily="34" charset="0"/>
              <a:buChar char="•"/>
            </a:pPr>
            <a:r>
              <a:rPr lang="fr-CA" sz="1200" b="0" i="0" kern="1200" dirty="0">
                <a:solidFill>
                  <a:schemeClr val="tx1"/>
                </a:solidFill>
                <a:effectLst/>
                <a:latin typeface="+mn-lt"/>
                <a:ea typeface="+mn-ea"/>
                <a:cs typeface="+mn-cs"/>
              </a:rPr>
              <a:t>Si votre activité est visée par une </a:t>
            </a:r>
            <a:r>
              <a:rPr lang="fr-CA" sz="1200" b="1" i="0" kern="1200" dirty="0">
                <a:solidFill>
                  <a:schemeClr val="tx1"/>
                </a:solidFill>
                <a:effectLst/>
                <a:latin typeface="+mn-lt"/>
                <a:ea typeface="+mn-ea"/>
                <a:cs typeface="+mn-cs"/>
              </a:rPr>
              <a:t>exemption</a:t>
            </a:r>
            <a:r>
              <a:rPr lang="fr-CA" sz="1200" b="0" i="0" kern="1200" dirty="0">
                <a:solidFill>
                  <a:schemeClr val="tx1"/>
                </a:solidFill>
                <a:effectLst/>
                <a:latin typeface="+mn-lt"/>
                <a:ea typeface="+mn-ea"/>
                <a:cs typeface="+mn-cs"/>
              </a:rPr>
              <a:t> dans le REAFIE (risque négligeable), vous n’avez pas à fournir au ministère de documents prouvant la présence ou l’absence de milieux humides et hydriques en lien avec une telle activité;</a:t>
            </a:r>
          </a:p>
          <a:p>
            <a:pPr marL="171450" indent="-171450" algn="just" rtl="0" fontAlgn="base">
              <a:buFont typeface="Arial" panose="020B0604020202020204" pitchFamily="34" charset="0"/>
              <a:buChar char="•"/>
            </a:pPr>
            <a:r>
              <a:rPr lang="fr-CA" sz="1200" b="0" i="0" kern="1200" dirty="0">
                <a:solidFill>
                  <a:schemeClr val="tx1"/>
                </a:solidFill>
                <a:effectLst/>
                <a:latin typeface="+mn-lt"/>
                <a:ea typeface="+mn-ea"/>
                <a:cs typeface="+mn-cs"/>
              </a:rPr>
              <a:t>Pour une activité admissible à une </a:t>
            </a:r>
            <a:r>
              <a:rPr lang="fr-CA" sz="1200" b="1" i="0" kern="1200" dirty="0">
                <a:solidFill>
                  <a:schemeClr val="tx1"/>
                </a:solidFill>
                <a:effectLst/>
                <a:latin typeface="+mn-lt"/>
                <a:ea typeface="+mn-ea"/>
                <a:cs typeface="+mn-cs"/>
              </a:rPr>
              <a:t>déclaration de conformité</a:t>
            </a:r>
            <a:r>
              <a:rPr lang="fr-CA" sz="1200" b="0" i="0" kern="1200" dirty="0">
                <a:solidFill>
                  <a:schemeClr val="tx1"/>
                </a:solidFill>
                <a:effectLst/>
                <a:latin typeface="+mn-lt"/>
                <a:ea typeface="+mn-ea"/>
                <a:cs typeface="+mn-cs"/>
              </a:rPr>
              <a:t> (risque faible), vous devez fournir un plan géoréférencé indiquant les limites de l’activité, la présence de milieux humides et hydriques et leur désignation;</a:t>
            </a:r>
          </a:p>
          <a:p>
            <a:pPr marL="171450" indent="-171450" algn="just" rtl="0" fontAlgn="base">
              <a:buFont typeface="Arial" panose="020B0604020202020204" pitchFamily="34" charset="0"/>
              <a:buChar char="•"/>
            </a:pPr>
            <a:r>
              <a:rPr lang="fr-CA" sz="1200" b="0" i="0" kern="1200" dirty="0">
                <a:solidFill>
                  <a:schemeClr val="tx1"/>
                </a:solidFill>
                <a:effectLst/>
                <a:latin typeface="+mn-lt"/>
                <a:ea typeface="+mn-ea"/>
                <a:cs typeface="+mn-cs"/>
              </a:rPr>
              <a:t>Dans le cas d’une </a:t>
            </a:r>
            <a:r>
              <a:rPr lang="fr-CA" sz="1200" b="1" i="0" kern="1200" dirty="0">
                <a:solidFill>
                  <a:schemeClr val="tx1"/>
                </a:solidFill>
                <a:effectLst/>
                <a:latin typeface="+mn-lt"/>
                <a:ea typeface="+mn-ea"/>
                <a:cs typeface="+mn-cs"/>
              </a:rPr>
              <a:t>autorisation ministérielle</a:t>
            </a:r>
            <a:r>
              <a:rPr lang="fr-CA" sz="1200" b="0" i="0" kern="1200" dirty="0">
                <a:solidFill>
                  <a:schemeClr val="tx1"/>
                </a:solidFill>
                <a:effectLst/>
                <a:latin typeface="+mn-lt"/>
                <a:ea typeface="+mn-ea"/>
                <a:cs typeface="+mn-cs"/>
              </a:rPr>
              <a:t> (risque modéré), une étude de caractérisation complète est requise et doit contenir plusieurs éléments comme une délimitation très précise des milieux et leur localisation. Elle doit également être produite et signée par un professionnel ayant les compétences en la matière. </a:t>
            </a:r>
          </a:p>
          <a:p>
            <a:pPr marL="220104" indent="-219370" algn="just"/>
            <a:endParaRPr lang="fr-CA" spc="-1" dirty="0">
              <a:latin typeface="Arial"/>
            </a:endParaRPr>
          </a:p>
          <a:p>
            <a:pPr marL="0" indent="0" algn="just"/>
            <a:r>
              <a:rPr lang="fr-CA" sz="1200" b="0" i="0" kern="1200" dirty="0">
                <a:solidFill>
                  <a:schemeClr val="tx1"/>
                </a:solidFill>
                <a:effectLst/>
                <a:latin typeface="+mn-lt"/>
                <a:ea typeface="+mn-ea"/>
                <a:cs typeface="+mn-cs"/>
              </a:rPr>
              <a:t>Considérant les superficies importantes qui peuvent être visées dans le cadre d’activités d’aménagement forestier réalisées en vertu d’une exemption ou d’une déclaration de conformité, il peut être accepté, pour des raisons d’applicabilité et afin de faciliter le respect des conditions du RAMHHS, de moduler l’effort de caractérisation et de délimitation lié à certains milieux, dans des situations précises, par exemple, pour la réalisation de traitements sylvicoles. </a:t>
            </a:r>
            <a:r>
              <a:rPr lang="fr-CA" sz="1200" b="0" i="0" kern="1200" dirty="0">
                <a:solidFill>
                  <a:schemeClr val="tx1"/>
                </a:solidFill>
                <a:effectLst/>
                <a:highlight>
                  <a:srgbClr val="FFFF00"/>
                </a:highlight>
                <a:latin typeface="+mn-lt"/>
                <a:ea typeface="+mn-ea"/>
                <a:cs typeface="+mn-cs"/>
              </a:rPr>
              <a:t>Recourir à des outils cartographique peut être alors acceptable.</a:t>
            </a:r>
            <a:endParaRPr lang="fr-CA" sz="1200" b="1" i="0" kern="1200" dirty="0">
              <a:solidFill>
                <a:schemeClr val="tx1"/>
              </a:solidFill>
              <a:effectLst/>
              <a:highlight>
                <a:srgbClr val="FFFF00"/>
              </a:highlight>
              <a:latin typeface="+mn-lt"/>
              <a:ea typeface="+mn-ea"/>
              <a:cs typeface="+mn-cs"/>
            </a:endParaRPr>
          </a:p>
          <a:p>
            <a:pPr marL="0" indent="0" algn="just"/>
            <a:endParaRPr lang="fr-CA" sz="1200" b="0" i="0" kern="1200" spc="-1" dirty="0">
              <a:solidFill>
                <a:schemeClr val="tx1"/>
              </a:solidFill>
              <a:effectLst/>
              <a:latin typeface="+mn-lt"/>
              <a:ea typeface="+mn-ea"/>
              <a:cs typeface="+mn-cs"/>
            </a:endParaRPr>
          </a:p>
          <a:p>
            <a:pPr marL="0" indent="0" algn="just"/>
            <a:r>
              <a:rPr lang="fr-CA" sz="1200" b="0" i="0" kern="1200" dirty="0">
                <a:solidFill>
                  <a:schemeClr val="tx1"/>
                </a:solidFill>
                <a:effectLst/>
                <a:latin typeface="+mn-lt"/>
                <a:ea typeface="+mn-ea"/>
                <a:cs typeface="+mn-cs"/>
              </a:rPr>
              <a:t>Pour les autres activités d’aménagement forestier dont les superficies visées sont mieux délimitées, comme les chemins, il est préférable de faire une validation terrain avant leur réalisation. Vous pourrez ainsi vous assurer plus facilement du respect des conditions du RAMHHS.</a:t>
            </a:r>
            <a:endParaRPr lang="fr-CA" spc="-1" dirty="0">
              <a:latin typeface="Arial"/>
            </a:endParaRP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49</a:t>
            </a:fld>
            <a:endParaRPr lang="fr-CA"/>
          </a:p>
        </p:txBody>
      </p:sp>
    </p:spTree>
    <p:extLst>
      <p:ext uri="{BB962C8B-B14F-4D97-AF65-F5344CB8AC3E}">
        <p14:creationId xmlns:p14="http://schemas.microsoft.com/office/powerpoint/2010/main" val="499084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fontAlgn="base"/>
            <a:r>
              <a:rPr lang="fr-CA" sz="1200" b="0" i="0" kern="1200" dirty="0">
                <a:solidFill>
                  <a:schemeClr val="tx1"/>
                </a:solidFill>
                <a:effectLst/>
                <a:latin typeface="+mn-lt"/>
                <a:ea typeface="+mn-ea"/>
                <a:cs typeface="+mn-cs"/>
              </a:rPr>
              <a:t>Les outils cartographiques vous permettent de mieux planifier vos activités et de circonscrire l’encadrement applicable lorsqu’il y a présence de MHH potentiels dans vos zones d’activité. Ceci dit, la cartographie typique n’a pas de valeur légale et ne remplace en rien une validation terrain de l’information.</a:t>
            </a:r>
          </a:p>
          <a:p>
            <a:pPr rtl="0" fontAlgn="base"/>
            <a:endParaRPr lang="fr-CA" sz="1200" b="0" i="0" kern="1200" dirty="0">
              <a:solidFill>
                <a:schemeClr val="tx1"/>
              </a:solidFill>
              <a:effectLst/>
              <a:latin typeface="+mn-lt"/>
              <a:ea typeface="+mn-ea"/>
              <a:cs typeface="+mn-cs"/>
            </a:endParaRPr>
          </a:p>
          <a:p>
            <a:pPr rtl="0" fontAlgn="base"/>
            <a:r>
              <a:rPr lang="fr-CA" sz="1200" b="0" i="0" kern="1200" dirty="0">
                <a:solidFill>
                  <a:schemeClr val="tx1"/>
                </a:solidFill>
                <a:effectLst/>
                <a:latin typeface="+mn-lt"/>
                <a:ea typeface="+mn-ea"/>
                <a:cs typeface="+mn-cs"/>
              </a:rPr>
              <a:t>Lorsque vous commencez une activité, consultez d’abord la cartographie la plus détaillée et à jour possible, disponible au niveau local. Pour ce faire, il est recommandé de contacter votre MRC.</a:t>
            </a:r>
          </a:p>
          <a:p>
            <a:pPr rtl="0" fontAlgn="base"/>
            <a:endParaRPr lang="fr-CA" sz="1200" b="0" i="0" kern="1200" dirty="0">
              <a:solidFill>
                <a:schemeClr val="tx1"/>
              </a:solidFill>
              <a:effectLst/>
              <a:latin typeface="+mn-lt"/>
              <a:ea typeface="+mn-ea"/>
              <a:cs typeface="+mn-cs"/>
            </a:endParaRPr>
          </a:p>
          <a:p>
            <a:pPr rtl="0" fontAlgn="base"/>
            <a:r>
              <a:rPr lang="fr-CA" sz="1200" b="0" i="0" kern="1200" dirty="0">
                <a:solidFill>
                  <a:schemeClr val="tx1"/>
                </a:solidFill>
                <a:effectLst/>
                <a:latin typeface="+mn-lt"/>
                <a:ea typeface="+mn-ea"/>
                <a:cs typeface="+mn-cs"/>
              </a:rPr>
              <a:t>Dans le cas où cette cartographie n’existe pas ou n’apporte pas suffisamment d’informations, référez-vous à la Cartographie des milieux humides potentiels du Québec, qui couvre l’ensemble du territoire québécois, ou encore à la Cartographie détaillée des milieux humides, si elle est disponible.</a:t>
            </a:r>
          </a:p>
          <a:p>
            <a:pPr rtl="0" fontAlgn="base"/>
            <a:endParaRPr lang="fr-CA" sz="1200" b="0" i="0" kern="1200" dirty="0">
              <a:solidFill>
                <a:schemeClr val="tx1"/>
              </a:solidFill>
              <a:effectLst/>
              <a:latin typeface="+mn-lt"/>
              <a:ea typeface="+mn-ea"/>
              <a:cs typeface="+mn-cs"/>
            </a:endParaRPr>
          </a:p>
          <a:p>
            <a:pPr rtl="0" fontAlgn="base"/>
            <a:r>
              <a:rPr lang="fr-CA" sz="1200" b="0" i="0" kern="1200" dirty="0">
                <a:solidFill>
                  <a:schemeClr val="tx1"/>
                </a:solidFill>
                <a:effectLst/>
                <a:latin typeface="+mn-lt"/>
                <a:ea typeface="+mn-ea"/>
                <a:cs typeface="+mn-cs"/>
              </a:rPr>
              <a:t>Vous pouvez également consulter des informations complémentaires diffusées sur la page des plans régionaux des milieux humides et hydriques (PRMHH).</a:t>
            </a:r>
          </a:p>
          <a:p>
            <a:pPr rtl="0" fontAlgn="base"/>
            <a:endParaRPr lang="fr-CA" sz="1200" b="0" i="0" kern="1200" dirty="0">
              <a:solidFill>
                <a:schemeClr val="tx1"/>
              </a:solidFill>
              <a:effectLst/>
              <a:latin typeface="+mn-lt"/>
              <a:ea typeface="+mn-ea"/>
              <a:cs typeface="+mn-cs"/>
            </a:endParaRPr>
          </a:p>
          <a:p>
            <a:pPr rtl="0" fontAlgn="base"/>
            <a:r>
              <a:rPr lang="fr-CA" sz="1200" b="0" i="0" kern="1200" dirty="0">
                <a:solidFill>
                  <a:schemeClr val="tx1"/>
                </a:solidFill>
                <a:effectLst/>
                <a:latin typeface="+mn-lt"/>
                <a:ea typeface="+mn-ea"/>
                <a:cs typeface="+mn-cs"/>
              </a:rPr>
              <a:t>Un recoupement des outils cartographiques disponibles, incluant les données écoforestières, vous aidera à mieux planifier vos activités.</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50</a:t>
            </a:fld>
            <a:endParaRPr lang="fr-CA" dirty="0"/>
          </a:p>
        </p:txBody>
      </p:sp>
    </p:spTree>
    <p:extLst>
      <p:ext uri="{BB962C8B-B14F-4D97-AF65-F5344CB8AC3E}">
        <p14:creationId xmlns:p14="http://schemas.microsoft.com/office/powerpoint/2010/main" val="88368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CA" dirty="0"/>
              <a:t>Le </a:t>
            </a:r>
            <a:r>
              <a:rPr lang="fr-CA" sz="1200" dirty="0"/>
              <a:t>Règlement sur l'encadrement d’activités en fonction de leur impact sur l’environnement (REAFIE) vise à encadrer les activités en fonction de leur </a:t>
            </a:r>
            <a:r>
              <a:rPr lang="fr-CA" sz="1200" dirty="0">
                <a:highlight>
                  <a:srgbClr val="FFFF00"/>
                </a:highlight>
              </a:rPr>
              <a:t>niveau de risque environnemental (</a:t>
            </a:r>
            <a:r>
              <a:rPr lang="fr-CA" sz="1200" dirty="0"/>
              <a:t>modéré, faible ou négligeable). L’encadrement est ainsi modulé entre l’autorisation ministérielle, la déclaration de conformité et l’exemption.</a:t>
            </a:r>
          </a:p>
          <a:p>
            <a:pPr algn="just"/>
            <a:endParaRPr lang="fr-CA" sz="1200" dirty="0"/>
          </a:p>
          <a:p>
            <a:pPr algn="just"/>
            <a:r>
              <a:rPr lang="fr-CA" sz="1200" dirty="0"/>
              <a:t>Ce règlement précise les éléments de recevabilité considérés pour la délivrance des autorisations ministérielles, mais également les conditions d’admissibilité pour les activités admissibles à une déclaration de conformité ou visées pas une exemption.</a:t>
            </a:r>
          </a:p>
          <a:p>
            <a:pPr algn="just"/>
            <a:endParaRPr lang="fr-CA" sz="1200" dirty="0"/>
          </a:p>
          <a:p>
            <a:pPr algn="just"/>
            <a:r>
              <a:rPr lang="fr-CA" sz="1200" dirty="0"/>
              <a:t>La principale nouveauté repose ici sur le fait que les activités visées par une exemption ou les activités admissibles à une déclaration de conformité visent </a:t>
            </a:r>
            <a:r>
              <a:rPr lang="fr-CA" dirty="0"/>
              <a:t>à assurer un meilleur partage des responsabilités entre les initiateurs de projets et le ministère.</a:t>
            </a:r>
          </a:p>
          <a:p>
            <a:pPr algn="just"/>
            <a:endParaRPr lang="fr-CA" dirty="0"/>
          </a:p>
          <a:p>
            <a:pPr algn="just"/>
            <a:r>
              <a:rPr lang="fr-CA" dirty="0"/>
              <a:t>Il contient deux chapitres consacrés à l’encadrement des activités réalisées en milieux humides et hydriques, ou à proximité de ceux-ci.</a:t>
            </a:r>
          </a:p>
          <a:p>
            <a:pPr algn="just"/>
            <a:endParaRPr lang="fr-CA" dirty="0"/>
          </a:p>
          <a:p>
            <a:pPr algn="just"/>
            <a:r>
              <a:rPr lang="fr-CA" b="0" i="0" dirty="0">
                <a:solidFill>
                  <a:srgbClr val="000000"/>
                </a:solidFill>
                <a:effectLst/>
                <a:latin typeface="verdana" panose="020B0604030504040204" pitchFamily="34" charset="0"/>
              </a:rPr>
              <a:t>La majorité des activités d’aménagement forestier (opérations courantes des propriétaires de boisés privés) sont encadrées par des exemptions, lorsque le risque est négligeable, ou par des déclarations de conformité, lorsque le risque est faible.</a:t>
            </a:r>
            <a:endParaRPr lang="fr-CA" dirty="0"/>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5</a:t>
            </a:fld>
            <a:endParaRPr lang="fr-CA"/>
          </a:p>
        </p:txBody>
      </p:sp>
    </p:spTree>
    <p:extLst>
      <p:ext uri="{BB962C8B-B14F-4D97-AF65-F5344CB8AC3E}">
        <p14:creationId xmlns:p14="http://schemas.microsoft.com/office/powerpoint/2010/main" val="640638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51</a:t>
            </a:fld>
            <a:endParaRPr lang="fr-CA"/>
          </a:p>
        </p:txBody>
      </p:sp>
    </p:spTree>
    <p:extLst>
      <p:ext uri="{BB962C8B-B14F-4D97-AF65-F5344CB8AC3E}">
        <p14:creationId xmlns:p14="http://schemas.microsoft.com/office/powerpoint/2010/main" val="3797556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4EB653-0D5E-4297-8535-3F3DAF52A547}" type="slidenum">
              <a:rPr lang="fr-CA" smtClean="0"/>
              <a:t>52</a:t>
            </a:fld>
            <a:endParaRPr lang="fr-CA"/>
          </a:p>
        </p:txBody>
      </p:sp>
    </p:spTree>
    <p:extLst>
      <p:ext uri="{BB962C8B-B14F-4D97-AF65-F5344CB8AC3E}">
        <p14:creationId xmlns:p14="http://schemas.microsoft.com/office/powerpoint/2010/main" val="3861902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4EB653-0D5E-4297-8535-3F3DAF52A547}" type="slidenum">
              <a:rPr lang="fr-CA" smtClean="0"/>
              <a:t>53</a:t>
            </a:fld>
            <a:endParaRPr lang="fr-CA"/>
          </a:p>
        </p:txBody>
      </p:sp>
    </p:spTree>
    <p:extLst>
      <p:ext uri="{BB962C8B-B14F-4D97-AF65-F5344CB8AC3E}">
        <p14:creationId xmlns:p14="http://schemas.microsoft.com/office/powerpoint/2010/main" val="1797471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4EB653-0D5E-4297-8535-3F3DAF52A547}" type="slidenum">
              <a:rPr lang="fr-CA" smtClean="0"/>
              <a:t>54</a:t>
            </a:fld>
            <a:endParaRPr lang="fr-CA"/>
          </a:p>
        </p:txBody>
      </p:sp>
    </p:spTree>
    <p:extLst>
      <p:ext uri="{BB962C8B-B14F-4D97-AF65-F5344CB8AC3E}">
        <p14:creationId xmlns:p14="http://schemas.microsoft.com/office/powerpoint/2010/main" val="3774402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ea typeface="+mn-lt"/>
                <a:cs typeface="+mn-lt"/>
              </a:rPr>
              <a:t>On peut résumer ainsi la portée du REAFIE pour les activités d’aménagement forestier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ea typeface="+mn-lt"/>
                <a:cs typeface="+mn-lt"/>
              </a:rPr>
              <a:t>1. Tout d’abord, il convient de rappeler que ce règlement constitue un cadre minimal pour les activités d’aménagement forestier en milieux humides et hydriques, à l’échelle provinciale. Il fait intervenir des éléments de régionalisation, mais ceux-ci se font au niveau des provinces naturelles, par exemple, les basses-terres du Saint-Laurent, ou hors de celles-ci. </a:t>
            </a:r>
            <a:r>
              <a:rPr lang="fr-CA" sz="1800" dirty="0">
                <a:effectLst/>
                <a:latin typeface="Calibri" panose="020F0502020204030204" pitchFamily="34" charset="0"/>
                <a:ea typeface="Calibri" panose="020F0502020204030204" pitchFamily="34" charset="0"/>
              </a:rPr>
              <a:t>Il faut souligner que malgré cette nouvelle réglementation, les municipalités </a:t>
            </a:r>
            <a:r>
              <a:rPr lang="fr-CA" sz="1800" u="none" dirty="0">
                <a:effectLst/>
                <a:latin typeface="Calibri" panose="020F0502020204030204" pitchFamily="34" charset="0"/>
                <a:ea typeface="Calibri" panose="020F0502020204030204" pitchFamily="34" charset="0"/>
              </a:rPr>
              <a:t>peuvent régir la plantation et l’abattage d’arbres depuis </a:t>
            </a:r>
            <a:r>
              <a:rPr lang="fr-CA" sz="1800" dirty="0">
                <a:effectLst/>
                <a:latin typeface="Calibri" panose="020F0502020204030204" pitchFamily="34" charset="0"/>
                <a:ea typeface="Calibri" panose="020F0502020204030204" pitchFamily="34" charset="0"/>
              </a:rPr>
              <a:t>près de 20 ans. Ainsi, elles ont le choix et la possibilité de moduler leur encadrement en tenant compte de leurs particularités locales. Elles peuvent s’inspirer ou non de la réglementation du gouvernement prise en vertu de la LQE, pour établir des moyens adaptés pour la conservation des milieux humides et hydriques. Comme pour d’autres secteurs d’activité, les initiateurs de projets doivent consulter la réglementation municipale qui pourrait s’appliquer à leurs travaux, en plus de celle du MELCC. </a:t>
            </a:r>
            <a:endParaRPr lang="fr-CA" sz="1200" dirty="0">
              <a:ea typeface="+mn-lt"/>
              <a:cs typeface="+mn-lt"/>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lang="fr-CA" sz="1200" dirty="0">
              <a:ea typeface="+mn-lt"/>
              <a:cs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ea typeface="+mn-lt"/>
                <a:cs typeface="+mn-lt"/>
              </a:rPr>
              <a:t>2. En milieux humides et hydriques, ce règlement vise uniquement les activités d’aménagement forestier réalisées en terre privée. Il ne vise donc pas les activités soumises au Règlement sur l’aménagement durable des forêts du domaine de l’État (RADF).</a:t>
            </a:r>
          </a:p>
          <a:p>
            <a:pPr marL="228600" marR="0" lvl="0" indent="-228600" algn="just" defTabSz="914400" rtl="0" eaLnBrk="1" fontAlgn="auto" latinLnBrk="0" hangingPunct="1">
              <a:lnSpc>
                <a:spcPct val="100000"/>
              </a:lnSpc>
              <a:spcBef>
                <a:spcPts val="0"/>
              </a:spcBef>
              <a:spcAft>
                <a:spcPts val="0"/>
              </a:spcAft>
              <a:buClrTx/>
              <a:buSzTx/>
              <a:buFontTx/>
              <a:buAutoNum type="arabicParenR"/>
              <a:tabLst/>
              <a:defRPr/>
            </a:pPr>
            <a:endParaRPr lang="fr-CA" sz="1200" dirty="0">
              <a:ea typeface="+mn-lt"/>
              <a:cs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ea typeface="+mn-lt"/>
                <a:cs typeface="+mn-lt"/>
              </a:rPr>
              <a:t>La définition d’« aménagement forestier » retenue est la même que celle prévue par la </a:t>
            </a:r>
            <a:r>
              <a:rPr lang="fr-CA" sz="1200" dirty="0">
                <a:cs typeface="Calibri"/>
              </a:rPr>
              <a:t>Loi sur l’aménagement durable du territoire forestier (LADFT), qui vise également les activités réalisées à des fins acéricoles. Toutefois, on vient préciser qu’une telle activité doit également viser spécifiquement la mise en valeur et la conservation du territoire forestier. En d’autres mots, on peut parler d’utilisation durable de la ressource. Cela est d’autant plus vrai quand le tout se fait dans le respect de saines pratiques d’intervention.</a:t>
            </a:r>
          </a:p>
          <a:p>
            <a:pPr marL="228600" marR="0" lvl="0" indent="-228600" algn="just" defTabSz="914400" rtl="0" eaLnBrk="1" fontAlgn="auto" latinLnBrk="0" hangingPunct="1">
              <a:lnSpc>
                <a:spcPct val="100000"/>
              </a:lnSpc>
              <a:spcBef>
                <a:spcPts val="0"/>
              </a:spcBef>
              <a:spcAft>
                <a:spcPts val="0"/>
              </a:spcAft>
              <a:buClrTx/>
              <a:buSzTx/>
              <a:buFontTx/>
              <a:buAutoNum type="arabicParenR"/>
              <a:tabLst/>
              <a:defRPr/>
            </a:pPr>
            <a:endParaRPr lang="fr-CA" sz="1200" dirty="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cs typeface="Calibri"/>
              </a:rPr>
              <a:t>Pour bien illustrer le tout, un chemin construit en vue de réaliser une récolte cadrerait dans ce concept, alors qu’un chemin construit uniquement pour circuler sur une propriété boisée ne serait pas visé.</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dirty="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cs typeface="Calibri"/>
              </a:rPr>
              <a:t>3. Ce règlement vise également, comme il a été mentionné précédemment, à moduler l’encadrement en fonction du niveau d’atteinte au milieu, en assurant notamment le maintien de l’hydrologie. Ainsi, les activités d’aménagement forestier courantes et ayant peu d’impact lorsqu’adéquatement réalisées, comme la récolte, font l’objet d’exemptions, mais certaines, comme le drainage sylvicole, demeurent visées par une autorisation ministérielle.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200" dirty="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dirty="0">
                <a:cs typeface="Calibri"/>
              </a:rPr>
              <a:t>4. Enfin, des éléments ont été introduits pour tenir compte de la réalité du secteur, soit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cs typeface="Calibri"/>
              </a:rPr>
              <a:t>Une modulation de l’encadrement en présence de perturbations naturelles;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cs typeface="Calibri"/>
              </a:rPr>
              <a:t>L’introduction de dispositions pour certaines activités, telles que les activités acéricoles ou le boisement de friches.</a:t>
            </a:r>
            <a:endParaRPr lang="en-US" sz="1200" dirty="0">
              <a:ea typeface="+mn-lt"/>
              <a:cs typeface="+mn-lt"/>
            </a:endParaRP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6</a:t>
            </a:fld>
            <a:endParaRPr lang="fr-CA"/>
          </a:p>
        </p:txBody>
      </p:sp>
    </p:spTree>
    <p:extLst>
      <p:ext uri="{BB962C8B-B14F-4D97-AF65-F5344CB8AC3E}">
        <p14:creationId xmlns:p14="http://schemas.microsoft.com/office/powerpoint/2010/main" val="409214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Le </a:t>
            </a:r>
            <a:r>
              <a:rPr lang="fr-CA" sz="1200" dirty="0"/>
              <a:t>Règlement sur les activités dans des milieux humides, hydriques et sensibles (RAMHHS) vise quant à lui, sauf exception, à prescrire les conditions de réalisation s’appliquant aux activités en milieux humides et hydriques qui ne font pas l’objet d’une autorisation ministérielle.</a:t>
            </a:r>
          </a:p>
          <a:p>
            <a:pPr algn="just"/>
            <a:endParaRPr lang="fr-CA" sz="1200" dirty="0"/>
          </a:p>
          <a:p>
            <a:pPr algn="just"/>
            <a:r>
              <a:rPr lang="fr-CA" sz="1200" dirty="0"/>
              <a:t>Par exemple, la construction d’un chemin en marécage arborescent qui est exemptée d’une autorisation ministérielle par le REAFIE doit se faire en respectant diverses conditions du RAMHHS, notamment en lien avec la gestion des remblais et déblais dans le milieu, ou encore en lien avec l’aménagement des fossés qui le bordent.</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EB653-0D5E-4297-8535-3F3DAF52A547}"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84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a typeface="+mn-lt"/>
                <a:cs typeface="+mn-lt"/>
              </a:rPr>
              <a:t>Pour ce qui est du RAMHHS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a typeface="+mn-lt"/>
                <a:cs typeface="+mn-lt"/>
              </a:rPr>
              <a:t>1. Il précise des concepts et définitions importantes pour le secteur.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a typeface="+mn-lt"/>
                <a:cs typeface="+mn-lt"/>
              </a:rPr>
              <a:t>2. Il met l’accent sur le maintien de la vocation forestière du milieu, en introduisant des dispositions liées au reboisement et au maintien du couvert forestier.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a typeface="+mn-lt"/>
                <a:cs typeface="+mn-lt"/>
              </a:rPr>
              <a:t>3. Il prévoit également des dispositions pour le contrôle de l’orniérage.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a typeface="+mn-lt"/>
                <a:cs typeface="+mn-lt"/>
              </a:rPr>
              <a:t>4. En dernier lieu, il fait intervenir un professionnel, soit l’ingénieur forestier, en exigeant que des activités dépassant un certain seuil soient recommandées dans une prescription sylvicole.</a:t>
            </a:r>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8</a:t>
            </a:fld>
            <a:endParaRPr lang="fr-CA"/>
          </a:p>
        </p:txBody>
      </p:sp>
    </p:spTree>
    <p:extLst>
      <p:ext uri="{BB962C8B-B14F-4D97-AF65-F5344CB8AC3E}">
        <p14:creationId xmlns:p14="http://schemas.microsoft.com/office/powerpoint/2010/main" val="325096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a:t>Le</a:t>
            </a:r>
            <a:r>
              <a:rPr lang="fr-CA" dirty="0"/>
              <a:t> </a:t>
            </a:r>
            <a:r>
              <a:rPr lang="fr-CA" sz="1200" dirty="0"/>
              <a:t>Règlement sur la compensation pour l’atteinte aux milieux humides et hydriques (RCAMHH) précise la méthode de calcul de la contribution financière pour une perte inévitable de MHH, les cas soustraits à une telle contribution et les cas où cette dernière peut être remplacée par la réalisation de travaux visant la restauration ou la création de tels milieux. </a:t>
            </a:r>
          </a:p>
          <a:p>
            <a:pPr algn="just"/>
            <a:endParaRPr lang="fr-CA" sz="1200" dirty="0"/>
          </a:p>
          <a:p>
            <a:pPr algn="just"/>
            <a:r>
              <a:rPr lang="fr-CA" sz="1200" dirty="0"/>
              <a:t>Il s’applique uniquement dans les cas où une activité est visée par une autorisation ministérielle. Il ne s’applique donc pas aux activités exemptées d’une autorisation ou admissibles à une déclaration de conformité.</a:t>
            </a:r>
          </a:p>
          <a:p>
            <a:pPr algn="just"/>
            <a:endParaRPr lang="fr-CA" sz="1200" dirty="0"/>
          </a:p>
          <a:p>
            <a:pPr algn="just"/>
            <a:r>
              <a:rPr lang="fr-CA" b="0" i="0" dirty="0">
                <a:solidFill>
                  <a:srgbClr val="000000"/>
                </a:solidFill>
                <a:effectLst/>
                <a:latin typeface="verdana" panose="020B0604030504040204" pitchFamily="34" charset="0"/>
              </a:rPr>
              <a:t>Puisque la majorité des activités d’aménagement forestier (opérations courantes des propriétaires de boisés privés) sont encadrées par des exemptions, lorsque le risque est négligeable, ou par des déclarations de conformité, lorsque le risque est faible, les dispositions visant les activités d’aménagement forestier du RCAMHH s’appliquent uniquement dans les cas où de telles activités ne sont pas soustraites par le REAFIE en raison de leur niveau de risque modéré. C’est par exemple le cas du drainage sylvicole.</a:t>
            </a:r>
            <a:endParaRPr lang="fr-CA" dirty="0"/>
          </a:p>
        </p:txBody>
      </p:sp>
      <p:sp>
        <p:nvSpPr>
          <p:cNvPr id="4" name="Espace réservé du numéro de diapositive 3"/>
          <p:cNvSpPr>
            <a:spLocks noGrp="1"/>
          </p:cNvSpPr>
          <p:nvPr>
            <p:ph type="sldNum" sz="quarter" idx="10"/>
          </p:nvPr>
        </p:nvSpPr>
        <p:spPr/>
        <p:txBody>
          <a:bodyPr/>
          <a:lstStyle/>
          <a:p>
            <a:fld id="{2C54E9B0-05BA-4845-A8C2-E6BD67823A73}" type="slidenum">
              <a:rPr lang="fr-CA" smtClean="0"/>
              <a:t>9</a:t>
            </a:fld>
            <a:endParaRPr lang="fr-CA"/>
          </a:p>
        </p:txBody>
      </p:sp>
    </p:spTree>
    <p:extLst>
      <p:ext uri="{BB962C8B-B14F-4D97-AF65-F5344CB8AC3E}">
        <p14:creationId xmlns:p14="http://schemas.microsoft.com/office/powerpoint/2010/main" val="220303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ccueil">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976" y="5368326"/>
            <a:ext cx="3938024" cy="1487427"/>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36" y="5371668"/>
            <a:ext cx="3685888" cy="1484086"/>
          </a:xfrm>
          <a:prstGeom prst="rect">
            <a:avLst/>
          </a:prstGeom>
        </p:spPr>
      </p:pic>
    </p:spTree>
    <p:extLst>
      <p:ext uri="{BB962C8B-B14F-4D97-AF65-F5344CB8AC3E}">
        <p14:creationId xmlns:p14="http://schemas.microsoft.com/office/powerpoint/2010/main" val="10476444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02428"/>
            <a:ext cx="10515600" cy="405531"/>
          </a:xfrm>
        </p:spPr>
        <p:txBody>
          <a:bodyPr>
            <a:norm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839789" y="1364071"/>
            <a:ext cx="5157787"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4" name="Content Placeholder 3"/>
          <p:cNvSpPr>
            <a:spLocks noGrp="1"/>
          </p:cNvSpPr>
          <p:nvPr>
            <p:ph sz="half" idx="2" hasCustomPrompt="1"/>
          </p:nvPr>
        </p:nvSpPr>
        <p:spPr>
          <a:xfrm>
            <a:off x="839789" y="2544096"/>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6172201" y="1364071"/>
            <a:ext cx="5183188"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10" name="Content Placeholder 3"/>
          <p:cNvSpPr>
            <a:spLocks noGrp="1"/>
          </p:cNvSpPr>
          <p:nvPr>
            <p:ph sz="half" idx="13" hasCustomPrompt="1"/>
          </p:nvPr>
        </p:nvSpPr>
        <p:spPr>
          <a:xfrm>
            <a:off x="6196013" y="2527042"/>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pic>
        <p:nvPicPr>
          <p:cNvPr id="9" name="Image 8">
            <a:extLst>
              <a:ext uri="{FF2B5EF4-FFF2-40B4-BE49-F238E27FC236}">
                <a16:creationId xmlns:a16="http://schemas.microsoft.com/office/drawing/2014/main" id="{90A20622-BC6D-4163-A586-5B6FBFCE0E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11" name="Image 10">
            <a:extLst>
              <a:ext uri="{FF2B5EF4-FFF2-40B4-BE49-F238E27FC236}">
                <a16:creationId xmlns:a16="http://schemas.microsoft.com/office/drawing/2014/main" id="{29D62EFD-0664-45DE-8A22-B5FFE688EF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61220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02428"/>
            <a:ext cx="10515600" cy="405531"/>
          </a:xfrm>
        </p:spPr>
        <p:txBody>
          <a:bodyPr>
            <a:normAutofit/>
          </a:bodyPr>
          <a:lstStyle>
            <a:lvl1pPr>
              <a:defRPr sz="3600">
                <a:latin typeface="+mn-lt"/>
              </a:defRPr>
            </a:lvl1pPr>
          </a:lstStyle>
          <a:p>
            <a:r>
              <a:rPr lang="fr-FR"/>
              <a:t>MODIFIEZ LE STYLE DU TITRE</a:t>
            </a:r>
            <a:endParaRPr lang="en-US"/>
          </a:p>
        </p:txBody>
      </p:sp>
      <p:sp>
        <p:nvSpPr>
          <p:cNvPr id="3" name="Text Placeholder 2"/>
          <p:cNvSpPr>
            <a:spLocks noGrp="1"/>
          </p:cNvSpPr>
          <p:nvPr>
            <p:ph type="body" idx="1" hasCustomPrompt="1"/>
          </p:nvPr>
        </p:nvSpPr>
        <p:spPr>
          <a:xfrm>
            <a:off x="839789" y="1364071"/>
            <a:ext cx="5157787"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a:t>
            </a:r>
            <a:br>
              <a:rPr lang="fr-FR"/>
            </a:br>
            <a:r>
              <a:rPr lang="fr-FR"/>
              <a:t>du texte du masque</a:t>
            </a:r>
          </a:p>
        </p:txBody>
      </p:sp>
      <p:sp>
        <p:nvSpPr>
          <p:cNvPr id="4" name="Content Placeholder 3"/>
          <p:cNvSpPr>
            <a:spLocks noGrp="1"/>
          </p:cNvSpPr>
          <p:nvPr>
            <p:ph sz="half" idx="2" hasCustomPrompt="1"/>
          </p:nvPr>
        </p:nvSpPr>
        <p:spPr>
          <a:xfrm>
            <a:off x="839789" y="2544096"/>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a:t>Modifier les styles </a:t>
            </a:r>
            <a:br>
              <a:rPr lang="fr-FR"/>
            </a:br>
            <a:r>
              <a:rPr lang="fr-FR"/>
              <a:t>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hasCustomPrompt="1"/>
          </p:nvPr>
        </p:nvSpPr>
        <p:spPr>
          <a:xfrm>
            <a:off x="6172201" y="1364071"/>
            <a:ext cx="5183188"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a:t>
            </a:r>
            <a:br>
              <a:rPr lang="fr-FR"/>
            </a:br>
            <a:r>
              <a:rPr lang="fr-FR"/>
              <a:t>du texte du masque</a:t>
            </a:r>
          </a:p>
        </p:txBody>
      </p:sp>
      <p:sp>
        <p:nvSpPr>
          <p:cNvPr id="10" name="Content Placeholder 3"/>
          <p:cNvSpPr>
            <a:spLocks noGrp="1"/>
          </p:cNvSpPr>
          <p:nvPr>
            <p:ph sz="half" idx="13" hasCustomPrompt="1"/>
          </p:nvPr>
        </p:nvSpPr>
        <p:spPr>
          <a:xfrm>
            <a:off x="6196013" y="2527042"/>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a:t>Modifier les styles </a:t>
            </a:r>
            <a:br>
              <a:rPr lang="fr-FR"/>
            </a:br>
            <a:r>
              <a:rPr lang="fr-FR"/>
              <a:t>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u numéro de diapositive 3"/>
          <p:cNvSpPr>
            <a:spLocks noGrp="1"/>
          </p:cNvSpPr>
          <p:nvPr>
            <p:ph type="sldNum" sz="quarter" idx="4"/>
          </p:nvPr>
        </p:nvSpPr>
        <p:spPr>
          <a:xfrm>
            <a:off x="8610600" y="8855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76159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6764394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pic>
        <p:nvPicPr>
          <p:cNvPr id="6" name="Image 5">
            <a:extLst>
              <a:ext uri="{FF2B5EF4-FFF2-40B4-BE49-F238E27FC236}">
                <a16:creationId xmlns:a16="http://schemas.microsoft.com/office/drawing/2014/main" id="{2AC8CC9F-4652-4B74-8F9C-84DF856E6F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a:extLst>
              <a:ext uri="{FF2B5EF4-FFF2-40B4-BE49-F238E27FC236}">
                <a16:creationId xmlns:a16="http://schemas.microsoft.com/office/drawing/2014/main" id="{1D590BE9-5919-4E6D-A83F-C5C51604B6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600802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796414"/>
            <a:ext cx="10515600" cy="550605"/>
          </a:xfrm>
        </p:spPr>
        <p:txBody>
          <a:bodyPr anchor="b">
            <a:normAutofit/>
          </a:bodyPr>
          <a:lstStyle>
            <a:lvl1pPr>
              <a:defRPr sz="3600"/>
            </a:lvl1pPr>
          </a:lstStyle>
          <a:p>
            <a:r>
              <a:rPr lang="fr-FR" dirty="0"/>
              <a:t>MODIFIEZ LE STYLE DU TITRE</a:t>
            </a:r>
            <a:endParaRPr lang="en-US" dirty="0"/>
          </a:p>
        </p:txBody>
      </p:sp>
      <p:sp>
        <p:nvSpPr>
          <p:cNvPr id="3" name="Text Placeholder 2"/>
          <p:cNvSpPr>
            <a:spLocks noGrp="1"/>
          </p:cNvSpPr>
          <p:nvPr>
            <p:ph type="body" idx="1"/>
          </p:nvPr>
        </p:nvSpPr>
        <p:spPr>
          <a:xfrm>
            <a:off x="831850" y="1858298"/>
            <a:ext cx="10515600" cy="3352800"/>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pic>
        <p:nvPicPr>
          <p:cNvPr id="6" name="Image 5">
            <a:extLst>
              <a:ext uri="{FF2B5EF4-FFF2-40B4-BE49-F238E27FC236}">
                <a16:creationId xmlns:a16="http://schemas.microsoft.com/office/drawing/2014/main" id="{4DF58C56-C4A8-4971-88E6-0CB071B6FA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a:extLst>
              <a:ext uri="{FF2B5EF4-FFF2-40B4-BE49-F238E27FC236}">
                <a16:creationId xmlns:a16="http://schemas.microsoft.com/office/drawing/2014/main" id="{B6F336E2-3198-43EB-8AED-4EAA1932E1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16675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pic>
        <p:nvPicPr>
          <p:cNvPr id="7" name="Image 6">
            <a:extLst>
              <a:ext uri="{FF2B5EF4-FFF2-40B4-BE49-F238E27FC236}">
                <a16:creationId xmlns:a16="http://schemas.microsoft.com/office/drawing/2014/main" id="{FF5277DE-6807-4DD5-85CA-C33AE0E16E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8" name="Image 7">
            <a:extLst>
              <a:ext uri="{FF2B5EF4-FFF2-40B4-BE49-F238E27FC236}">
                <a16:creationId xmlns:a16="http://schemas.microsoft.com/office/drawing/2014/main" id="{9F90C0F3-1B46-42D1-BFDE-D03D2ED0EF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404828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pic>
        <p:nvPicPr>
          <p:cNvPr id="5" name="Image 4">
            <a:extLst>
              <a:ext uri="{FF2B5EF4-FFF2-40B4-BE49-F238E27FC236}">
                <a16:creationId xmlns:a16="http://schemas.microsoft.com/office/drawing/2014/main" id="{04E72E45-6A31-4EE4-8804-E4F7A422D5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a:extLst>
              <a:ext uri="{FF2B5EF4-FFF2-40B4-BE49-F238E27FC236}">
                <a16:creationId xmlns:a16="http://schemas.microsoft.com/office/drawing/2014/main" id="{20A5E354-A403-4DF6-BC55-A306BA666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64040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pic>
        <p:nvPicPr>
          <p:cNvPr id="4" name="Image 3">
            <a:extLst>
              <a:ext uri="{FF2B5EF4-FFF2-40B4-BE49-F238E27FC236}">
                <a16:creationId xmlns:a16="http://schemas.microsoft.com/office/drawing/2014/main" id="{D4B2AD12-6D3A-40EA-A8A9-98885559FA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5" name="Image 4">
            <a:extLst>
              <a:ext uri="{FF2B5EF4-FFF2-40B4-BE49-F238E27FC236}">
                <a16:creationId xmlns:a16="http://schemas.microsoft.com/office/drawing/2014/main" id="{AEC6267A-042E-4FF0-9DCC-0FE292B5B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140291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29265"/>
            <a:ext cx="3932237" cy="1002890"/>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Content Placeholder 2"/>
          <p:cNvSpPr>
            <a:spLocks noGrp="1"/>
          </p:cNvSpPr>
          <p:nvPr>
            <p:ph idx="1" hasCustomPrompt="1"/>
          </p:nvPr>
        </p:nvSpPr>
        <p:spPr>
          <a:xfrm>
            <a:off x="5183188" y="1936955"/>
            <a:ext cx="5504477" cy="330364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hasCustomPrompt="1"/>
          </p:nvPr>
        </p:nvSpPr>
        <p:spPr>
          <a:xfrm>
            <a:off x="839788" y="1936954"/>
            <a:ext cx="3932237" cy="331032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pic>
        <p:nvPicPr>
          <p:cNvPr id="7" name="Image 6">
            <a:extLst>
              <a:ext uri="{FF2B5EF4-FFF2-40B4-BE49-F238E27FC236}">
                <a16:creationId xmlns:a16="http://schemas.microsoft.com/office/drawing/2014/main" id="{531E6B90-5C2B-4BC3-9579-F8470C9639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8" name="Image 7">
            <a:extLst>
              <a:ext uri="{FF2B5EF4-FFF2-40B4-BE49-F238E27FC236}">
                <a16:creationId xmlns:a16="http://schemas.microsoft.com/office/drawing/2014/main" id="{36F4588B-A154-459D-B45A-8169780F79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422863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82250"/>
            <a:ext cx="3932237" cy="1263445"/>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Picture Placeholder 2"/>
          <p:cNvSpPr>
            <a:spLocks noGrp="1" noChangeAspect="1"/>
          </p:cNvSpPr>
          <p:nvPr>
            <p:ph type="pic" idx="1"/>
          </p:nvPr>
        </p:nvSpPr>
        <p:spPr>
          <a:xfrm>
            <a:off x="5183188" y="1907458"/>
            <a:ext cx="4462257" cy="3460956"/>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839788" y="1937459"/>
            <a:ext cx="3932237" cy="331101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pic>
        <p:nvPicPr>
          <p:cNvPr id="7" name="Image 6">
            <a:extLst>
              <a:ext uri="{FF2B5EF4-FFF2-40B4-BE49-F238E27FC236}">
                <a16:creationId xmlns:a16="http://schemas.microsoft.com/office/drawing/2014/main" id="{6B4B30D1-A824-4831-BA49-6B72D5424B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8" name="Image 7">
            <a:extLst>
              <a:ext uri="{FF2B5EF4-FFF2-40B4-BE49-F238E27FC236}">
                <a16:creationId xmlns:a16="http://schemas.microsoft.com/office/drawing/2014/main" id="{BACD5D94-E2AD-4FAB-AF05-1D8E195E50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404459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06245"/>
            <a:ext cx="10515600" cy="55060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4050913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665"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quebec.ca/foresterie-milieux-humides-hydriqu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3.publicationsduquebec.gouv.qc.ca/gazetteofficielle.fr.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15.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5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5" Type="http://schemas.openxmlformats.org/officeDocument/2006/relationships/hyperlink" Target="https://www.environnement.gouv.qc.ca/lqe/autorisations/reafie/" TargetMode="Externa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 Id="rId14" Type="http://schemas.openxmlformats.org/officeDocument/2006/relationships/hyperlink" Target="https://www.environnement.gouv.qc.ca/lqe/autorisations/reafie/fiches/reglement-activites-milieux-humides-hydriques-sensibles-art-21-28.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6.jpeg"/><Relationship Id="rId7" Type="http://schemas.openxmlformats.org/officeDocument/2006/relationships/image" Target="../media/image70.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6.jpeg"/><Relationship Id="rId7" Type="http://schemas.openxmlformats.org/officeDocument/2006/relationships/image" Target="../media/image70.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6.jpeg"/><Relationship Id="rId7" Type="http://schemas.openxmlformats.org/officeDocument/2006/relationships/image" Target="../media/image70.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68.svg"/><Relationship Id="rId13" Type="http://schemas.microsoft.com/office/2007/relationships/hdphoto" Target="../media/hdphoto1.wdp"/><Relationship Id="rId3" Type="http://schemas.openxmlformats.org/officeDocument/2006/relationships/tags" Target="../tags/tag20.xml"/><Relationship Id="rId7" Type="http://schemas.openxmlformats.org/officeDocument/2006/relationships/image" Target="../media/image67.png"/><Relationship Id="rId12" Type="http://schemas.openxmlformats.org/officeDocument/2006/relationships/image" Target="../media/image3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6.jpeg"/><Relationship Id="rId11" Type="http://schemas.openxmlformats.org/officeDocument/2006/relationships/image" Target="../media/image9.png"/><Relationship Id="rId5" Type="http://schemas.openxmlformats.org/officeDocument/2006/relationships/notesSlide" Target="../notesSlides/notesSlide23.xml"/><Relationship Id="rId10" Type="http://schemas.openxmlformats.org/officeDocument/2006/relationships/image" Target="../media/image70.svg"/><Relationship Id="rId4" Type="http://schemas.openxmlformats.org/officeDocument/2006/relationships/slideLayout" Target="../slideLayouts/slideLayout3.xml"/><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www.quebec.ca/gouvernement/politiques-orientations/plan-de-protection-du-territoire-face-aux-inondations/gestion-rives-littoral-zones-inondables/projet-regime-transitoire-gestion-zones-inondables-rives-littoral" TargetMode="External"/><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13" Type="http://schemas.microsoft.com/office/2007/relationships/diagramDrawing" Target="../diagrams/drawing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Colors" Target="../diagrams/colors11.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0.xml"/><Relationship Id="rId11" Type="http://schemas.openxmlformats.org/officeDocument/2006/relationships/diagramQuickStyle" Target="../diagrams/quickStyle11.xml"/><Relationship Id="rId5" Type="http://schemas.openxmlformats.org/officeDocument/2006/relationships/diagramQuickStyle" Target="../diagrams/quickStyle10.xml"/><Relationship Id="rId10" Type="http://schemas.openxmlformats.org/officeDocument/2006/relationships/diagramLayout" Target="../diagrams/layout11.xml"/><Relationship Id="rId4" Type="http://schemas.openxmlformats.org/officeDocument/2006/relationships/diagramLayout" Target="../diagrams/layout10.xml"/><Relationship Id="rId9"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70.sv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13" Type="http://schemas.microsoft.com/office/2007/relationships/diagramDrawing" Target="../diagrams/drawing13.xm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diagramColors" Target="../diagrams/colors13.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83.sv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5.xml"/><Relationship Id="rId7" Type="http://schemas.openxmlformats.org/officeDocument/2006/relationships/image" Target="../media/image50.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66.jpeg"/><Relationship Id="rId4" Type="http://schemas.openxmlformats.org/officeDocument/2006/relationships/notesSlide" Target="../notesSlides/notesSlide42.xml"/><Relationship Id="rId9" Type="http://schemas.openxmlformats.org/officeDocument/2006/relationships/image" Target="../media/image85.sv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hyperlink" Target="https://www.environnement.gouv.qc.ca/lqe/autorisations/reafie/fiches/secteur-acericulture-cahier-explicatif.pdf"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5.xml"/><Relationship Id="rId7"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image" Target="../media/image50.png"/><Relationship Id="rId4" Type="http://schemas.openxmlformats.org/officeDocument/2006/relationships/image" Target="../media/image66.jpeg"/><Relationship Id="rId9"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environnement.gouv.qc.ca/autorisations/declaration-conformite/service-declaration-conformite.htm" TargetMode="External"/><Relationship Id="rId7"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environnement.gouv.qc.ca/eau/milieux-humides/analyse-environnementales-milieux-humides-hydriques.pdf" TargetMode="External"/><Relationship Id="rId4" Type="http://schemas.openxmlformats.org/officeDocument/2006/relationships/hyperlink" Target="https://www.environnement.gouv.qc.ca/autorisations/autorisations-ministerielles.ht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hyperlink" Target="https://www.environnement.gouv.qc.ca/eau/rives/delimitation.pdf" TargetMode="External"/><Relationship Id="rId3" Type="http://schemas.openxmlformats.org/officeDocument/2006/relationships/hyperlink" Target="https://www.donneesquebec.ca/recherche/dataset/milieux-humides-potentiels/resource/cec9cd31-ed56-46e5-8853-16552158112b" TargetMode="External"/><Relationship Id="rId7" Type="http://schemas.openxmlformats.org/officeDocument/2006/relationships/hyperlink" Target="https://www.environnement.gouv.qc.ca/eau/rives/guide-identif-dellimit-milieux-humides.pdf"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s://www.environnement.gouv.qc.ca/eau/milieux-humides/plans-regionaux/index.htm" TargetMode="External"/><Relationship Id="rId5" Type="http://schemas.openxmlformats.org/officeDocument/2006/relationships/hyperlink" Target="https://www.environnement.gouv.qc.ca/Eau/milieux-humides/plans-regionaux/Liste-donnees-carto.pdf" TargetMode="External"/><Relationship Id="rId10" Type="http://schemas.openxmlformats.org/officeDocument/2006/relationships/image" Target="../media/image86.png"/><Relationship Id="rId4" Type="http://schemas.openxmlformats.org/officeDocument/2006/relationships/hyperlink" Target="https://www.donneesquebec.ca/recherche/dataset/milieux-humides-du-quebec" TargetMode="External"/><Relationship Id="rId9" Type="http://schemas.openxmlformats.org/officeDocument/2006/relationships/hyperlink" Target="https://www.environnement.gouv.qc.ca/eau/rives/formulaire-identification-delimitation-milieux-humides.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environnement.gouv.qc.ca/formulaires/renseignements.asp"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5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92.sv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14.xml"/><Relationship Id="rId11" Type="http://schemas.openxmlformats.org/officeDocument/2006/relationships/image" Target="../media/image91.png"/><Relationship Id="rId5" Type="http://schemas.openxmlformats.org/officeDocument/2006/relationships/diagramQuickStyle" Target="../diagrams/quickStyle14.xml"/><Relationship Id="rId10" Type="http://schemas.openxmlformats.org/officeDocument/2006/relationships/hyperlink" Target="http://www.quebec.ca/foresterie-milieux-humides-hydriques" TargetMode="External"/><Relationship Id="rId4" Type="http://schemas.openxmlformats.org/officeDocument/2006/relationships/diagramLayout" Target="../diagrams/layout14.xml"/><Relationship Id="rId9" Type="http://schemas.openxmlformats.org/officeDocument/2006/relationships/image" Target="../media/image90.svg"/></Relationships>
</file>

<file path=ppt/slides/_rels/slide5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15.xml"/><Relationship Id="rId11" Type="http://schemas.openxmlformats.org/officeDocument/2006/relationships/image" Target="../media/image92.svg"/><Relationship Id="rId5" Type="http://schemas.openxmlformats.org/officeDocument/2006/relationships/diagramQuickStyle" Target="../diagrams/quickStyle15.xml"/><Relationship Id="rId10" Type="http://schemas.openxmlformats.org/officeDocument/2006/relationships/image" Target="../media/image91.png"/><Relationship Id="rId4" Type="http://schemas.openxmlformats.org/officeDocument/2006/relationships/diagramLayout" Target="../diagrams/layout15.xml"/><Relationship Id="rId9" Type="http://schemas.openxmlformats.org/officeDocument/2006/relationships/image" Target="../media/image90.svg"/></Relationships>
</file>

<file path=ppt/slides/_rels/slide5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16.xml"/><Relationship Id="rId11" Type="http://schemas.openxmlformats.org/officeDocument/2006/relationships/image" Target="../media/image92.svg"/><Relationship Id="rId5" Type="http://schemas.openxmlformats.org/officeDocument/2006/relationships/diagramQuickStyle" Target="../diagrams/quickStyle16.xml"/><Relationship Id="rId10" Type="http://schemas.openxmlformats.org/officeDocument/2006/relationships/image" Target="../media/image91.png"/><Relationship Id="rId4" Type="http://schemas.openxmlformats.org/officeDocument/2006/relationships/diagramLayout" Target="../diagrams/layout16.xml"/><Relationship Id="rId9" Type="http://schemas.openxmlformats.org/officeDocument/2006/relationships/image" Target="../media/image9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7.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9.xml"/><Relationship Id="rId17" Type="http://schemas.microsoft.com/office/2007/relationships/hdphoto" Target="../media/hdphoto1.wdp"/><Relationship Id="rId2" Type="http://schemas.openxmlformats.org/officeDocument/2006/relationships/tags" Target="../tags/tag3.xml"/><Relationship Id="rId16" Type="http://schemas.openxmlformats.org/officeDocument/2006/relationships/image" Target="../media/image32.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5" Type="http://schemas.openxmlformats.org/officeDocument/2006/relationships/image" Target="../media/image9.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628A16A-DFAE-4601-82E2-5AE2D10E65B8}"/>
              </a:ext>
            </a:extLst>
          </p:cNvPr>
          <p:cNvSpPr txBox="1"/>
          <p:nvPr/>
        </p:nvSpPr>
        <p:spPr>
          <a:xfrm>
            <a:off x="1846891" y="2059394"/>
            <a:ext cx="8498193" cy="3447098"/>
          </a:xfrm>
          <a:prstGeom prst="rect">
            <a:avLst/>
          </a:prstGeom>
          <a:noFill/>
          <a:ln w="12700">
            <a:solidFill>
              <a:schemeClr val="tx1"/>
            </a:solidFill>
          </a:ln>
        </p:spPr>
        <p:txBody>
          <a:bodyPr wrap="square" rtlCol="0">
            <a:spAutoFit/>
          </a:bodyPr>
          <a:lstStyle/>
          <a:p>
            <a:r>
              <a:rPr lang="fr-CA" sz="2000" b="1" dirty="0"/>
              <a:t>Mises en garde</a:t>
            </a:r>
          </a:p>
          <a:p>
            <a:pPr marL="285750" indent="-285750" algn="just">
              <a:buFont typeface="Arial" panose="020B0604020202020204" pitchFamily="34" charset="0"/>
              <a:buChar char="•"/>
            </a:pPr>
            <a:r>
              <a:rPr lang="fr-CA" b="0" i="0" kern="1200" dirty="0">
                <a:effectLst/>
                <a:latin typeface="+mn-lt"/>
                <a:ea typeface="+mn-ea"/>
                <a:cs typeface="+mn-cs"/>
              </a:rPr>
              <a:t>Cette présentation </a:t>
            </a:r>
            <a:r>
              <a:rPr lang="fr-CA" dirty="0"/>
              <a:t>vise à résumer et à vulgariser divers règlements encadrant les activités d’aménagement forestier réalisées dans les milieux humides et hydriques en terres privées. Les cas présentés sont fictifs. Comme elle est mise à jour régulièrement, il est recommandé de consulter la version la plus à jour se trouvant à l’adresse suivante : </a:t>
            </a:r>
          </a:p>
          <a:p>
            <a:pPr algn="ctr"/>
            <a:r>
              <a:rPr lang="fr-CA" dirty="0">
                <a:hlinkClick r:id="rId3"/>
              </a:rPr>
              <a:t>Québec.ca/foresterie-milieux-humides-hydriques</a:t>
            </a:r>
            <a:r>
              <a:rPr lang="fr-CA" dirty="0"/>
              <a:t>.</a:t>
            </a:r>
          </a:p>
          <a:p>
            <a:pPr algn="ctr"/>
            <a:endParaRPr lang="fr-CA" dirty="0"/>
          </a:p>
          <a:p>
            <a:pPr marL="285750" indent="-285750" algn="just">
              <a:buFont typeface="Arial" panose="020B0604020202020204" pitchFamily="34" charset="0"/>
              <a:buChar char="•"/>
            </a:pPr>
            <a:r>
              <a:rPr lang="fr-CA" dirty="0"/>
              <a:t>La version officielle des règlements mentionnés dans cette présentation est celle publiée à la </a:t>
            </a:r>
            <a:r>
              <a:rPr lang="fr-CA" i="1" dirty="0">
                <a:hlinkClick r:id="rId4"/>
              </a:rPr>
              <a:t>Gazette officielle du Québec</a:t>
            </a:r>
            <a:r>
              <a:rPr lang="fr-CA" dirty="0"/>
              <a:t>.</a:t>
            </a:r>
          </a:p>
          <a:p>
            <a:pPr marL="285750" indent="-285750" algn="just">
              <a:buFont typeface="Arial" panose="020B0604020202020204" pitchFamily="34" charset="0"/>
              <a:buChar char="•"/>
            </a:pPr>
            <a:r>
              <a:rPr lang="fr-CA" dirty="0"/>
              <a:t>Il est de la responsabilité de l’initiateur de projet de consulter la réglementation municipale qui pourrait s’appliquer.</a:t>
            </a:r>
          </a:p>
        </p:txBody>
      </p:sp>
      <p:sp>
        <p:nvSpPr>
          <p:cNvPr id="3" name="ZoneTexte 2">
            <a:extLst>
              <a:ext uri="{FF2B5EF4-FFF2-40B4-BE49-F238E27FC236}">
                <a16:creationId xmlns:a16="http://schemas.microsoft.com/office/drawing/2014/main" id="{F0FCB8AC-C3F9-4EF6-B074-88544E716527}"/>
              </a:ext>
            </a:extLst>
          </p:cNvPr>
          <p:cNvSpPr txBox="1"/>
          <p:nvPr/>
        </p:nvSpPr>
        <p:spPr>
          <a:xfrm>
            <a:off x="5558018" y="5607174"/>
            <a:ext cx="1075937" cy="369332"/>
          </a:xfrm>
          <a:prstGeom prst="rect">
            <a:avLst/>
          </a:prstGeom>
          <a:noFill/>
        </p:spPr>
        <p:txBody>
          <a:bodyPr wrap="none" rtlCol="0">
            <a:spAutoFit/>
          </a:bodyPr>
          <a:lstStyle/>
          <a:p>
            <a:pPr algn="ctr"/>
            <a:r>
              <a:rPr lang="fr-CA" dirty="0"/>
              <a:t>Juin 2022</a:t>
            </a:r>
          </a:p>
        </p:txBody>
      </p:sp>
      <p:sp>
        <p:nvSpPr>
          <p:cNvPr id="6" name="ZoneTexte 5">
            <a:extLst>
              <a:ext uri="{FF2B5EF4-FFF2-40B4-BE49-F238E27FC236}">
                <a16:creationId xmlns:a16="http://schemas.microsoft.com/office/drawing/2014/main" id="{FA781A55-CF74-4633-8A95-AC41407B55E9}"/>
              </a:ext>
            </a:extLst>
          </p:cNvPr>
          <p:cNvSpPr txBox="1"/>
          <p:nvPr/>
        </p:nvSpPr>
        <p:spPr>
          <a:xfrm>
            <a:off x="2111829" y="489734"/>
            <a:ext cx="7968341" cy="1569660"/>
          </a:xfrm>
          <a:prstGeom prst="rect">
            <a:avLst/>
          </a:prstGeom>
          <a:noFill/>
        </p:spPr>
        <p:txBody>
          <a:bodyPr wrap="square" rtlCol="0">
            <a:spAutoFit/>
          </a:bodyPr>
          <a:lstStyle/>
          <a:p>
            <a:pPr algn="ctr"/>
            <a:r>
              <a:rPr lang="fr-CA" sz="3200" dirty="0"/>
              <a:t>Cette présentation Powerpoint </a:t>
            </a:r>
          </a:p>
          <a:p>
            <a:pPr algn="ctr"/>
            <a:r>
              <a:rPr lang="fr-CA" sz="3200" dirty="0"/>
              <a:t>est verrouillée et doit être </a:t>
            </a:r>
          </a:p>
          <a:p>
            <a:pPr algn="ctr"/>
            <a:r>
              <a:rPr lang="fr-CA" sz="3200" dirty="0"/>
              <a:t>utilisée </a:t>
            </a:r>
            <a:r>
              <a:rPr lang="fr-CA" sz="3200" b="1" dirty="0"/>
              <a:t>en lecture seule</a:t>
            </a:r>
          </a:p>
        </p:txBody>
      </p:sp>
    </p:spTree>
    <p:extLst>
      <p:ext uri="{BB962C8B-B14F-4D97-AF65-F5344CB8AC3E}">
        <p14:creationId xmlns:p14="http://schemas.microsoft.com/office/powerpoint/2010/main" val="115812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t>Le RCAMHH et la forêt privée</a:t>
            </a:r>
            <a:br>
              <a:rPr lang="fr-CA" dirty="0"/>
            </a:br>
            <a:r>
              <a:rPr lang="fr-CA" sz="2200" dirty="0"/>
              <a:t>Objectifs</a:t>
            </a:r>
          </a:p>
        </p:txBody>
      </p:sp>
      <p:sp>
        <p:nvSpPr>
          <p:cNvPr id="3" name="Espace réservé du contenu 2"/>
          <p:cNvSpPr>
            <a:spLocks noGrp="1"/>
          </p:cNvSpPr>
          <p:nvPr>
            <p:ph idx="1"/>
            <p:custDataLst>
              <p:tags r:id="rId2"/>
            </p:custDataLst>
          </p:nvPr>
        </p:nvSpPr>
        <p:spPr>
          <a:xfrm>
            <a:off x="856158" y="1621157"/>
            <a:ext cx="10515600" cy="4351338"/>
          </a:xfrm>
        </p:spPr>
        <p:txBody>
          <a:bodyPr vert="horz" lIns="91440" tIns="45720" rIns="91440" bIns="45720" rtlCol="0" anchor="t">
            <a:normAutofit/>
          </a:bodyPr>
          <a:lstStyle/>
          <a:p>
            <a:pPr>
              <a:buFont typeface="Wingdings" panose="05000000000000000000" pitchFamily="2" charset="2"/>
              <a:buChar char="Ø"/>
            </a:pPr>
            <a:r>
              <a:rPr lang="fr-CA" sz="2000" dirty="0"/>
              <a:t>Assure la cohérence et l’arrimage avec les dispositions introduites par le REAFIE et le RAMHHS</a:t>
            </a:r>
          </a:p>
          <a:p>
            <a:pPr>
              <a:buFont typeface="Wingdings" panose="05000000000000000000" pitchFamily="2" charset="2"/>
              <a:buChar char="Ø"/>
            </a:pPr>
            <a:endParaRPr lang="fr-CA" sz="2000" dirty="0"/>
          </a:p>
          <a:p>
            <a:pPr marL="0" indent="0">
              <a:buNone/>
            </a:pPr>
            <a:r>
              <a:rPr lang="fr-CA" sz="2000" b="1" dirty="0"/>
              <a:t>Pour les situations où l’activité demeurerait visée par une autorisation ministérielle</a:t>
            </a:r>
          </a:p>
          <a:p>
            <a:pPr>
              <a:buFont typeface="Wingdings" panose="05000000000000000000" pitchFamily="2" charset="2"/>
              <a:buChar char="Ø"/>
            </a:pPr>
            <a:r>
              <a:rPr lang="fr-CA" sz="2000" dirty="0"/>
              <a:t>Soustrait à l’obligation de compenser :</a:t>
            </a:r>
          </a:p>
          <a:p>
            <a:pPr lvl="1"/>
            <a:r>
              <a:rPr lang="fr-CA" sz="1800" dirty="0"/>
              <a:t>En milieux humides boisés : l’ensemble des activités d’aménagement forestier sauf le drainage sylvicole</a:t>
            </a:r>
          </a:p>
          <a:p>
            <a:pPr lvl="1"/>
            <a:r>
              <a:rPr lang="fr-CA" sz="1800" dirty="0"/>
              <a:t>En milieux humides ouverts : l’ensemble des traitements sylvicoles sauf le drainage sylvicole</a:t>
            </a:r>
          </a:p>
          <a:p>
            <a:pPr>
              <a:buFont typeface="Wingdings" panose="05000000000000000000" pitchFamily="2" charset="2"/>
              <a:buChar char="Ø"/>
            </a:pPr>
            <a:r>
              <a:rPr lang="fr-CA" sz="2000" dirty="0"/>
              <a:t>Permet le remplacement de la contribution financière par des travaux de restauration et de création de milieux humides et hydriques :</a:t>
            </a:r>
          </a:p>
          <a:p>
            <a:pPr lvl="1"/>
            <a:r>
              <a:rPr lang="fr-CA" sz="1800" dirty="0"/>
              <a:t>En rive, zone inondable ou milieu humide : le drainage sylvicole</a:t>
            </a:r>
          </a:p>
          <a:p>
            <a:pPr lvl="1"/>
            <a:r>
              <a:rPr lang="fr-CA" sz="1800" dirty="0"/>
              <a:t>En rive, zone inondable ou milieu humide ouvert : toute autre activité d’aménagement forestier</a:t>
            </a:r>
          </a:p>
        </p:txBody>
      </p:sp>
      <p:sp>
        <p:nvSpPr>
          <p:cNvPr id="5" name="Espace réservé du numéro de diapositive 4">
            <a:extLst>
              <a:ext uri="{FF2B5EF4-FFF2-40B4-BE49-F238E27FC236}">
                <a16:creationId xmlns:a16="http://schemas.microsoft.com/office/drawing/2014/main" id="{DF9162A1-C655-4538-BBA2-E48E8ABE351C}"/>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10</a:t>
            </a:fld>
            <a:endParaRPr lang="fr-CA"/>
          </a:p>
        </p:txBody>
      </p:sp>
      <p:pic>
        <p:nvPicPr>
          <p:cNvPr id="6" name="Image 5" descr="C:\Users\tesma01\AppData\Local\Microsoft\Windows\Temporary Internet Files\Content.Outlook\5FN2QKOA\losanges avec lettres_Plan de travail 1.png">
            <a:extLst>
              <a:ext uri="{FF2B5EF4-FFF2-40B4-BE49-F238E27FC236}">
                <a16:creationId xmlns:a16="http://schemas.microsoft.com/office/drawing/2014/main" id="{9D7FA7A2-6F52-498D-B6AA-29D0A77E5DBD}"/>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9668833" y="2208860"/>
            <a:ext cx="648000" cy="613896"/>
          </a:xfrm>
          <a:prstGeom prst="rect">
            <a:avLst/>
          </a:prstGeom>
          <a:noFill/>
          <a:ln>
            <a:noFill/>
          </a:ln>
        </p:spPr>
      </p:pic>
      <p:grpSp>
        <p:nvGrpSpPr>
          <p:cNvPr id="7" name="Groupe 6">
            <a:extLst>
              <a:ext uri="{FF2B5EF4-FFF2-40B4-BE49-F238E27FC236}">
                <a16:creationId xmlns:a16="http://schemas.microsoft.com/office/drawing/2014/main" id="{6FF4F7DE-AF4E-44CE-963D-676CF669C633}"/>
              </a:ext>
            </a:extLst>
          </p:cNvPr>
          <p:cNvGrpSpPr/>
          <p:nvPr>
            <p:custDataLst>
              <p:tags r:id="rId4"/>
            </p:custDataLst>
          </p:nvPr>
        </p:nvGrpSpPr>
        <p:grpSpPr>
          <a:xfrm>
            <a:off x="382512" y="2764173"/>
            <a:ext cx="437730" cy="441818"/>
            <a:chOff x="8929164" y="2952577"/>
            <a:chExt cx="359999" cy="352425"/>
          </a:xfrm>
        </p:grpSpPr>
        <p:sp>
          <p:nvSpPr>
            <p:cNvPr id="8" name="Ellipse 7">
              <a:extLst>
                <a:ext uri="{FF2B5EF4-FFF2-40B4-BE49-F238E27FC236}">
                  <a16:creationId xmlns:a16="http://schemas.microsoft.com/office/drawing/2014/main" id="{2858308E-4102-4E66-BE97-51B970AFC85C}"/>
                </a:ext>
              </a:extLst>
            </p:cNvPr>
            <p:cNvSpPr/>
            <p:nvPr/>
          </p:nvSpPr>
          <p:spPr>
            <a:xfrm>
              <a:off x="8929164" y="2952577"/>
              <a:ext cx="359999" cy="352425"/>
            </a:xfrm>
            <a:prstGeom prst="ellipse">
              <a:avLst/>
            </a:prstGeom>
            <a:solidFill>
              <a:srgbClr val="B0B0B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19050">
                    <a:noFill/>
                  </a:ln>
                  <a:solidFill>
                    <a:srgbClr val="000000"/>
                  </a:solidFill>
                  <a:latin typeface="Arial" panose="020B0604020202020204" pitchFamily="34" charset="0"/>
                  <a:cs typeface="Arial" panose="020B0604020202020204" pitchFamily="34" charset="0"/>
                </a:rPr>
                <a:t>$</a:t>
              </a:r>
              <a:endParaRPr lang="fr-CA" sz="2000" b="1">
                <a:ln w="19050">
                  <a:noFill/>
                </a:ln>
                <a:solidFill>
                  <a:srgbClr val="000000"/>
                </a:solidFill>
                <a:latin typeface="Arial" panose="020B0604020202020204" pitchFamily="34" charset="0"/>
                <a:cs typeface="Arial" panose="020B0604020202020204" pitchFamily="34" charset="0"/>
              </a:endParaRPr>
            </a:p>
          </p:txBody>
        </p:sp>
        <p:cxnSp>
          <p:nvCxnSpPr>
            <p:cNvPr id="9" name="Connecteur droit 8">
              <a:extLst>
                <a:ext uri="{FF2B5EF4-FFF2-40B4-BE49-F238E27FC236}">
                  <a16:creationId xmlns:a16="http://schemas.microsoft.com/office/drawing/2014/main" id="{7865690B-5429-4572-9097-A38E6B3A8624}"/>
                </a:ext>
              </a:extLst>
            </p:cNvPr>
            <p:cNvCxnSpPr>
              <a:cxnSpLocks/>
            </p:cNvCxnSpPr>
            <p:nvPr/>
          </p:nvCxnSpPr>
          <p:spPr>
            <a:xfrm>
              <a:off x="8955796" y="2985581"/>
              <a:ext cx="307278" cy="29444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82DF60F8-97AC-4D16-8B6F-EF63420C48BE}"/>
              </a:ext>
            </a:extLst>
          </p:cNvPr>
          <p:cNvGrpSpPr/>
          <p:nvPr/>
        </p:nvGrpSpPr>
        <p:grpSpPr>
          <a:xfrm>
            <a:off x="275500" y="3674764"/>
            <a:ext cx="651754" cy="720000"/>
            <a:chOff x="11312488" y="5189693"/>
            <a:chExt cx="651754" cy="720000"/>
          </a:xfrm>
        </p:grpSpPr>
        <p:pic>
          <p:nvPicPr>
            <p:cNvPr id="14" name="Picture 8">
              <a:extLst>
                <a:ext uri="{FF2B5EF4-FFF2-40B4-BE49-F238E27FC236}">
                  <a16:creationId xmlns:a16="http://schemas.microsoft.com/office/drawing/2014/main" id="{03A8A363-86FD-4B14-B691-BE097730A94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12488" y="5189693"/>
              <a:ext cx="651754" cy="720000"/>
            </a:xfrm>
            <a:prstGeom prst="rect">
              <a:avLst/>
            </a:prstGeom>
            <a:noFill/>
            <a:extLst>
              <a:ext uri="{909E8E84-426E-40DD-AFC4-6F175D3DCCD1}">
                <a14:hiddenFill xmlns:a14="http://schemas.microsoft.com/office/drawing/2010/main">
                  <a:solidFill>
                    <a:srgbClr val="FFFFFF"/>
                  </a:solidFill>
                </a14:hiddenFill>
              </a:ext>
            </a:extLst>
          </p:spPr>
        </p:pic>
        <p:sp>
          <p:nvSpPr>
            <p:cNvPr id="15" name="Ellipse 14">
              <a:extLst>
                <a:ext uri="{FF2B5EF4-FFF2-40B4-BE49-F238E27FC236}">
                  <a16:creationId xmlns:a16="http://schemas.microsoft.com/office/drawing/2014/main" id="{9F9086AD-9C1E-442D-A50F-9DF800F84FF4}"/>
                </a:ext>
              </a:extLst>
            </p:cNvPr>
            <p:cNvSpPr/>
            <p:nvPr/>
          </p:nvSpPr>
          <p:spPr>
            <a:xfrm>
              <a:off x="11424314" y="5336030"/>
              <a:ext cx="450000" cy="45000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b="1">
                <a:ln w="19050">
                  <a:noFill/>
                </a:ln>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6168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669436"/>
            <a:ext cx="12191999" cy="2035125"/>
          </a:xfrm>
        </p:spPr>
        <p:txBody>
          <a:bodyPr/>
          <a:lstStyle/>
          <a:p>
            <a:r>
              <a:rPr lang="fr-CA" dirty="0"/>
              <a:t>Encadrement général</a:t>
            </a:r>
          </a:p>
        </p:txBody>
      </p:sp>
    </p:spTree>
    <p:extLst>
      <p:ext uri="{BB962C8B-B14F-4D97-AF65-F5344CB8AC3E}">
        <p14:creationId xmlns:p14="http://schemas.microsoft.com/office/powerpoint/2010/main" val="157525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milieux humides et hydriques</a:t>
            </a:r>
          </a:p>
        </p:txBody>
      </p:sp>
      <p:sp>
        <p:nvSpPr>
          <p:cNvPr id="3" name="Espace réservé du contenu 2"/>
          <p:cNvSpPr>
            <a:spLocks noGrp="1"/>
          </p:cNvSpPr>
          <p:nvPr>
            <p:ph idx="1"/>
          </p:nvPr>
        </p:nvSpPr>
        <p:spPr>
          <a:xfrm>
            <a:off x="405219" y="1329890"/>
            <a:ext cx="10515600" cy="4351338"/>
          </a:xfrm>
        </p:spPr>
        <p:txBody>
          <a:bodyPr vert="horz" lIns="91440" tIns="45720" rIns="91440" bIns="45720" rtlCol="0" anchor="t">
            <a:noAutofit/>
          </a:bodyPr>
          <a:lstStyle/>
          <a:p>
            <a:pPr marL="457200" lvl="1" indent="0">
              <a:buNone/>
            </a:pPr>
            <a:r>
              <a:rPr lang="fr-CA" sz="2000" b="1" dirty="0">
                <a:cs typeface="Calibri"/>
              </a:rPr>
              <a:t>Définition de la Loi sur la qualité de l’environnement (LQE), article 46.0.2</a:t>
            </a:r>
          </a:p>
          <a:p>
            <a:pPr>
              <a:buFont typeface="Wingdings" panose="05000000000000000000" pitchFamily="2" charset="2"/>
              <a:buChar char="Ø"/>
            </a:pPr>
            <a:endParaRPr lang="fr-CA" sz="2000" dirty="0">
              <a:cs typeface="Calibri"/>
            </a:endParaRPr>
          </a:p>
          <a:p>
            <a:pPr>
              <a:buFont typeface="Wingdings" panose="05000000000000000000" pitchFamily="2" charset="2"/>
              <a:buChar char="Ø"/>
            </a:pPr>
            <a:endParaRPr lang="fr-CA" sz="2000" dirty="0">
              <a:cs typeface="Calibri"/>
            </a:endParaRPr>
          </a:p>
          <a:p>
            <a:pPr marL="0" indent="0">
              <a:buNone/>
            </a:pPr>
            <a:endParaRPr lang="fr-CA" sz="2000" dirty="0">
              <a:cs typeface="Calibri"/>
            </a:endParaRPr>
          </a:p>
          <a:p>
            <a:pPr marL="457200" lvl="1" indent="0">
              <a:buNone/>
            </a:pPr>
            <a:endParaRPr lang="fr-CA" sz="2000" dirty="0">
              <a:cs typeface="Calibri"/>
            </a:endParaRPr>
          </a:p>
          <a:p>
            <a:pPr marL="457200" lvl="1" indent="0">
              <a:buNone/>
            </a:pPr>
            <a:endParaRPr lang="fr-CA" sz="2000" dirty="0">
              <a:cs typeface="Calibri"/>
            </a:endParaRPr>
          </a:p>
        </p:txBody>
      </p:sp>
      <p:sp>
        <p:nvSpPr>
          <p:cNvPr id="6" name="Espace réservé du numéro de diapositive 4">
            <a:extLst>
              <a:ext uri="{FF2B5EF4-FFF2-40B4-BE49-F238E27FC236}">
                <a16:creationId xmlns:a16="http://schemas.microsoft.com/office/drawing/2014/main" id="{B0955170-5508-40A6-B85D-9CBFDE89FFB5}"/>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12</a:t>
            </a:fld>
            <a:endParaRPr lang="fr-CA" dirty="0"/>
          </a:p>
        </p:txBody>
      </p:sp>
      <p:sp>
        <p:nvSpPr>
          <p:cNvPr id="5" name="ZoneTexte 4">
            <a:extLst>
              <a:ext uri="{FF2B5EF4-FFF2-40B4-BE49-F238E27FC236}">
                <a16:creationId xmlns:a16="http://schemas.microsoft.com/office/drawing/2014/main" id="{C0181E4C-8192-4F2C-A978-CCCC652BF88E}"/>
              </a:ext>
            </a:extLst>
          </p:cNvPr>
          <p:cNvSpPr txBox="1"/>
          <p:nvPr/>
        </p:nvSpPr>
        <p:spPr>
          <a:xfrm>
            <a:off x="838200" y="1774275"/>
            <a:ext cx="10659035" cy="4770537"/>
          </a:xfrm>
          <a:prstGeom prst="rect">
            <a:avLst/>
          </a:prstGeom>
          <a:noFill/>
        </p:spPr>
        <p:txBody>
          <a:bodyPr wrap="square" rtlCol="0">
            <a:spAutoFit/>
          </a:bodyPr>
          <a:lstStyle/>
          <a:p>
            <a:pPr algn="just"/>
            <a:r>
              <a:rPr lang="fr-CA" sz="1600" i="1" dirty="0"/>
              <a:t>L’expression « milieux humides et hydriques » fait référence à des lieux d’origine naturelle ou anthropique qui se distinguent par la présence d’eau de façon permanente ou temporaire, laquelle peut être diffuse, occuper un lit ou encore saturer le sol et dont l’état est stagnant ou en mouvement. Lorsque l’eau est en mouvement, elle peut s’écouler avec un débit régulier ou intermittent.</a:t>
            </a:r>
          </a:p>
          <a:p>
            <a:pPr algn="just"/>
            <a:endParaRPr lang="fr-CA" sz="800" i="1" dirty="0"/>
          </a:p>
          <a:p>
            <a:pPr algn="just"/>
            <a:r>
              <a:rPr lang="fr-CA" sz="1600" i="1" dirty="0"/>
              <a:t>Un milieu humide est également caractérisé par des sols hydromorphes ou une végétation dominée par des espèces hygrophiles.</a:t>
            </a:r>
          </a:p>
          <a:p>
            <a:pPr algn="just"/>
            <a:endParaRPr lang="fr-CA" sz="800" i="1" dirty="0"/>
          </a:p>
          <a:p>
            <a:pPr algn="just"/>
            <a:r>
              <a:rPr lang="fr-CA" sz="1600" i="1" dirty="0"/>
              <a:t>Sont notamment des milieux humides et hydriques : </a:t>
            </a:r>
          </a:p>
          <a:p>
            <a:pPr lvl="1" algn="just"/>
            <a:r>
              <a:rPr lang="fr-CA" sz="1600" i="1" dirty="0"/>
              <a:t>1° un </a:t>
            </a:r>
            <a:r>
              <a:rPr lang="fr-CA" sz="1600" b="1" i="1" dirty="0"/>
              <a:t>lac</a:t>
            </a:r>
            <a:r>
              <a:rPr lang="fr-CA" sz="1600" i="1" dirty="0"/>
              <a:t>, un </a:t>
            </a:r>
            <a:r>
              <a:rPr lang="fr-CA" sz="1600" b="1" i="1" dirty="0"/>
              <a:t>cours d’eau</a:t>
            </a:r>
            <a:r>
              <a:rPr lang="fr-CA" sz="1600" i="1" dirty="0"/>
              <a:t>, y compris l’estuaire et le golfe du Saint-Laurent et les mers qui entourent le Québec;</a:t>
            </a:r>
          </a:p>
          <a:p>
            <a:pPr lvl="1" algn="just"/>
            <a:r>
              <a:rPr lang="fr-CA" sz="1600" i="1" dirty="0"/>
              <a:t>2° les </a:t>
            </a:r>
            <a:r>
              <a:rPr lang="fr-CA" sz="1600" b="1" i="1" dirty="0"/>
              <a:t>rives</a:t>
            </a:r>
            <a:r>
              <a:rPr lang="fr-CA" sz="1600" i="1" dirty="0"/>
              <a:t> et le </a:t>
            </a:r>
            <a:r>
              <a:rPr lang="fr-CA" sz="1600" b="1" i="1" dirty="0"/>
              <a:t>littoral</a:t>
            </a:r>
            <a:r>
              <a:rPr lang="fr-CA" sz="1600" i="1" dirty="0"/>
              <a:t> d’un lac ou d’un cours d’eau, tels que définis par règlement du gouvernement;</a:t>
            </a:r>
          </a:p>
          <a:p>
            <a:pPr lvl="1" algn="just"/>
            <a:r>
              <a:rPr lang="fr-CA" sz="1600" i="1" dirty="0"/>
              <a:t>2.1° les </a:t>
            </a:r>
            <a:r>
              <a:rPr lang="fr-CA" sz="1600" b="1" i="1" dirty="0"/>
              <a:t>zones inondables </a:t>
            </a:r>
            <a:r>
              <a:rPr lang="fr-CA" sz="1600" i="1" dirty="0"/>
              <a:t>d’un lac ou d’un cours d’eau ainsi que les zones de mobilité d’un cours d’eau établies conformément à la présente section et dont les limites sont diffusées par le gouvernement ou, lorsque cette délimitation n’a pas été établie, telles que définies par règlement du gouvernement;</a:t>
            </a:r>
          </a:p>
          <a:p>
            <a:pPr lvl="1" algn="just"/>
            <a:r>
              <a:rPr lang="fr-CA" sz="1600" i="1" dirty="0"/>
              <a:t>3°  un </a:t>
            </a:r>
            <a:r>
              <a:rPr lang="fr-CA" sz="1600" b="1" i="1" dirty="0"/>
              <a:t>étang</a:t>
            </a:r>
            <a:r>
              <a:rPr lang="fr-CA" sz="1600" i="1" dirty="0"/>
              <a:t>, un </a:t>
            </a:r>
            <a:r>
              <a:rPr lang="fr-CA" sz="1600" b="1" i="1" dirty="0"/>
              <a:t>marais</a:t>
            </a:r>
            <a:r>
              <a:rPr lang="fr-CA" sz="1600" i="1" dirty="0"/>
              <a:t>, un </a:t>
            </a:r>
            <a:r>
              <a:rPr lang="fr-CA" sz="1600" b="1" i="1" dirty="0"/>
              <a:t>marécage</a:t>
            </a:r>
            <a:r>
              <a:rPr lang="fr-CA" sz="1600" i="1" dirty="0"/>
              <a:t> et une </a:t>
            </a:r>
            <a:r>
              <a:rPr lang="fr-CA" sz="1600" b="1" i="1" dirty="0"/>
              <a:t>tourbière</a:t>
            </a:r>
            <a:r>
              <a:rPr lang="fr-CA" sz="1600" i="1" dirty="0"/>
              <a:t>.</a:t>
            </a:r>
          </a:p>
          <a:p>
            <a:pPr algn="just"/>
            <a:endParaRPr lang="fr-CA" sz="800" i="1" dirty="0"/>
          </a:p>
          <a:p>
            <a:pPr algn="just"/>
            <a:r>
              <a:rPr lang="fr-CA" sz="1600" i="1" dirty="0"/>
              <a:t>Les fossés de voies publiques ou privées, les fossés mitoyens et les fossés de drainage (…) ne constituent pas des milieux humides et hydriques.</a:t>
            </a:r>
          </a:p>
          <a:p>
            <a:endParaRPr lang="fr-CA" sz="1600" dirty="0"/>
          </a:p>
          <a:p>
            <a:endParaRPr lang="fr-CA" sz="1600" dirty="0"/>
          </a:p>
        </p:txBody>
      </p:sp>
    </p:spTree>
    <p:extLst>
      <p:ext uri="{BB962C8B-B14F-4D97-AF65-F5344CB8AC3E}">
        <p14:creationId xmlns:p14="http://schemas.microsoft.com/office/powerpoint/2010/main" val="279518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B0A0284-0E74-40F8-9694-95A6D0DC3DB2}"/>
              </a:ext>
            </a:extLst>
          </p:cNvPr>
          <p:cNvSpPr>
            <a:spLocks noGrp="1"/>
          </p:cNvSpPr>
          <p:nvPr>
            <p:ph type="title"/>
          </p:nvPr>
        </p:nvSpPr>
        <p:spPr/>
        <p:txBody>
          <a:bodyPr>
            <a:normAutofit fontScale="90000"/>
          </a:bodyPr>
          <a:lstStyle/>
          <a:p>
            <a:r>
              <a:rPr lang="fr-CA" dirty="0"/>
              <a:t>Les milieux humides et hydriques</a:t>
            </a:r>
          </a:p>
        </p:txBody>
      </p:sp>
      <p:sp>
        <p:nvSpPr>
          <p:cNvPr id="6" name="Espace réservé du contenu 2">
            <a:extLst>
              <a:ext uri="{FF2B5EF4-FFF2-40B4-BE49-F238E27FC236}">
                <a16:creationId xmlns:a16="http://schemas.microsoft.com/office/drawing/2014/main" id="{481064EA-4656-4994-A5A3-A57F46307FFB}"/>
              </a:ext>
            </a:extLst>
          </p:cNvPr>
          <p:cNvSpPr>
            <a:spLocks noGrp="1"/>
          </p:cNvSpPr>
          <p:nvPr>
            <p:ph idx="1"/>
          </p:nvPr>
        </p:nvSpPr>
        <p:spPr>
          <a:xfrm>
            <a:off x="405219" y="1329890"/>
            <a:ext cx="10515600" cy="4351338"/>
          </a:xfrm>
        </p:spPr>
        <p:txBody>
          <a:bodyPr vert="horz" lIns="91440" tIns="45720" rIns="91440" bIns="45720" rtlCol="0" anchor="t">
            <a:noAutofit/>
          </a:bodyPr>
          <a:lstStyle/>
          <a:p>
            <a:pPr marL="457200" lvl="1" indent="0">
              <a:buNone/>
            </a:pPr>
            <a:r>
              <a:rPr lang="fr-CA" sz="2000" b="1" dirty="0">
                <a:cs typeface="Calibri"/>
              </a:rPr>
              <a:t>Définitions prévues par le RAMHHS, article 4</a:t>
            </a:r>
          </a:p>
          <a:p>
            <a:pPr lvl="1">
              <a:buFont typeface="Wingdings" panose="05000000000000000000" pitchFamily="2" charset="2"/>
              <a:buChar char="Ø"/>
            </a:pPr>
            <a:r>
              <a:rPr lang="fr-CA" sz="2000" dirty="0">
                <a:cs typeface="Calibri"/>
              </a:rPr>
              <a:t>Cours d’eau</a:t>
            </a:r>
          </a:p>
          <a:p>
            <a:pPr lvl="1">
              <a:buFont typeface="Wingdings" panose="05000000000000000000" pitchFamily="2" charset="2"/>
              <a:buChar char="Ø"/>
            </a:pPr>
            <a:r>
              <a:rPr lang="fr-CA" sz="2000" dirty="0">
                <a:cs typeface="Calibri"/>
              </a:rPr>
              <a:t>Étang</a:t>
            </a:r>
          </a:p>
          <a:p>
            <a:pPr lvl="1">
              <a:buFont typeface="Wingdings" panose="05000000000000000000" pitchFamily="2" charset="2"/>
              <a:buChar char="Ø"/>
            </a:pPr>
            <a:r>
              <a:rPr lang="fr-CA" sz="2000" dirty="0">
                <a:cs typeface="Calibri"/>
              </a:rPr>
              <a:t>Littoral</a:t>
            </a:r>
          </a:p>
          <a:p>
            <a:pPr lvl="1">
              <a:buFont typeface="Wingdings" panose="05000000000000000000" pitchFamily="2" charset="2"/>
              <a:buChar char="Ø"/>
            </a:pPr>
            <a:r>
              <a:rPr lang="fr-CA" sz="2000" dirty="0">
                <a:cs typeface="Calibri"/>
              </a:rPr>
              <a:t>Marais</a:t>
            </a:r>
          </a:p>
          <a:p>
            <a:pPr lvl="1">
              <a:buFont typeface="Wingdings" panose="05000000000000000000" pitchFamily="2" charset="2"/>
              <a:buChar char="Ø"/>
            </a:pPr>
            <a:r>
              <a:rPr lang="fr-CA" sz="2000" dirty="0">
                <a:cs typeface="Calibri"/>
              </a:rPr>
              <a:t>Marécage</a:t>
            </a:r>
          </a:p>
          <a:p>
            <a:pPr lvl="1">
              <a:buFont typeface="Wingdings" panose="05000000000000000000" pitchFamily="2" charset="2"/>
              <a:buChar char="Ø"/>
            </a:pPr>
            <a:r>
              <a:rPr lang="fr-CA" sz="2000" dirty="0">
                <a:cs typeface="Calibri"/>
              </a:rPr>
              <a:t>Milieu humide boisé : </a:t>
            </a:r>
            <a:r>
              <a:rPr lang="fr-CA" sz="2000" dirty="0"/>
              <a:t>marécage arborescent ou tourbière boisée</a:t>
            </a:r>
            <a:endParaRPr lang="fr-CA" sz="2000" dirty="0">
              <a:cs typeface="Calibri"/>
            </a:endParaRPr>
          </a:p>
          <a:p>
            <a:pPr lvl="1">
              <a:buFont typeface="Wingdings" panose="05000000000000000000" pitchFamily="2" charset="2"/>
              <a:buChar char="Ø"/>
            </a:pPr>
            <a:r>
              <a:rPr lang="fr-CA" sz="2000" dirty="0">
                <a:cs typeface="Calibri"/>
              </a:rPr>
              <a:t>Milieu humide ouvert : </a:t>
            </a:r>
            <a:r>
              <a:rPr lang="fr-CA" sz="2000" dirty="0"/>
              <a:t>milieu humide non boisé</a:t>
            </a:r>
            <a:endParaRPr lang="fr-CA" sz="2000" dirty="0">
              <a:cs typeface="Calibri"/>
            </a:endParaRPr>
          </a:p>
          <a:p>
            <a:pPr lvl="1">
              <a:buFont typeface="Wingdings" panose="05000000000000000000" pitchFamily="2" charset="2"/>
              <a:buChar char="Ø"/>
            </a:pPr>
            <a:r>
              <a:rPr lang="fr-CA" sz="2000" dirty="0">
                <a:cs typeface="Calibri"/>
              </a:rPr>
              <a:t>Rive</a:t>
            </a:r>
          </a:p>
          <a:p>
            <a:pPr lvl="1">
              <a:buFont typeface="Wingdings" panose="05000000000000000000" pitchFamily="2" charset="2"/>
              <a:buChar char="Ø"/>
            </a:pPr>
            <a:r>
              <a:rPr lang="fr-CA" sz="2000" dirty="0">
                <a:cs typeface="Calibri"/>
              </a:rPr>
              <a:t>Tourbière</a:t>
            </a:r>
          </a:p>
          <a:p>
            <a:pPr lvl="1">
              <a:buFont typeface="Wingdings" panose="05000000000000000000" pitchFamily="2" charset="2"/>
              <a:buChar char="Ø"/>
            </a:pPr>
            <a:r>
              <a:rPr lang="fr-CA" sz="2000" dirty="0">
                <a:cs typeface="Calibri"/>
              </a:rPr>
              <a:t>Zone inondable</a:t>
            </a:r>
          </a:p>
          <a:p>
            <a:pPr lvl="1">
              <a:buFont typeface="Wingdings" panose="05000000000000000000" pitchFamily="2" charset="2"/>
              <a:buChar char="Ø"/>
            </a:pPr>
            <a:r>
              <a:rPr lang="fr-CA" sz="2000" dirty="0">
                <a:cs typeface="Calibri"/>
              </a:rPr>
              <a:t>etc.</a:t>
            </a:r>
          </a:p>
          <a:p>
            <a:pPr>
              <a:buFont typeface="Wingdings" panose="05000000000000000000" pitchFamily="2" charset="2"/>
              <a:buChar char="Ø"/>
            </a:pPr>
            <a:endParaRPr lang="fr-CA" sz="2000" dirty="0">
              <a:cs typeface="Calibri"/>
            </a:endParaRPr>
          </a:p>
          <a:p>
            <a:pPr>
              <a:buFont typeface="Wingdings" panose="05000000000000000000" pitchFamily="2" charset="2"/>
              <a:buChar char="Ø"/>
            </a:pPr>
            <a:endParaRPr lang="fr-CA" sz="2000" dirty="0">
              <a:cs typeface="Calibri"/>
            </a:endParaRPr>
          </a:p>
          <a:p>
            <a:pPr marL="0" indent="0">
              <a:buNone/>
            </a:pPr>
            <a:endParaRPr lang="fr-CA" sz="2000" dirty="0">
              <a:cs typeface="Calibri"/>
            </a:endParaRPr>
          </a:p>
          <a:p>
            <a:pPr marL="457200" lvl="1" indent="0">
              <a:buNone/>
            </a:pPr>
            <a:endParaRPr lang="fr-CA" sz="2000" dirty="0">
              <a:cs typeface="Calibri"/>
            </a:endParaRPr>
          </a:p>
          <a:p>
            <a:pPr marL="457200" lvl="1" indent="0">
              <a:buNone/>
            </a:pPr>
            <a:endParaRPr lang="fr-CA" sz="2000" dirty="0">
              <a:cs typeface="Calibri"/>
            </a:endParaRPr>
          </a:p>
        </p:txBody>
      </p:sp>
      <p:sp>
        <p:nvSpPr>
          <p:cNvPr id="4" name="Espace réservé du numéro de diapositive 3">
            <a:extLst>
              <a:ext uri="{FF2B5EF4-FFF2-40B4-BE49-F238E27FC236}">
                <a16:creationId xmlns:a16="http://schemas.microsoft.com/office/drawing/2014/main" id="{4D3B2BC4-F053-4028-9C9B-359A36205BDF}"/>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13</a:t>
            </a:fld>
            <a:endParaRPr lang="fr-CA" dirty="0"/>
          </a:p>
        </p:txBody>
      </p:sp>
    </p:spTree>
    <p:extLst>
      <p:ext uri="{BB962C8B-B14F-4D97-AF65-F5344CB8AC3E}">
        <p14:creationId xmlns:p14="http://schemas.microsoft.com/office/powerpoint/2010/main" val="262222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586CF3-6FB8-40DC-9FC2-0749DBD6950E}"/>
              </a:ext>
            </a:extLst>
          </p:cNvPr>
          <p:cNvSpPr/>
          <p:nvPr/>
        </p:nvSpPr>
        <p:spPr>
          <a:xfrm>
            <a:off x="3917511" y="3558909"/>
            <a:ext cx="196608" cy="106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Titre 1">
            <a:extLst>
              <a:ext uri="{FF2B5EF4-FFF2-40B4-BE49-F238E27FC236}">
                <a16:creationId xmlns:a16="http://schemas.microsoft.com/office/drawing/2014/main" id="{C70EA037-293A-4A59-A282-CACD8A0FCE9D}"/>
              </a:ext>
            </a:extLst>
          </p:cNvPr>
          <p:cNvSpPr>
            <a:spLocks noGrp="1"/>
          </p:cNvSpPr>
          <p:nvPr>
            <p:ph type="title"/>
          </p:nvPr>
        </p:nvSpPr>
        <p:spPr>
          <a:xfrm>
            <a:off x="229427" y="264443"/>
            <a:ext cx="10515600" cy="550607"/>
          </a:xfrm>
        </p:spPr>
        <p:txBody>
          <a:bodyPr>
            <a:noAutofit/>
          </a:bodyPr>
          <a:lstStyle/>
          <a:p>
            <a:r>
              <a:rPr lang="fr-CA" sz="2800" dirty="0"/>
              <a:t>Modulation de l’encadrement de l’activité selon le milieu</a:t>
            </a:r>
          </a:p>
        </p:txBody>
      </p:sp>
      <p:sp>
        <p:nvSpPr>
          <p:cNvPr id="58" name="Espace réservé du numéro de diapositive 3">
            <a:extLst>
              <a:ext uri="{FF2B5EF4-FFF2-40B4-BE49-F238E27FC236}">
                <a16:creationId xmlns:a16="http://schemas.microsoft.com/office/drawing/2014/main" id="{676B1995-BD05-47DB-924B-9AC8B49130CB}"/>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14</a:t>
            </a:fld>
            <a:endParaRPr lang="fr-CA" dirty="0"/>
          </a:p>
        </p:txBody>
      </p:sp>
      <p:pic>
        <p:nvPicPr>
          <p:cNvPr id="6" name="Image 5">
            <a:extLst>
              <a:ext uri="{FF2B5EF4-FFF2-40B4-BE49-F238E27FC236}">
                <a16:creationId xmlns:a16="http://schemas.microsoft.com/office/drawing/2014/main" id="{F89C0A9A-D203-44BE-85ED-AB7D61239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9153" y="2510713"/>
            <a:ext cx="296511" cy="270580"/>
          </a:xfrm>
          <a:prstGeom prst="rect">
            <a:avLst/>
          </a:prstGeom>
        </p:spPr>
      </p:pic>
      <p:pic>
        <p:nvPicPr>
          <p:cNvPr id="7" name="Image 6">
            <a:extLst>
              <a:ext uri="{FF2B5EF4-FFF2-40B4-BE49-F238E27FC236}">
                <a16:creationId xmlns:a16="http://schemas.microsoft.com/office/drawing/2014/main" id="{B8F540B5-2317-4C6B-A2D6-1E485D8A6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0333" y="2514991"/>
            <a:ext cx="296511" cy="270580"/>
          </a:xfrm>
          <a:prstGeom prst="rect">
            <a:avLst/>
          </a:prstGeom>
        </p:spPr>
      </p:pic>
      <p:pic>
        <p:nvPicPr>
          <p:cNvPr id="8" name="Image 7">
            <a:extLst>
              <a:ext uri="{FF2B5EF4-FFF2-40B4-BE49-F238E27FC236}">
                <a16:creationId xmlns:a16="http://schemas.microsoft.com/office/drawing/2014/main" id="{82B8FBD2-27A4-42D6-B41A-EC2319B31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32" y="2875102"/>
            <a:ext cx="296511" cy="270580"/>
          </a:xfrm>
          <a:prstGeom prst="rect">
            <a:avLst/>
          </a:prstGeom>
        </p:spPr>
      </p:pic>
      <p:pic>
        <p:nvPicPr>
          <p:cNvPr id="9" name="Image 8">
            <a:extLst>
              <a:ext uri="{FF2B5EF4-FFF2-40B4-BE49-F238E27FC236}">
                <a16:creationId xmlns:a16="http://schemas.microsoft.com/office/drawing/2014/main" id="{54FDF6B9-3188-41CF-A867-64A54DBF0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52" y="2878081"/>
            <a:ext cx="296511" cy="270580"/>
          </a:xfrm>
          <a:prstGeom prst="rect">
            <a:avLst/>
          </a:prstGeom>
        </p:spPr>
      </p:pic>
      <p:sp>
        <p:nvSpPr>
          <p:cNvPr id="10" name="Forme libre 69">
            <a:extLst>
              <a:ext uri="{FF2B5EF4-FFF2-40B4-BE49-F238E27FC236}">
                <a16:creationId xmlns:a16="http://schemas.microsoft.com/office/drawing/2014/main" id="{54851E11-C98C-4C7B-A835-94C5F8FC5181}"/>
              </a:ext>
            </a:extLst>
          </p:cNvPr>
          <p:cNvSpPr/>
          <p:nvPr/>
        </p:nvSpPr>
        <p:spPr>
          <a:xfrm>
            <a:off x="418547" y="3781928"/>
            <a:ext cx="2386639" cy="1128991"/>
          </a:xfrm>
          <a:custGeom>
            <a:avLst/>
            <a:gdLst>
              <a:gd name="connsiteX0" fmla="*/ 2383055 w 2386639"/>
              <a:gd name="connsiteY0" fmla="*/ 32501 h 1128991"/>
              <a:gd name="connsiteX1" fmla="*/ 2149038 w 2386639"/>
              <a:gd name="connsiteY1" fmla="*/ 67170 h 1128991"/>
              <a:gd name="connsiteX2" fmla="*/ 1871684 w 2386639"/>
              <a:gd name="connsiteY2" fmla="*/ 36835 h 1128991"/>
              <a:gd name="connsiteX3" fmla="*/ 1780677 w 2386639"/>
              <a:gd name="connsiteY3" fmla="*/ 23834 h 1128991"/>
              <a:gd name="connsiteX4" fmla="*/ 1720006 w 2386639"/>
              <a:gd name="connsiteY4" fmla="*/ 23834 h 1128991"/>
              <a:gd name="connsiteX5" fmla="*/ 1594330 w 2386639"/>
              <a:gd name="connsiteY5" fmla="*/ 32501 h 1128991"/>
              <a:gd name="connsiteX6" fmla="*/ 1503324 w 2386639"/>
              <a:gd name="connsiteY6" fmla="*/ 58503 h 1128991"/>
              <a:gd name="connsiteX7" fmla="*/ 1308310 w 2386639"/>
              <a:gd name="connsiteY7" fmla="*/ 58503 h 1128991"/>
              <a:gd name="connsiteX8" fmla="*/ 1143631 w 2386639"/>
              <a:gd name="connsiteY8" fmla="*/ 36835 h 1128991"/>
              <a:gd name="connsiteX9" fmla="*/ 1013621 w 2386639"/>
              <a:gd name="connsiteY9" fmla="*/ 19500 h 1128991"/>
              <a:gd name="connsiteX10" fmla="*/ 879278 w 2386639"/>
              <a:gd name="connsiteY10" fmla="*/ 28167 h 1128991"/>
              <a:gd name="connsiteX11" fmla="*/ 766603 w 2386639"/>
              <a:gd name="connsiteY11" fmla="*/ 49835 h 1128991"/>
              <a:gd name="connsiteX12" fmla="*/ 675597 w 2386639"/>
              <a:gd name="connsiteY12" fmla="*/ 54169 h 1128991"/>
              <a:gd name="connsiteX13" fmla="*/ 545587 w 2386639"/>
              <a:gd name="connsiteY13" fmla="*/ 36835 h 1128991"/>
              <a:gd name="connsiteX14" fmla="*/ 398243 w 2386639"/>
              <a:gd name="connsiteY14" fmla="*/ 19500 h 1128991"/>
              <a:gd name="connsiteX15" fmla="*/ 294236 w 2386639"/>
              <a:gd name="connsiteY15" fmla="*/ 15166 h 1128991"/>
              <a:gd name="connsiteX16" fmla="*/ 203229 w 2386639"/>
              <a:gd name="connsiteY16" fmla="*/ 28167 h 1128991"/>
              <a:gd name="connsiteX17" fmla="*/ 55885 w 2386639"/>
              <a:gd name="connsiteY17" fmla="*/ 80171 h 1128991"/>
              <a:gd name="connsiteX18" fmla="*/ 8215 w 2386639"/>
              <a:gd name="connsiteY18" fmla="*/ 929566 h 1128991"/>
              <a:gd name="connsiteX19" fmla="*/ 211896 w 2386639"/>
              <a:gd name="connsiteY19" fmla="*/ 899231 h 1128991"/>
              <a:gd name="connsiteX20" fmla="*/ 333238 w 2386639"/>
              <a:gd name="connsiteY20" fmla="*/ 955568 h 1128991"/>
              <a:gd name="connsiteX21" fmla="*/ 562922 w 2386639"/>
              <a:gd name="connsiteY21" fmla="*/ 1024907 h 1128991"/>
              <a:gd name="connsiteX22" fmla="*/ 710266 w 2386639"/>
              <a:gd name="connsiteY22" fmla="*/ 1076910 h 1128991"/>
              <a:gd name="connsiteX23" fmla="*/ 909614 w 2386639"/>
              <a:gd name="connsiteY23" fmla="*/ 1111580 h 1128991"/>
              <a:gd name="connsiteX24" fmla="*/ 1091627 w 2386639"/>
              <a:gd name="connsiteY24" fmla="*/ 1128914 h 1128991"/>
              <a:gd name="connsiteX25" fmla="*/ 1312643 w 2386639"/>
              <a:gd name="connsiteY25" fmla="*/ 1115913 h 1128991"/>
              <a:gd name="connsiteX26" fmla="*/ 1446986 w 2386639"/>
              <a:gd name="connsiteY26" fmla="*/ 1072577 h 1128991"/>
              <a:gd name="connsiteX27" fmla="*/ 1568329 w 2386639"/>
              <a:gd name="connsiteY27" fmla="*/ 1011906 h 1128991"/>
              <a:gd name="connsiteX28" fmla="*/ 1668002 w 2386639"/>
              <a:gd name="connsiteY28" fmla="*/ 920899 h 1128991"/>
              <a:gd name="connsiteX29" fmla="*/ 1759009 w 2386639"/>
              <a:gd name="connsiteY29" fmla="*/ 834226 h 1128991"/>
              <a:gd name="connsiteX30" fmla="*/ 1906353 w 2386639"/>
              <a:gd name="connsiteY30" fmla="*/ 665214 h 1128991"/>
              <a:gd name="connsiteX31" fmla="*/ 2088366 w 2386639"/>
              <a:gd name="connsiteY31" fmla="*/ 413862 h 1128991"/>
              <a:gd name="connsiteX32" fmla="*/ 2218376 w 2386639"/>
              <a:gd name="connsiteY32" fmla="*/ 223181 h 1128991"/>
              <a:gd name="connsiteX33" fmla="*/ 2287714 w 2386639"/>
              <a:gd name="connsiteY33" fmla="*/ 145176 h 1128991"/>
              <a:gd name="connsiteX34" fmla="*/ 2383055 w 2386639"/>
              <a:gd name="connsiteY34" fmla="*/ 32501 h 112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86639" h="1128991">
                <a:moveTo>
                  <a:pt x="2383055" y="32501"/>
                </a:moveTo>
                <a:cubicBezTo>
                  <a:pt x="2359942" y="19500"/>
                  <a:pt x="2234266" y="66448"/>
                  <a:pt x="2149038" y="67170"/>
                </a:cubicBezTo>
                <a:cubicBezTo>
                  <a:pt x="2063810" y="67892"/>
                  <a:pt x="1933077" y="44058"/>
                  <a:pt x="1871684" y="36835"/>
                </a:cubicBezTo>
                <a:cubicBezTo>
                  <a:pt x="1810291" y="29612"/>
                  <a:pt x="1805957" y="26001"/>
                  <a:pt x="1780677" y="23834"/>
                </a:cubicBezTo>
                <a:cubicBezTo>
                  <a:pt x="1755397" y="21667"/>
                  <a:pt x="1751064" y="22390"/>
                  <a:pt x="1720006" y="23834"/>
                </a:cubicBezTo>
                <a:cubicBezTo>
                  <a:pt x="1688948" y="25278"/>
                  <a:pt x="1630444" y="26723"/>
                  <a:pt x="1594330" y="32501"/>
                </a:cubicBezTo>
                <a:cubicBezTo>
                  <a:pt x="1558216" y="38279"/>
                  <a:pt x="1550994" y="54169"/>
                  <a:pt x="1503324" y="58503"/>
                </a:cubicBezTo>
                <a:cubicBezTo>
                  <a:pt x="1455654" y="62837"/>
                  <a:pt x="1368259" y="62114"/>
                  <a:pt x="1308310" y="58503"/>
                </a:cubicBezTo>
                <a:cubicBezTo>
                  <a:pt x="1248361" y="54892"/>
                  <a:pt x="1143631" y="36835"/>
                  <a:pt x="1143631" y="36835"/>
                </a:cubicBezTo>
                <a:cubicBezTo>
                  <a:pt x="1094516" y="30335"/>
                  <a:pt x="1057680" y="20945"/>
                  <a:pt x="1013621" y="19500"/>
                </a:cubicBezTo>
                <a:cubicBezTo>
                  <a:pt x="969562" y="18055"/>
                  <a:pt x="920448" y="23111"/>
                  <a:pt x="879278" y="28167"/>
                </a:cubicBezTo>
                <a:cubicBezTo>
                  <a:pt x="838108" y="33223"/>
                  <a:pt x="800550" y="45501"/>
                  <a:pt x="766603" y="49835"/>
                </a:cubicBezTo>
                <a:cubicBezTo>
                  <a:pt x="732656" y="54169"/>
                  <a:pt x="712433" y="56336"/>
                  <a:pt x="675597" y="54169"/>
                </a:cubicBezTo>
                <a:cubicBezTo>
                  <a:pt x="638761" y="52002"/>
                  <a:pt x="545587" y="36835"/>
                  <a:pt x="545587" y="36835"/>
                </a:cubicBezTo>
                <a:cubicBezTo>
                  <a:pt x="499361" y="31057"/>
                  <a:pt x="440135" y="23111"/>
                  <a:pt x="398243" y="19500"/>
                </a:cubicBezTo>
                <a:cubicBezTo>
                  <a:pt x="356351" y="15889"/>
                  <a:pt x="326738" y="13721"/>
                  <a:pt x="294236" y="15166"/>
                </a:cubicBezTo>
                <a:cubicBezTo>
                  <a:pt x="261734" y="16610"/>
                  <a:pt x="242954" y="17333"/>
                  <a:pt x="203229" y="28167"/>
                </a:cubicBezTo>
                <a:cubicBezTo>
                  <a:pt x="163504" y="39001"/>
                  <a:pt x="88387" y="-70062"/>
                  <a:pt x="55885" y="80171"/>
                </a:cubicBezTo>
                <a:cubicBezTo>
                  <a:pt x="23383" y="230404"/>
                  <a:pt x="-17787" y="793056"/>
                  <a:pt x="8215" y="929566"/>
                </a:cubicBezTo>
                <a:cubicBezTo>
                  <a:pt x="34217" y="1066076"/>
                  <a:pt x="157725" y="894897"/>
                  <a:pt x="211896" y="899231"/>
                </a:cubicBezTo>
                <a:cubicBezTo>
                  <a:pt x="266066" y="903565"/>
                  <a:pt x="274734" y="934622"/>
                  <a:pt x="333238" y="955568"/>
                </a:cubicBezTo>
                <a:cubicBezTo>
                  <a:pt x="391742" y="976514"/>
                  <a:pt x="500084" y="1004683"/>
                  <a:pt x="562922" y="1024907"/>
                </a:cubicBezTo>
                <a:cubicBezTo>
                  <a:pt x="625760" y="1045131"/>
                  <a:pt x="652484" y="1062464"/>
                  <a:pt x="710266" y="1076910"/>
                </a:cubicBezTo>
                <a:cubicBezTo>
                  <a:pt x="768048" y="1091356"/>
                  <a:pt x="846054" y="1102913"/>
                  <a:pt x="909614" y="1111580"/>
                </a:cubicBezTo>
                <a:cubicBezTo>
                  <a:pt x="973174" y="1120247"/>
                  <a:pt x="1024456" y="1128192"/>
                  <a:pt x="1091627" y="1128914"/>
                </a:cubicBezTo>
                <a:cubicBezTo>
                  <a:pt x="1158798" y="1129636"/>
                  <a:pt x="1253417" y="1125302"/>
                  <a:pt x="1312643" y="1115913"/>
                </a:cubicBezTo>
                <a:cubicBezTo>
                  <a:pt x="1371869" y="1106524"/>
                  <a:pt x="1404372" y="1089911"/>
                  <a:pt x="1446986" y="1072577"/>
                </a:cubicBezTo>
                <a:cubicBezTo>
                  <a:pt x="1489600" y="1055243"/>
                  <a:pt x="1531493" y="1037186"/>
                  <a:pt x="1568329" y="1011906"/>
                </a:cubicBezTo>
                <a:cubicBezTo>
                  <a:pt x="1605165" y="986626"/>
                  <a:pt x="1636222" y="950512"/>
                  <a:pt x="1668002" y="920899"/>
                </a:cubicBezTo>
                <a:cubicBezTo>
                  <a:pt x="1699782" y="891286"/>
                  <a:pt x="1719284" y="876840"/>
                  <a:pt x="1759009" y="834226"/>
                </a:cubicBezTo>
                <a:cubicBezTo>
                  <a:pt x="1798734" y="791612"/>
                  <a:pt x="1851460" y="735275"/>
                  <a:pt x="1906353" y="665214"/>
                </a:cubicBezTo>
                <a:cubicBezTo>
                  <a:pt x="1961246" y="595153"/>
                  <a:pt x="2036362" y="487534"/>
                  <a:pt x="2088366" y="413862"/>
                </a:cubicBezTo>
                <a:cubicBezTo>
                  <a:pt x="2140370" y="340190"/>
                  <a:pt x="2185151" y="267962"/>
                  <a:pt x="2218376" y="223181"/>
                </a:cubicBezTo>
                <a:cubicBezTo>
                  <a:pt x="2251601" y="178400"/>
                  <a:pt x="2264601" y="171900"/>
                  <a:pt x="2287714" y="145176"/>
                </a:cubicBezTo>
                <a:cubicBezTo>
                  <a:pt x="2310827" y="118452"/>
                  <a:pt x="2406168" y="45502"/>
                  <a:pt x="2383055" y="32501"/>
                </a:cubicBezTo>
                <a:close/>
              </a:path>
            </a:pathLst>
          </a:cu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1" name="Image 10">
            <a:extLst>
              <a:ext uri="{FF2B5EF4-FFF2-40B4-BE49-F238E27FC236}">
                <a16:creationId xmlns:a16="http://schemas.microsoft.com/office/drawing/2014/main" id="{71E352DC-624A-4B23-9D35-4D97637D7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911" y="3165445"/>
            <a:ext cx="296511" cy="270580"/>
          </a:xfrm>
          <a:prstGeom prst="rect">
            <a:avLst/>
          </a:prstGeom>
        </p:spPr>
      </p:pic>
      <p:pic>
        <p:nvPicPr>
          <p:cNvPr id="12" name="Image 11">
            <a:extLst>
              <a:ext uri="{FF2B5EF4-FFF2-40B4-BE49-F238E27FC236}">
                <a16:creationId xmlns:a16="http://schemas.microsoft.com/office/drawing/2014/main" id="{7F76C95A-5216-46DC-98AC-F086B545C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005" y="3098691"/>
            <a:ext cx="296511" cy="270580"/>
          </a:xfrm>
          <a:prstGeom prst="rect">
            <a:avLst/>
          </a:prstGeom>
        </p:spPr>
      </p:pic>
      <p:sp>
        <p:nvSpPr>
          <p:cNvPr id="15" name="Forme libre 10">
            <a:extLst>
              <a:ext uri="{FF2B5EF4-FFF2-40B4-BE49-F238E27FC236}">
                <a16:creationId xmlns:a16="http://schemas.microsoft.com/office/drawing/2014/main" id="{F6F8D7DC-FA27-47F4-83DF-B5EAA6188F74}"/>
              </a:ext>
            </a:extLst>
          </p:cNvPr>
          <p:cNvSpPr/>
          <p:nvPr/>
        </p:nvSpPr>
        <p:spPr>
          <a:xfrm>
            <a:off x="252531" y="2782968"/>
            <a:ext cx="9364133" cy="2126730"/>
          </a:xfrm>
          <a:custGeom>
            <a:avLst/>
            <a:gdLst>
              <a:gd name="connsiteX0" fmla="*/ 0 w 9364133"/>
              <a:gd name="connsiteY0" fmla="*/ 899497 h 1459894"/>
              <a:gd name="connsiteX1" fmla="*/ 397933 w 9364133"/>
              <a:gd name="connsiteY1" fmla="*/ 1305897 h 1459894"/>
              <a:gd name="connsiteX2" fmla="*/ 1608666 w 9364133"/>
              <a:gd name="connsiteY2" fmla="*/ 1424431 h 1459894"/>
              <a:gd name="connsiteX3" fmla="*/ 2540000 w 9364133"/>
              <a:gd name="connsiteY3" fmla="*/ 713231 h 1459894"/>
              <a:gd name="connsiteX4" fmla="*/ 2997200 w 9364133"/>
              <a:gd name="connsiteY4" fmla="*/ 467697 h 1459894"/>
              <a:gd name="connsiteX5" fmla="*/ 3937000 w 9364133"/>
              <a:gd name="connsiteY5" fmla="*/ 272964 h 1459894"/>
              <a:gd name="connsiteX6" fmla="*/ 6214533 w 9364133"/>
              <a:gd name="connsiteY6" fmla="*/ 230631 h 1459894"/>
              <a:gd name="connsiteX7" fmla="*/ 7061200 w 9364133"/>
              <a:gd name="connsiteY7" fmla="*/ 27431 h 1459894"/>
              <a:gd name="connsiteX8" fmla="*/ 9364133 w 9364133"/>
              <a:gd name="connsiteY8" fmla="*/ 2031 h 1459894"/>
              <a:gd name="connsiteX9" fmla="*/ 9364133 w 9364133"/>
              <a:gd name="connsiteY9" fmla="*/ 2031 h 1459894"/>
              <a:gd name="connsiteX10" fmla="*/ 9364133 w 9364133"/>
              <a:gd name="connsiteY10" fmla="*/ 2031 h 14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64133" h="1459894">
                <a:moveTo>
                  <a:pt x="0" y="899497"/>
                </a:moveTo>
                <a:cubicBezTo>
                  <a:pt x="64911" y="1058952"/>
                  <a:pt x="129822" y="1218408"/>
                  <a:pt x="397933" y="1305897"/>
                </a:cubicBezTo>
                <a:cubicBezTo>
                  <a:pt x="666044" y="1393386"/>
                  <a:pt x="1251655" y="1523209"/>
                  <a:pt x="1608666" y="1424431"/>
                </a:cubicBezTo>
                <a:cubicBezTo>
                  <a:pt x="1965677" y="1325653"/>
                  <a:pt x="2308578" y="872687"/>
                  <a:pt x="2540000" y="713231"/>
                </a:cubicBezTo>
                <a:cubicBezTo>
                  <a:pt x="2771422" y="553775"/>
                  <a:pt x="2764367" y="541075"/>
                  <a:pt x="2997200" y="467697"/>
                </a:cubicBezTo>
                <a:cubicBezTo>
                  <a:pt x="3230033" y="394319"/>
                  <a:pt x="3400778" y="312475"/>
                  <a:pt x="3937000" y="272964"/>
                </a:cubicBezTo>
                <a:cubicBezTo>
                  <a:pt x="4473222" y="233453"/>
                  <a:pt x="5693833" y="271553"/>
                  <a:pt x="6214533" y="230631"/>
                </a:cubicBezTo>
                <a:cubicBezTo>
                  <a:pt x="6735233" y="189709"/>
                  <a:pt x="6536267" y="65531"/>
                  <a:pt x="7061200" y="27431"/>
                </a:cubicBezTo>
                <a:cubicBezTo>
                  <a:pt x="7586133" y="-10669"/>
                  <a:pt x="9364133" y="2031"/>
                  <a:pt x="9364133" y="2031"/>
                </a:cubicBezTo>
                <a:lnTo>
                  <a:pt x="9364133" y="2031"/>
                </a:lnTo>
                <a:lnTo>
                  <a:pt x="9364133" y="2031"/>
                </a:lnTo>
              </a:path>
            </a:pathLst>
          </a:custGeom>
          <a:noFill/>
          <a:ln w="38100">
            <a:solidFill>
              <a:schemeClr val="accent2">
                <a:lumMod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Forme libre 14">
            <a:extLst>
              <a:ext uri="{FF2B5EF4-FFF2-40B4-BE49-F238E27FC236}">
                <a16:creationId xmlns:a16="http://schemas.microsoft.com/office/drawing/2014/main" id="{BE87728F-72BE-4726-B401-29F192A24E0D}"/>
              </a:ext>
            </a:extLst>
          </p:cNvPr>
          <p:cNvSpPr/>
          <p:nvPr/>
        </p:nvSpPr>
        <p:spPr>
          <a:xfrm>
            <a:off x="421846" y="3800614"/>
            <a:ext cx="2370781" cy="45719"/>
          </a:xfrm>
          <a:custGeom>
            <a:avLst/>
            <a:gdLst>
              <a:gd name="connsiteX0" fmla="*/ 0 w 643467"/>
              <a:gd name="connsiteY0" fmla="*/ 67757 h 76657"/>
              <a:gd name="connsiteX1" fmla="*/ 93134 w 643467"/>
              <a:gd name="connsiteY1" fmla="*/ 24 h 76657"/>
              <a:gd name="connsiteX2" fmla="*/ 186267 w 643467"/>
              <a:gd name="connsiteY2" fmla="*/ 59291 h 76657"/>
              <a:gd name="connsiteX3" fmla="*/ 270934 w 643467"/>
              <a:gd name="connsiteY3" fmla="*/ 24 h 76657"/>
              <a:gd name="connsiteX4" fmla="*/ 381000 w 643467"/>
              <a:gd name="connsiteY4" fmla="*/ 67757 h 76657"/>
              <a:gd name="connsiteX5" fmla="*/ 474134 w 643467"/>
              <a:gd name="connsiteY5" fmla="*/ 24 h 76657"/>
              <a:gd name="connsiteX6" fmla="*/ 558800 w 643467"/>
              <a:gd name="connsiteY6" fmla="*/ 76224 h 76657"/>
              <a:gd name="connsiteX7" fmla="*/ 643467 w 643467"/>
              <a:gd name="connsiteY7" fmla="*/ 25424 h 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3467" h="76657">
                <a:moveTo>
                  <a:pt x="0" y="67757"/>
                </a:moveTo>
                <a:cubicBezTo>
                  <a:pt x="31045" y="34596"/>
                  <a:pt x="62090" y="1435"/>
                  <a:pt x="93134" y="24"/>
                </a:cubicBezTo>
                <a:cubicBezTo>
                  <a:pt x="124178" y="-1387"/>
                  <a:pt x="156634" y="59291"/>
                  <a:pt x="186267" y="59291"/>
                </a:cubicBezTo>
                <a:cubicBezTo>
                  <a:pt x="215900" y="59291"/>
                  <a:pt x="238479" y="-1387"/>
                  <a:pt x="270934" y="24"/>
                </a:cubicBezTo>
                <a:cubicBezTo>
                  <a:pt x="303389" y="1435"/>
                  <a:pt x="347133" y="67757"/>
                  <a:pt x="381000" y="67757"/>
                </a:cubicBezTo>
                <a:cubicBezTo>
                  <a:pt x="414867" y="67757"/>
                  <a:pt x="444501" y="-1387"/>
                  <a:pt x="474134" y="24"/>
                </a:cubicBezTo>
                <a:cubicBezTo>
                  <a:pt x="503767" y="1435"/>
                  <a:pt x="530578" y="71991"/>
                  <a:pt x="558800" y="76224"/>
                </a:cubicBezTo>
                <a:cubicBezTo>
                  <a:pt x="587022" y="80457"/>
                  <a:pt x="615244" y="52940"/>
                  <a:pt x="643467" y="25424"/>
                </a:cubicBezTo>
              </a:path>
            </a:pathLst>
          </a:custGeom>
          <a:noFill/>
          <a:ln w="12700">
            <a:solidFill>
              <a:schemeClr val="accent1">
                <a:lumMod val="7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Rectangle 16">
            <a:extLst>
              <a:ext uri="{FF2B5EF4-FFF2-40B4-BE49-F238E27FC236}">
                <a16:creationId xmlns:a16="http://schemas.microsoft.com/office/drawing/2014/main" id="{FB5DBA64-69ED-4A07-A163-71D2E48BD0FA}"/>
              </a:ext>
            </a:extLst>
          </p:cNvPr>
          <p:cNvSpPr/>
          <p:nvPr/>
        </p:nvSpPr>
        <p:spPr>
          <a:xfrm>
            <a:off x="138223" y="2017645"/>
            <a:ext cx="458553" cy="2791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ZoneTexte 19">
            <a:extLst>
              <a:ext uri="{FF2B5EF4-FFF2-40B4-BE49-F238E27FC236}">
                <a16:creationId xmlns:a16="http://schemas.microsoft.com/office/drawing/2014/main" id="{20312753-14AB-4B55-A2EE-F78370951069}"/>
              </a:ext>
            </a:extLst>
          </p:cNvPr>
          <p:cNvSpPr txBox="1"/>
          <p:nvPr/>
        </p:nvSpPr>
        <p:spPr>
          <a:xfrm>
            <a:off x="782178" y="5493211"/>
            <a:ext cx="1829219" cy="523220"/>
          </a:xfrm>
          <a:prstGeom prst="rect">
            <a:avLst/>
          </a:prstGeom>
          <a:noFill/>
        </p:spPr>
        <p:txBody>
          <a:bodyPr wrap="none" rtlCol="0">
            <a:spAutoFit/>
          </a:bodyPr>
          <a:lstStyle/>
          <a:p>
            <a:pPr algn="ctr"/>
            <a:r>
              <a:rPr lang="fr-CA" sz="1600" b="1" dirty="0">
                <a:solidFill>
                  <a:srgbClr val="000000"/>
                </a:solidFill>
              </a:rPr>
              <a:t>Littoral</a:t>
            </a:r>
          </a:p>
          <a:p>
            <a:r>
              <a:rPr lang="fr-CA" sz="1200" b="1" dirty="0">
                <a:solidFill>
                  <a:srgbClr val="000000"/>
                </a:solidFill>
              </a:rPr>
              <a:t>Chapitre III.1 du RAMHHS</a:t>
            </a:r>
          </a:p>
        </p:txBody>
      </p:sp>
      <p:sp>
        <p:nvSpPr>
          <p:cNvPr id="21" name="ZoneTexte 20">
            <a:extLst>
              <a:ext uri="{FF2B5EF4-FFF2-40B4-BE49-F238E27FC236}">
                <a16:creationId xmlns:a16="http://schemas.microsoft.com/office/drawing/2014/main" id="{F4F1DAC9-4A9D-4D50-86F2-D51A38628537}"/>
              </a:ext>
            </a:extLst>
          </p:cNvPr>
          <p:cNvSpPr txBox="1"/>
          <p:nvPr/>
        </p:nvSpPr>
        <p:spPr>
          <a:xfrm>
            <a:off x="2562195" y="4853511"/>
            <a:ext cx="1903066" cy="707886"/>
          </a:xfrm>
          <a:prstGeom prst="rect">
            <a:avLst/>
          </a:prstGeom>
          <a:solidFill>
            <a:schemeClr val="bg1"/>
          </a:solidFill>
        </p:spPr>
        <p:txBody>
          <a:bodyPr wrap="square" rtlCol="0">
            <a:spAutoFit/>
          </a:bodyPr>
          <a:lstStyle/>
          <a:p>
            <a:pPr algn="ctr"/>
            <a:r>
              <a:rPr lang="fr-CA" sz="1600" b="1" dirty="0">
                <a:solidFill>
                  <a:srgbClr val="000000"/>
                </a:solidFill>
              </a:rPr>
              <a:t>Rive</a:t>
            </a:r>
          </a:p>
          <a:p>
            <a:pPr algn="ctr"/>
            <a:r>
              <a:rPr lang="fr-CA" sz="1200" b="1" dirty="0">
                <a:solidFill>
                  <a:srgbClr val="000000"/>
                </a:solidFill>
              </a:rPr>
              <a:t>Section III du REAFIE</a:t>
            </a:r>
          </a:p>
          <a:p>
            <a:pPr algn="ctr"/>
            <a:r>
              <a:rPr lang="fr-CA" sz="1200" b="1" dirty="0">
                <a:solidFill>
                  <a:srgbClr val="000000"/>
                </a:solidFill>
              </a:rPr>
              <a:t>Chapitre IV du RAMHHS</a:t>
            </a:r>
          </a:p>
        </p:txBody>
      </p:sp>
      <p:sp>
        <p:nvSpPr>
          <p:cNvPr id="22" name="ZoneTexte 21">
            <a:extLst>
              <a:ext uri="{FF2B5EF4-FFF2-40B4-BE49-F238E27FC236}">
                <a16:creationId xmlns:a16="http://schemas.microsoft.com/office/drawing/2014/main" id="{907EE9E4-1838-4739-AA2C-5CA4BD8B252C}"/>
              </a:ext>
            </a:extLst>
          </p:cNvPr>
          <p:cNvSpPr txBox="1"/>
          <p:nvPr/>
        </p:nvSpPr>
        <p:spPr>
          <a:xfrm>
            <a:off x="4791827" y="4587737"/>
            <a:ext cx="1676224" cy="707886"/>
          </a:xfrm>
          <a:prstGeom prst="rect">
            <a:avLst/>
          </a:prstGeom>
          <a:noFill/>
        </p:spPr>
        <p:txBody>
          <a:bodyPr wrap="square" rtlCol="0">
            <a:spAutoFit/>
          </a:bodyPr>
          <a:lstStyle/>
          <a:p>
            <a:pPr algn="ctr"/>
            <a:r>
              <a:rPr lang="fr-CA" sz="1600" b="1" dirty="0">
                <a:solidFill>
                  <a:srgbClr val="000000"/>
                </a:solidFill>
              </a:rPr>
              <a:t>Zone inondable*</a:t>
            </a:r>
          </a:p>
          <a:p>
            <a:pPr algn="ctr"/>
            <a:r>
              <a:rPr lang="fr-CA" sz="1200" b="1" dirty="0">
                <a:solidFill>
                  <a:srgbClr val="000000"/>
                </a:solidFill>
              </a:rPr>
              <a:t>Section V du REAFIE</a:t>
            </a:r>
          </a:p>
          <a:p>
            <a:pPr algn="ctr"/>
            <a:r>
              <a:rPr lang="fr-CA" sz="1200" b="1" dirty="0">
                <a:solidFill>
                  <a:srgbClr val="000000"/>
                </a:solidFill>
              </a:rPr>
              <a:t>Chapitre V du RAMHHS</a:t>
            </a:r>
          </a:p>
        </p:txBody>
      </p:sp>
      <p:sp>
        <p:nvSpPr>
          <p:cNvPr id="23" name="Accolade fermante 22">
            <a:extLst>
              <a:ext uri="{FF2B5EF4-FFF2-40B4-BE49-F238E27FC236}">
                <a16:creationId xmlns:a16="http://schemas.microsoft.com/office/drawing/2014/main" id="{B43E79FF-DF5E-4332-B658-DCCA609ADFFC}"/>
              </a:ext>
            </a:extLst>
          </p:cNvPr>
          <p:cNvSpPr/>
          <p:nvPr/>
        </p:nvSpPr>
        <p:spPr>
          <a:xfrm rot="16200000">
            <a:off x="3578743" y="-1418550"/>
            <a:ext cx="425467" cy="6333270"/>
          </a:xfrm>
          <a:prstGeom prst="rightBrace">
            <a:avLst>
              <a:gd name="adj1" fmla="val 0"/>
              <a:gd name="adj2" fmla="val 50000"/>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24" name="ZoneTexte 23">
            <a:extLst>
              <a:ext uri="{FF2B5EF4-FFF2-40B4-BE49-F238E27FC236}">
                <a16:creationId xmlns:a16="http://schemas.microsoft.com/office/drawing/2014/main" id="{3FAF79F9-247E-4942-8D07-5997788AAA28}"/>
              </a:ext>
            </a:extLst>
          </p:cNvPr>
          <p:cNvSpPr txBox="1"/>
          <p:nvPr/>
        </p:nvSpPr>
        <p:spPr>
          <a:xfrm>
            <a:off x="2618560" y="815050"/>
            <a:ext cx="2316230" cy="954107"/>
          </a:xfrm>
          <a:prstGeom prst="rect">
            <a:avLst/>
          </a:prstGeom>
          <a:noFill/>
        </p:spPr>
        <p:txBody>
          <a:bodyPr wrap="square" rtlCol="0">
            <a:spAutoFit/>
          </a:bodyPr>
          <a:lstStyle/>
          <a:p>
            <a:pPr algn="ctr"/>
            <a:r>
              <a:rPr lang="fr-CA" sz="1600" b="1" dirty="0">
                <a:solidFill>
                  <a:srgbClr val="000000"/>
                </a:solidFill>
              </a:rPr>
              <a:t>Hydrique</a:t>
            </a:r>
          </a:p>
          <a:p>
            <a:pPr algn="ctr"/>
            <a:r>
              <a:rPr lang="fr-CA" sz="1200" b="1" dirty="0">
                <a:solidFill>
                  <a:srgbClr val="000000"/>
                </a:solidFill>
              </a:rPr>
              <a:t>Section III du REAFIE</a:t>
            </a:r>
          </a:p>
          <a:p>
            <a:pPr algn="ctr"/>
            <a:r>
              <a:rPr lang="fr-CA" sz="1200" b="1" dirty="0">
                <a:solidFill>
                  <a:srgbClr val="000000"/>
                </a:solidFill>
              </a:rPr>
              <a:t>Chapitre III du RAMHHS </a:t>
            </a:r>
          </a:p>
          <a:p>
            <a:pPr algn="ctr"/>
            <a:endParaRPr lang="fr-CA" sz="1600" b="1" dirty="0">
              <a:solidFill>
                <a:srgbClr val="000000"/>
              </a:solidFill>
            </a:endParaRPr>
          </a:p>
        </p:txBody>
      </p:sp>
      <p:sp>
        <p:nvSpPr>
          <p:cNvPr id="25" name="ZoneTexte 24">
            <a:extLst>
              <a:ext uri="{FF2B5EF4-FFF2-40B4-BE49-F238E27FC236}">
                <a16:creationId xmlns:a16="http://schemas.microsoft.com/office/drawing/2014/main" id="{67CB66F0-E99B-477C-A623-7F71E4CD80AA}"/>
              </a:ext>
            </a:extLst>
          </p:cNvPr>
          <p:cNvSpPr txBox="1"/>
          <p:nvPr/>
        </p:nvSpPr>
        <p:spPr>
          <a:xfrm>
            <a:off x="2053374" y="2579603"/>
            <a:ext cx="1490681" cy="584775"/>
          </a:xfrm>
          <a:prstGeom prst="rect">
            <a:avLst/>
          </a:prstGeom>
          <a:noFill/>
        </p:spPr>
        <p:txBody>
          <a:bodyPr wrap="square" rtlCol="0">
            <a:spAutoFit/>
          </a:bodyPr>
          <a:lstStyle/>
          <a:p>
            <a:pPr algn="ctr"/>
            <a:r>
              <a:rPr lang="fr-CA" sz="1600" b="1" dirty="0">
                <a:solidFill>
                  <a:srgbClr val="000000"/>
                </a:solidFill>
              </a:rPr>
              <a:t>Limite du littoral</a:t>
            </a:r>
          </a:p>
        </p:txBody>
      </p:sp>
      <p:cxnSp>
        <p:nvCxnSpPr>
          <p:cNvPr id="26" name="Connecteur droit avec flèche 25">
            <a:extLst>
              <a:ext uri="{FF2B5EF4-FFF2-40B4-BE49-F238E27FC236}">
                <a16:creationId xmlns:a16="http://schemas.microsoft.com/office/drawing/2014/main" id="{89D9FBAF-3475-4EA2-9E42-ECA62F8F9C52}"/>
              </a:ext>
            </a:extLst>
          </p:cNvPr>
          <p:cNvCxnSpPr>
            <a:cxnSpLocks/>
          </p:cNvCxnSpPr>
          <p:nvPr/>
        </p:nvCxnSpPr>
        <p:spPr>
          <a:xfrm>
            <a:off x="2792627" y="3204790"/>
            <a:ext cx="0" cy="55303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CFE3359E-7D0C-4E36-A0AB-922B870319AD}"/>
              </a:ext>
            </a:extLst>
          </p:cNvPr>
          <p:cNvSpPr txBox="1"/>
          <p:nvPr/>
        </p:nvSpPr>
        <p:spPr>
          <a:xfrm>
            <a:off x="7685234" y="4417639"/>
            <a:ext cx="1717008" cy="707886"/>
          </a:xfrm>
          <a:prstGeom prst="rect">
            <a:avLst/>
          </a:prstGeom>
          <a:noFill/>
        </p:spPr>
        <p:txBody>
          <a:bodyPr wrap="none" rtlCol="0">
            <a:spAutoFit/>
          </a:bodyPr>
          <a:lstStyle/>
          <a:p>
            <a:pPr algn="ctr"/>
            <a:r>
              <a:rPr lang="fr-CA" sz="1600" b="1" dirty="0">
                <a:solidFill>
                  <a:srgbClr val="000000"/>
                </a:solidFill>
              </a:rPr>
              <a:t>Humide</a:t>
            </a:r>
          </a:p>
          <a:p>
            <a:pPr algn="ctr"/>
            <a:r>
              <a:rPr lang="fr-CA" sz="1200" b="1" dirty="0">
                <a:solidFill>
                  <a:srgbClr val="000000"/>
                </a:solidFill>
              </a:rPr>
              <a:t>Section IV du REAFIE</a:t>
            </a:r>
          </a:p>
          <a:p>
            <a:pPr algn="ctr"/>
            <a:r>
              <a:rPr lang="fr-CA" sz="1200" b="1" dirty="0">
                <a:solidFill>
                  <a:srgbClr val="000000"/>
                </a:solidFill>
              </a:rPr>
              <a:t>Chapitre VI du RAMHHS</a:t>
            </a:r>
          </a:p>
        </p:txBody>
      </p:sp>
      <p:cxnSp>
        <p:nvCxnSpPr>
          <p:cNvPr id="28" name="Connecteur droit avec flèche 27">
            <a:extLst>
              <a:ext uri="{FF2B5EF4-FFF2-40B4-BE49-F238E27FC236}">
                <a16:creationId xmlns:a16="http://schemas.microsoft.com/office/drawing/2014/main" id="{D8791D9E-7C19-42E3-B7B7-A02FD35BBFDB}"/>
              </a:ext>
            </a:extLst>
          </p:cNvPr>
          <p:cNvCxnSpPr>
            <a:cxnSpLocks/>
          </p:cNvCxnSpPr>
          <p:nvPr/>
        </p:nvCxnSpPr>
        <p:spPr>
          <a:xfrm flipH="1" flipV="1">
            <a:off x="7685143" y="3442927"/>
            <a:ext cx="848364" cy="98870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9" name="Accolade fermante 28">
            <a:extLst>
              <a:ext uri="{FF2B5EF4-FFF2-40B4-BE49-F238E27FC236}">
                <a16:creationId xmlns:a16="http://schemas.microsoft.com/office/drawing/2014/main" id="{74B5CEAE-B0E6-416D-BB90-0E310F448D7B}"/>
              </a:ext>
            </a:extLst>
          </p:cNvPr>
          <p:cNvSpPr/>
          <p:nvPr/>
        </p:nvSpPr>
        <p:spPr>
          <a:xfrm rot="5400000">
            <a:off x="3246490" y="3879055"/>
            <a:ext cx="534476" cy="1417364"/>
          </a:xfrm>
          <a:prstGeom prst="rightBrace">
            <a:avLst>
              <a:gd name="adj1" fmla="val 0"/>
              <a:gd name="adj2" fmla="val 50000"/>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0" name="Accolade fermante 29">
            <a:extLst>
              <a:ext uri="{FF2B5EF4-FFF2-40B4-BE49-F238E27FC236}">
                <a16:creationId xmlns:a16="http://schemas.microsoft.com/office/drawing/2014/main" id="{A3EFF390-2A3E-497C-91A8-D05E209F7DE6}"/>
              </a:ext>
            </a:extLst>
          </p:cNvPr>
          <p:cNvSpPr/>
          <p:nvPr/>
        </p:nvSpPr>
        <p:spPr>
          <a:xfrm rot="5400000">
            <a:off x="5237760" y="2785264"/>
            <a:ext cx="704547" cy="2735249"/>
          </a:xfrm>
          <a:prstGeom prst="rightBrace">
            <a:avLst>
              <a:gd name="adj1" fmla="val 0"/>
              <a:gd name="adj2" fmla="val 50000"/>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pic>
        <p:nvPicPr>
          <p:cNvPr id="31" name="Image 30">
            <a:extLst>
              <a:ext uri="{FF2B5EF4-FFF2-40B4-BE49-F238E27FC236}">
                <a16:creationId xmlns:a16="http://schemas.microsoft.com/office/drawing/2014/main" id="{C6829B49-35FA-4AF0-9FAD-628153F654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2297" y="2379714"/>
            <a:ext cx="289150" cy="410628"/>
          </a:xfrm>
          <a:prstGeom prst="rect">
            <a:avLst/>
          </a:prstGeom>
        </p:spPr>
      </p:pic>
      <p:pic>
        <p:nvPicPr>
          <p:cNvPr id="32" name="Image 31">
            <a:extLst>
              <a:ext uri="{FF2B5EF4-FFF2-40B4-BE49-F238E27FC236}">
                <a16:creationId xmlns:a16="http://schemas.microsoft.com/office/drawing/2014/main" id="{9E99364E-9680-4BB9-92F6-F26FF4964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75821" y="2378544"/>
            <a:ext cx="289150" cy="410628"/>
          </a:xfrm>
          <a:prstGeom prst="rect">
            <a:avLst/>
          </a:prstGeom>
        </p:spPr>
      </p:pic>
      <p:pic>
        <p:nvPicPr>
          <p:cNvPr id="33" name="Image 32">
            <a:extLst>
              <a:ext uri="{FF2B5EF4-FFF2-40B4-BE49-F238E27FC236}">
                <a16:creationId xmlns:a16="http://schemas.microsoft.com/office/drawing/2014/main" id="{086A9D54-C837-447D-A518-876527C6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1897" y="1726228"/>
            <a:ext cx="1707894" cy="1241781"/>
          </a:xfrm>
          <a:prstGeom prst="rect">
            <a:avLst/>
          </a:prstGeom>
        </p:spPr>
      </p:pic>
      <p:pic>
        <p:nvPicPr>
          <p:cNvPr id="34" name="Image 33">
            <a:extLst>
              <a:ext uri="{FF2B5EF4-FFF2-40B4-BE49-F238E27FC236}">
                <a16:creationId xmlns:a16="http://schemas.microsoft.com/office/drawing/2014/main" id="{F83C7DB0-B424-4C0E-81ED-A450327997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45240" y="2152713"/>
            <a:ext cx="1676035" cy="1218617"/>
          </a:xfrm>
          <a:prstGeom prst="rect">
            <a:avLst/>
          </a:prstGeom>
        </p:spPr>
      </p:pic>
      <p:sp>
        <p:nvSpPr>
          <p:cNvPr id="35" name="Accolade fermante 34">
            <a:extLst>
              <a:ext uri="{FF2B5EF4-FFF2-40B4-BE49-F238E27FC236}">
                <a16:creationId xmlns:a16="http://schemas.microsoft.com/office/drawing/2014/main" id="{260B64AB-652A-4800-85BF-8BD5A26C6525}"/>
              </a:ext>
            </a:extLst>
          </p:cNvPr>
          <p:cNvSpPr/>
          <p:nvPr/>
        </p:nvSpPr>
        <p:spPr>
          <a:xfrm rot="5400000">
            <a:off x="5594972" y="2877408"/>
            <a:ext cx="221301" cy="876065"/>
          </a:xfrm>
          <a:prstGeom prst="rightBrace">
            <a:avLst>
              <a:gd name="adj1" fmla="val 0"/>
              <a:gd name="adj2" fmla="val 50000"/>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6" name="Accolade fermante 35">
            <a:extLst>
              <a:ext uri="{FF2B5EF4-FFF2-40B4-BE49-F238E27FC236}">
                <a16:creationId xmlns:a16="http://schemas.microsoft.com/office/drawing/2014/main" id="{97DEC955-BBB4-4A7B-8EF1-276DDCD2D80B}"/>
              </a:ext>
            </a:extLst>
          </p:cNvPr>
          <p:cNvSpPr/>
          <p:nvPr/>
        </p:nvSpPr>
        <p:spPr>
          <a:xfrm rot="5400000">
            <a:off x="8448983" y="2873697"/>
            <a:ext cx="642698" cy="473649"/>
          </a:xfrm>
          <a:prstGeom prst="rightBrace">
            <a:avLst>
              <a:gd name="adj1" fmla="val 0"/>
              <a:gd name="adj2" fmla="val 50000"/>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7" name="ZoneTexte 36">
            <a:extLst>
              <a:ext uri="{FF2B5EF4-FFF2-40B4-BE49-F238E27FC236}">
                <a16:creationId xmlns:a16="http://schemas.microsoft.com/office/drawing/2014/main" id="{A720A59F-4026-4375-9EDB-0E1F2446E86B}"/>
              </a:ext>
            </a:extLst>
          </p:cNvPr>
          <p:cNvSpPr txBox="1"/>
          <p:nvPr/>
        </p:nvSpPr>
        <p:spPr>
          <a:xfrm>
            <a:off x="3085050" y="4278790"/>
            <a:ext cx="873957" cy="338554"/>
          </a:xfrm>
          <a:prstGeom prst="rect">
            <a:avLst/>
          </a:prstGeom>
          <a:noFill/>
        </p:spPr>
        <p:txBody>
          <a:bodyPr wrap="none" rtlCol="0">
            <a:spAutoFit/>
          </a:bodyPr>
          <a:lstStyle/>
          <a:p>
            <a:r>
              <a:rPr lang="fr-CA" sz="1600" dirty="0"/>
              <a:t>10-15 m</a:t>
            </a:r>
          </a:p>
        </p:txBody>
      </p:sp>
      <p:pic>
        <p:nvPicPr>
          <p:cNvPr id="38" name="Image 37">
            <a:extLst>
              <a:ext uri="{FF2B5EF4-FFF2-40B4-BE49-F238E27FC236}">
                <a16:creationId xmlns:a16="http://schemas.microsoft.com/office/drawing/2014/main" id="{83246FE5-5A6C-4E1A-ABAA-A0AEF8E851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0596" y="2742244"/>
            <a:ext cx="289150" cy="410628"/>
          </a:xfrm>
          <a:prstGeom prst="rect">
            <a:avLst/>
          </a:prstGeom>
        </p:spPr>
      </p:pic>
      <p:pic>
        <p:nvPicPr>
          <p:cNvPr id="39" name="Image 38">
            <a:extLst>
              <a:ext uri="{FF2B5EF4-FFF2-40B4-BE49-F238E27FC236}">
                <a16:creationId xmlns:a16="http://schemas.microsoft.com/office/drawing/2014/main" id="{9C03A1CF-1F0A-432F-BCDB-A9E88C033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74120" y="2741074"/>
            <a:ext cx="289150" cy="410628"/>
          </a:xfrm>
          <a:prstGeom prst="rect">
            <a:avLst/>
          </a:prstGeom>
        </p:spPr>
      </p:pic>
      <p:pic>
        <p:nvPicPr>
          <p:cNvPr id="40" name="Image 39">
            <a:extLst>
              <a:ext uri="{FF2B5EF4-FFF2-40B4-BE49-F238E27FC236}">
                <a16:creationId xmlns:a16="http://schemas.microsoft.com/office/drawing/2014/main" id="{9FF245BA-7739-4A2D-BFF1-0B2C58C73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2700" y="2980699"/>
            <a:ext cx="289150" cy="410628"/>
          </a:xfrm>
          <a:prstGeom prst="rect">
            <a:avLst/>
          </a:prstGeom>
        </p:spPr>
      </p:pic>
      <p:pic>
        <p:nvPicPr>
          <p:cNvPr id="41" name="Image 40">
            <a:extLst>
              <a:ext uri="{FF2B5EF4-FFF2-40B4-BE49-F238E27FC236}">
                <a16:creationId xmlns:a16="http://schemas.microsoft.com/office/drawing/2014/main" id="{8E3EE2AD-4A04-4F78-83DF-CA9979F830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84646" y="3053116"/>
            <a:ext cx="289150" cy="410628"/>
          </a:xfrm>
          <a:prstGeom prst="rect">
            <a:avLst/>
          </a:prstGeom>
        </p:spPr>
      </p:pic>
      <p:pic>
        <p:nvPicPr>
          <p:cNvPr id="42" name="Image 41">
            <a:extLst>
              <a:ext uri="{FF2B5EF4-FFF2-40B4-BE49-F238E27FC236}">
                <a16:creationId xmlns:a16="http://schemas.microsoft.com/office/drawing/2014/main" id="{862554BD-8CB8-4DA3-8E98-A2A048B979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508" y="3012103"/>
            <a:ext cx="289150" cy="410628"/>
          </a:xfrm>
          <a:prstGeom prst="rect">
            <a:avLst/>
          </a:prstGeom>
        </p:spPr>
      </p:pic>
      <p:pic>
        <p:nvPicPr>
          <p:cNvPr id="43" name="Image 42">
            <a:extLst>
              <a:ext uri="{FF2B5EF4-FFF2-40B4-BE49-F238E27FC236}">
                <a16:creationId xmlns:a16="http://schemas.microsoft.com/office/drawing/2014/main" id="{AA86603F-7B5C-4645-AE1D-9EC6EC59A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771" y="2875102"/>
            <a:ext cx="296511" cy="270580"/>
          </a:xfrm>
          <a:prstGeom prst="rect">
            <a:avLst/>
          </a:prstGeom>
        </p:spPr>
      </p:pic>
      <p:pic>
        <p:nvPicPr>
          <p:cNvPr id="44" name="Image 43">
            <a:extLst>
              <a:ext uri="{FF2B5EF4-FFF2-40B4-BE49-F238E27FC236}">
                <a16:creationId xmlns:a16="http://schemas.microsoft.com/office/drawing/2014/main" id="{DF0A4935-CF26-4319-89EE-9C8E4AB4D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591" y="2878081"/>
            <a:ext cx="296511" cy="270580"/>
          </a:xfrm>
          <a:prstGeom prst="rect">
            <a:avLst/>
          </a:prstGeom>
        </p:spPr>
      </p:pic>
      <p:pic>
        <p:nvPicPr>
          <p:cNvPr id="45" name="Image 44">
            <a:extLst>
              <a:ext uri="{FF2B5EF4-FFF2-40B4-BE49-F238E27FC236}">
                <a16:creationId xmlns:a16="http://schemas.microsoft.com/office/drawing/2014/main" id="{45CBA74B-E853-4AB2-A82A-8DF24175D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735" y="2742244"/>
            <a:ext cx="289150" cy="410628"/>
          </a:xfrm>
          <a:prstGeom prst="rect">
            <a:avLst/>
          </a:prstGeom>
        </p:spPr>
      </p:pic>
      <p:pic>
        <p:nvPicPr>
          <p:cNvPr id="46" name="Image 45">
            <a:extLst>
              <a:ext uri="{FF2B5EF4-FFF2-40B4-BE49-F238E27FC236}">
                <a16:creationId xmlns:a16="http://schemas.microsoft.com/office/drawing/2014/main" id="{91BE9A62-EF17-4E18-A036-3C207CC344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124259" y="2741074"/>
            <a:ext cx="289150" cy="410628"/>
          </a:xfrm>
          <a:prstGeom prst="rect">
            <a:avLst/>
          </a:prstGeom>
        </p:spPr>
      </p:pic>
      <p:cxnSp>
        <p:nvCxnSpPr>
          <p:cNvPr id="47" name="Connecteur droit 46">
            <a:extLst>
              <a:ext uri="{FF2B5EF4-FFF2-40B4-BE49-F238E27FC236}">
                <a16:creationId xmlns:a16="http://schemas.microsoft.com/office/drawing/2014/main" id="{F9B6AEA7-A555-4D04-B60C-A095F1FC6C98}"/>
              </a:ext>
            </a:extLst>
          </p:cNvPr>
          <p:cNvCxnSpPr/>
          <p:nvPr/>
        </p:nvCxnSpPr>
        <p:spPr>
          <a:xfrm flipH="1" flipV="1">
            <a:off x="5705622" y="3449114"/>
            <a:ext cx="3064710" cy="2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C5068FAB-C3BC-4503-806F-4512F92C305E}"/>
              </a:ext>
            </a:extLst>
          </p:cNvPr>
          <p:cNvSpPr txBox="1"/>
          <p:nvPr/>
        </p:nvSpPr>
        <p:spPr>
          <a:xfrm>
            <a:off x="3037913" y="3369876"/>
            <a:ext cx="984605" cy="461665"/>
          </a:xfrm>
          <a:prstGeom prst="rect">
            <a:avLst/>
          </a:prstGeom>
          <a:noFill/>
        </p:spPr>
        <p:txBody>
          <a:bodyPr wrap="square" rtlCol="0">
            <a:spAutoFit/>
          </a:bodyPr>
          <a:lstStyle/>
          <a:p>
            <a:pPr algn="ctr"/>
            <a:r>
              <a:rPr lang="fr-CA" sz="1200" dirty="0"/>
              <a:t>Milieu humide</a:t>
            </a:r>
            <a:endParaRPr lang="fr-CA" sz="1200" baseline="30000" dirty="0"/>
          </a:p>
        </p:txBody>
      </p:sp>
      <p:sp>
        <p:nvSpPr>
          <p:cNvPr id="49" name="ZoneTexte 48">
            <a:extLst>
              <a:ext uri="{FF2B5EF4-FFF2-40B4-BE49-F238E27FC236}">
                <a16:creationId xmlns:a16="http://schemas.microsoft.com/office/drawing/2014/main" id="{0296958F-245C-4661-98F3-B482BE661B7A}"/>
              </a:ext>
            </a:extLst>
          </p:cNvPr>
          <p:cNvSpPr txBox="1"/>
          <p:nvPr/>
        </p:nvSpPr>
        <p:spPr>
          <a:xfrm>
            <a:off x="5369887" y="2366550"/>
            <a:ext cx="660758" cy="461665"/>
          </a:xfrm>
          <a:prstGeom prst="rect">
            <a:avLst/>
          </a:prstGeom>
          <a:noFill/>
        </p:spPr>
        <p:txBody>
          <a:bodyPr wrap="none" rtlCol="0">
            <a:spAutoFit/>
          </a:bodyPr>
          <a:lstStyle/>
          <a:p>
            <a:pPr algn="ctr"/>
            <a:r>
              <a:rPr lang="fr-CA" sz="1200" dirty="0"/>
              <a:t>Milieu </a:t>
            </a:r>
          </a:p>
          <a:p>
            <a:pPr algn="ctr"/>
            <a:r>
              <a:rPr lang="fr-CA" sz="1200" dirty="0"/>
              <a:t>humide</a:t>
            </a:r>
          </a:p>
        </p:txBody>
      </p:sp>
      <p:sp>
        <p:nvSpPr>
          <p:cNvPr id="50" name="ZoneTexte 49">
            <a:extLst>
              <a:ext uri="{FF2B5EF4-FFF2-40B4-BE49-F238E27FC236}">
                <a16:creationId xmlns:a16="http://schemas.microsoft.com/office/drawing/2014/main" id="{C4F1C2F4-EB54-4AF4-80A6-242FD10211A3}"/>
              </a:ext>
            </a:extLst>
          </p:cNvPr>
          <p:cNvSpPr txBox="1"/>
          <p:nvPr/>
        </p:nvSpPr>
        <p:spPr>
          <a:xfrm>
            <a:off x="8439953" y="2017066"/>
            <a:ext cx="660758" cy="461665"/>
          </a:xfrm>
          <a:prstGeom prst="rect">
            <a:avLst/>
          </a:prstGeom>
          <a:noFill/>
        </p:spPr>
        <p:txBody>
          <a:bodyPr wrap="none" rtlCol="0">
            <a:spAutoFit/>
          </a:bodyPr>
          <a:lstStyle/>
          <a:p>
            <a:pPr algn="ctr"/>
            <a:r>
              <a:rPr lang="fr-CA" sz="1200" dirty="0"/>
              <a:t>Milieu </a:t>
            </a:r>
          </a:p>
          <a:p>
            <a:pPr algn="ctr"/>
            <a:r>
              <a:rPr lang="fr-CA" sz="1200" dirty="0"/>
              <a:t>humide</a:t>
            </a:r>
          </a:p>
        </p:txBody>
      </p:sp>
      <p:sp>
        <p:nvSpPr>
          <p:cNvPr id="51" name="Accolade fermante 50">
            <a:extLst>
              <a:ext uri="{FF2B5EF4-FFF2-40B4-BE49-F238E27FC236}">
                <a16:creationId xmlns:a16="http://schemas.microsoft.com/office/drawing/2014/main" id="{6C8178E4-BA66-42EC-A331-BA264AA3E744}"/>
              </a:ext>
            </a:extLst>
          </p:cNvPr>
          <p:cNvSpPr/>
          <p:nvPr/>
        </p:nvSpPr>
        <p:spPr>
          <a:xfrm rot="5400000">
            <a:off x="1399106" y="4068573"/>
            <a:ext cx="595365" cy="2216513"/>
          </a:xfrm>
          <a:prstGeom prst="rightBrace">
            <a:avLst>
              <a:gd name="adj1" fmla="val 0"/>
              <a:gd name="adj2" fmla="val 50000"/>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52" name="ZoneTexte 51">
            <a:extLst>
              <a:ext uri="{FF2B5EF4-FFF2-40B4-BE49-F238E27FC236}">
                <a16:creationId xmlns:a16="http://schemas.microsoft.com/office/drawing/2014/main" id="{FD253DDD-171F-4342-88B5-5AD99FD54355}"/>
              </a:ext>
            </a:extLst>
          </p:cNvPr>
          <p:cNvSpPr txBox="1"/>
          <p:nvPr/>
        </p:nvSpPr>
        <p:spPr>
          <a:xfrm>
            <a:off x="9700785" y="1606921"/>
            <a:ext cx="2352992" cy="4185761"/>
          </a:xfrm>
          <a:prstGeom prst="rect">
            <a:avLst/>
          </a:prstGeom>
          <a:noFill/>
        </p:spPr>
        <p:txBody>
          <a:bodyPr wrap="square" rtlCol="0">
            <a:spAutoFit/>
          </a:bodyPr>
          <a:lstStyle/>
          <a:p>
            <a:pPr algn="just"/>
            <a:r>
              <a:rPr lang="fr-CA" sz="1400" dirty="0"/>
              <a:t>Cette modulation par milieu, avec règles d’application, vise à faciliter le regroupement  des normes du REAFIE et du RAMHHS prévues pour les activités réalisées en milieux humides et hydriques. Elle ne modifie pas les définitions usuelles prévues pour chacun des milieux.</a:t>
            </a:r>
          </a:p>
          <a:p>
            <a:pPr algn="just"/>
            <a:endParaRPr lang="fr-CA" sz="1400" dirty="0"/>
          </a:p>
          <a:p>
            <a:pPr algn="just"/>
            <a:r>
              <a:rPr lang="fr-CA" sz="1400" dirty="0"/>
              <a:t>*Des règles d’application contraires sont parfois prévues : par exemple, pour l’application de certaines dispositions, la zone inondable peut inclure le littoral, la rive et les milieux humides.</a:t>
            </a:r>
          </a:p>
        </p:txBody>
      </p:sp>
      <p:pic>
        <p:nvPicPr>
          <p:cNvPr id="53" name="Image 52">
            <a:extLst>
              <a:ext uri="{FF2B5EF4-FFF2-40B4-BE49-F238E27FC236}">
                <a16:creationId xmlns:a16="http://schemas.microsoft.com/office/drawing/2014/main" id="{247DEA81-E8EB-43A0-8CA5-A1160A4D36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4352" y="3544568"/>
            <a:ext cx="289150" cy="410628"/>
          </a:xfrm>
          <a:prstGeom prst="rect">
            <a:avLst/>
          </a:prstGeom>
        </p:spPr>
      </p:pic>
      <p:pic>
        <p:nvPicPr>
          <p:cNvPr id="54" name="Image 53">
            <a:extLst>
              <a:ext uri="{FF2B5EF4-FFF2-40B4-BE49-F238E27FC236}">
                <a16:creationId xmlns:a16="http://schemas.microsoft.com/office/drawing/2014/main" id="{1A28CF1B-9E7E-41D1-90EE-FC9DF6987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0241" y="3500300"/>
            <a:ext cx="289150" cy="410628"/>
          </a:xfrm>
          <a:prstGeom prst="rect">
            <a:avLst/>
          </a:prstGeom>
        </p:spPr>
      </p:pic>
      <p:pic>
        <p:nvPicPr>
          <p:cNvPr id="55" name="Image 54">
            <a:extLst>
              <a:ext uri="{FF2B5EF4-FFF2-40B4-BE49-F238E27FC236}">
                <a16:creationId xmlns:a16="http://schemas.microsoft.com/office/drawing/2014/main" id="{B5349DF8-0087-4D12-BF82-5A51790A7B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8899" y="3641019"/>
            <a:ext cx="289150" cy="410628"/>
          </a:xfrm>
          <a:prstGeom prst="rect">
            <a:avLst/>
          </a:prstGeom>
        </p:spPr>
      </p:pic>
      <p:sp>
        <p:nvSpPr>
          <p:cNvPr id="56" name="ZoneTexte 55">
            <a:extLst>
              <a:ext uri="{FF2B5EF4-FFF2-40B4-BE49-F238E27FC236}">
                <a16:creationId xmlns:a16="http://schemas.microsoft.com/office/drawing/2014/main" id="{F36649B2-42B9-4FFC-9DCD-031253BDF047}"/>
              </a:ext>
            </a:extLst>
          </p:cNvPr>
          <p:cNvSpPr txBox="1"/>
          <p:nvPr/>
        </p:nvSpPr>
        <p:spPr>
          <a:xfrm>
            <a:off x="1960779" y="3767806"/>
            <a:ext cx="660758" cy="461665"/>
          </a:xfrm>
          <a:prstGeom prst="rect">
            <a:avLst/>
          </a:prstGeom>
          <a:noFill/>
        </p:spPr>
        <p:txBody>
          <a:bodyPr wrap="none" rtlCol="0">
            <a:spAutoFit/>
          </a:bodyPr>
          <a:lstStyle/>
          <a:p>
            <a:pPr algn="ctr"/>
            <a:r>
              <a:rPr lang="fr-CA" sz="1200" dirty="0"/>
              <a:t>Milieu </a:t>
            </a:r>
          </a:p>
          <a:p>
            <a:pPr algn="ctr"/>
            <a:r>
              <a:rPr lang="fr-CA" sz="1200" dirty="0"/>
              <a:t>humide</a:t>
            </a:r>
            <a:endParaRPr lang="fr-CA" sz="1200" baseline="30000" dirty="0"/>
          </a:p>
        </p:txBody>
      </p:sp>
    </p:spTree>
    <p:extLst>
      <p:ext uri="{BB962C8B-B14F-4D97-AF65-F5344CB8AC3E}">
        <p14:creationId xmlns:p14="http://schemas.microsoft.com/office/powerpoint/2010/main" val="384593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60BF1C0-200D-41ED-9076-76E568F3E5C2}"/>
              </a:ext>
            </a:extLst>
          </p:cNvPr>
          <p:cNvSpPr txBox="1">
            <a:spLocks/>
          </p:cNvSpPr>
          <p:nvPr/>
        </p:nvSpPr>
        <p:spPr>
          <a:xfrm>
            <a:off x="120683" y="8608"/>
            <a:ext cx="10515600" cy="550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800" dirty="0"/>
              <a:t>Forêt privée et milieux humides et hydriques</a:t>
            </a:r>
            <a:r>
              <a:rPr lang="fr-CA" sz="2800" b="0" dirty="0"/>
              <a:t> – activités générales</a:t>
            </a:r>
            <a:endParaRPr lang="fr-CA" sz="2800" dirty="0"/>
          </a:p>
        </p:txBody>
      </p:sp>
      <p:graphicFrame>
        <p:nvGraphicFramePr>
          <p:cNvPr id="7" name="Espace réservé du contenu 3">
            <a:extLst>
              <a:ext uri="{FF2B5EF4-FFF2-40B4-BE49-F238E27FC236}">
                <a16:creationId xmlns:a16="http://schemas.microsoft.com/office/drawing/2014/main" id="{97B5E89D-9E83-41C6-ABC5-7CFF553F54F5}"/>
              </a:ext>
            </a:extLst>
          </p:cNvPr>
          <p:cNvGraphicFramePr>
            <a:graphicFrameLocks/>
          </p:cNvGraphicFramePr>
          <p:nvPr>
            <p:extLst>
              <p:ext uri="{D42A27DB-BD31-4B8C-83A1-F6EECF244321}">
                <p14:modId xmlns:p14="http://schemas.microsoft.com/office/powerpoint/2010/main" val="3176881296"/>
              </p:ext>
            </p:extLst>
          </p:nvPr>
        </p:nvGraphicFramePr>
        <p:xfrm>
          <a:off x="2765984" y="677188"/>
          <a:ext cx="10680126" cy="5415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ce réservé du numéro de diapositive 3">
            <a:extLst>
              <a:ext uri="{FF2B5EF4-FFF2-40B4-BE49-F238E27FC236}">
                <a16:creationId xmlns:a16="http://schemas.microsoft.com/office/drawing/2014/main" id="{F25003CF-9550-4C97-9D10-DB6094C9720C}"/>
              </a:ext>
            </a:extLst>
          </p:cNvPr>
          <p:cNvSpPr txBox="1">
            <a:spLocks/>
          </p:cNvSpPr>
          <p:nvPr/>
        </p:nvSpPr>
        <p:spPr>
          <a:xfrm>
            <a:off x="9702800" y="635904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15</a:t>
            </a:fld>
            <a:endParaRPr lang="fr-CA" dirty="0"/>
          </a:p>
        </p:txBody>
      </p:sp>
      <p:sp>
        <p:nvSpPr>
          <p:cNvPr id="9" name="ZoneTexte 8">
            <a:extLst>
              <a:ext uri="{FF2B5EF4-FFF2-40B4-BE49-F238E27FC236}">
                <a16:creationId xmlns:a16="http://schemas.microsoft.com/office/drawing/2014/main" id="{54B4805A-9063-4A02-802F-F3CE58077FB9}"/>
              </a:ext>
            </a:extLst>
          </p:cNvPr>
          <p:cNvSpPr txBox="1"/>
          <p:nvPr/>
        </p:nvSpPr>
        <p:spPr>
          <a:xfrm>
            <a:off x="4449337" y="1206427"/>
            <a:ext cx="588623" cy="307777"/>
          </a:xfrm>
          <a:prstGeom prst="rect">
            <a:avLst/>
          </a:prstGeom>
          <a:noFill/>
        </p:spPr>
        <p:txBody>
          <a:bodyPr wrap="none" rtlCol="0">
            <a:spAutoFit/>
          </a:bodyPr>
          <a:lstStyle/>
          <a:p>
            <a:r>
              <a:rPr lang="fr-CA" sz="1400" dirty="0"/>
              <a:t>Art. 7</a:t>
            </a:r>
          </a:p>
        </p:txBody>
      </p:sp>
      <p:sp>
        <p:nvSpPr>
          <p:cNvPr id="10" name="ZoneTexte 9">
            <a:extLst>
              <a:ext uri="{FF2B5EF4-FFF2-40B4-BE49-F238E27FC236}">
                <a16:creationId xmlns:a16="http://schemas.microsoft.com/office/drawing/2014/main" id="{A96B5317-3BAB-4F1A-9C1F-852375E8E384}"/>
              </a:ext>
            </a:extLst>
          </p:cNvPr>
          <p:cNvSpPr txBox="1"/>
          <p:nvPr/>
        </p:nvSpPr>
        <p:spPr>
          <a:xfrm>
            <a:off x="4394442" y="2068462"/>
            <a:ext cx="588623" cy="307777"/>
          </a:xfrm>
          <a:prstGeom prst="rect">
            <a:avLst/>
          </a:prstGeom>
          <a:noFill/>
        </p:spPr>
        <p:txBody>
          <a:bodyPr wrap="none" rtlCol="0">
            <a:spAutoFit/>
          </a:bodyPr>
          <a:lstStyle/>
          <a:p>
            <a:r>
              <a:rPr lang="fr-CA" sz="1400" dirty="0"/>
              <a:t>Art. 8</a:t>
            </a:r>
          </a:p>
        </p:txBody>
      </p:sp>
      <p:sp>
        <p:nvSpPr>
          <p:cNvPr id="11" name="ZoneTexte 10">
            <a:extLst>
              <a:ext uri="{FF2B5EF4-FFF2-40B4-BE49-F238E27FC236}">
                <a16:creationId xmlns:a16="http://schemas.microsoft.com/office/drawing/2014/main" id="{B1E37B04-374F-4A3A-98C3-B0A36FAFD232}"/>
              </a:ext>
            </a:extLst>
          </p:cNvPr>
          <p:cNvSpPr txBox="1"/>
          <p:nvPr/>
        </p:nvSpPr>
        <p:spPr>
          <a:xfrm>
            <a:off x="4348756" y="3736305"/>
            <a:ext cx="679994" cy="307777"/>
          </a:xfrm>
          <a:prstGeom prst="rect">
            <a:avLst/>
          </a:prstGeom>
          <a:noFill/>
        </p:spPr>
        <p:txBody>
          <a:bodyPr wrap="none" rtlCol="0">
            <a:spAutoFit/>
          </a:bodyPr>
          <a:lstStyle/>
          <a:p>
            <a:r>
              <a:rPr lang="fr-CA" sz="1400" dirty="0"/>
              <a:t>Art. 10</a:t>
            </a:r>
          </a:p>
        </p:txBody>
      </p:sp>
      <p:sp>
        <p:nvSpPr>
          <p:cNvPr id="12" name="ZoneTexte 11">
            <a:extLst>
              <a:ext uri="{FF2B5EF4-FFF2-40B4-BE49-F238E27FC236}">
                <a16:creationId xmlns:a16="http://schemas.microsoft.com/office/drawing/2014/main" id="{EBB41DE9-F5C4-4589-A1B7-0A1D4A349BB8}"/>
              </a:ext>
            </a:extLst>
          </p:cNvPr>
          <p:cNvSpPr txBox="1"/>
          <p:nvPr/>
        </p:nvSpPr>
        <p:spPr>
          <a:xfrm>
            <a:off x="4357966" y="4711773"/>
            <a:ext cx="679994" cy="307777"/>
          </a:xfrm>
          <a:prstGeom prst="rect">
            <a:avLst/>
          </a:prstGeom>
          <a:noFill/>
        </p:spPr>
        <p:txBody>
          <a:bodyPr wrap="none" rtlCol="0">
            <a:spAutoFit/>
          </a:bodyPr>
          <a:lstStyle/>
          <a:p>
            <a:r>
              <a:rPr lang="fr-CA" sz="1400" dirty="0"/>
              <a:t>Art. 11</a:t>
            </a:r>
          </a:p>
        </p:txBody>
      </p:sp>
      <p:sp>
        <p:nvSpPr>
          <p:cNvPr id="13" name="ZoneTexte 12">
            <a:extLst>
              <a:ext uri="{FF2B5EF4-FFF2-40B4-BE49-F238E27FC236}">
                <a16:creationId xmlns:a16="http://schemas.microsoft.com/office/drawing/2014/main" id="{4FE5DF31-69C5-4F99-A818-9A38794CE67B}"/>
              </a:ext>
            </a:extLst>
          </p:cNvPr>
          <p:cNvSpPr txBox="1"/>
          <p:nvPr/>
        </p:nvSpPr>
        <p:spPr>
          <a:xfrm>
            <a:off x="4081333" y="6029293"/>
            <a:ext cx="1297150" cy="307777"/>
          </a:xfrm>
          <a:prstGeom prst="rect">
            <a:avLst/>
          </a:prstGeom>
          <a:noFill/>
        </p:spPr>
        <p:txBody>
          <a:bodyPr wrap="none" rtlCol="0">
            <a:spAutoFit/>
          </a:bodyPr>
          <a:lstStyle/>
          <a:p>
            <a:r>
              <a:rPr lang="fr-CA" sz="1400" dirty="0"/>
              <a:t>Art. 11, 15 à 17</a:t>
            </a:r>
          </a:p>
        </p:txBody>
      </p:sp>
      <p:sp>
        <p:nvSpPr>
          <p:cNvPr id="14" name="ZoneTexte 13">
            <a:extLst>
              <a:ext uri="{FF2B5EF4-FFF2-40B4-BE49-F238E27FC236}">
                <a16:creationId xmlns:a16="http://schemas.microsoft.com/office/drawing/2014/main" id="{CC96B743-943F-4AC9-B2D4-A28682477D48}"/>
              </a:ext>
            </a:extLst>
          </p:cNvPr>
          <p:cNvSpPr txBox="1"/>
          <p:nvPr/>
        </p:nvSpPr>
        <p:spPr>
          <a:xfrm>
            <a:off x="4352133" y="2865231"/>
            <a:ext cx="588623" cy="307777"/>
          </a:xfrm>
          <a:prstGeom prst="rect">
            <a:avLst/>
          </a:prstGeom>
          <a:noFill/>
        </p:spPr>
        <p:txBody>
          <a:bodyPr wrap="none" rtlCol="0">
            <a:spAutoFit/>
          </a:bodyPr>
          <a:lstStyle/>
          <a:p>
            <a:r>
              <a:rPr lang="fr-CA" sz="1400" dirty="0"/>
              <a:t>Art. 8</a:t>
            </a:r>
          </a:p>
        </p:txBody>
      </p:sp>
      <p:graphicFrame>
        <p:nvGraphicFramePr>
          <p:cNvPr id="15" name="Espace réservé du contenu 3">
            <a:extLst>
              <a:ext uri="{FF2B5EF4-FFF2-40B4-BE49-F238E27FC236}">
                <a16:creationId xmlns:a16="http://schemas.microsoft.com/office/drawing/2014/main" id="{97DB94C1-9534-4E96-B617-70BA0F248E42}"/>
              </a:ext>
            </a:extLst>
          </p:cNvPr>
          <p:cNvGraphicFramePr>
            <a:graphicFrameLocks/>
          </p:cNvGraphicFramePr>
          <p:nvPr>
            <p:extLst>
              <p:ext uri="{D42A27DB-BD31-4B8C-83A1-F6EECF244321}">
                <p14:modId xmlns:p14="http://schemas.microsoft.com/office/powerpoint/2010/main" val="2834737298"/>
              </p:ext>
            </p:extLst>
          </p:nvPr>
        </p:nvGraphicFramePr>
        <p:xfrm>
          <a:off x="-548171" y="460361"/>
          <a:ext cx="5024921" cy="64412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ZoneTexte 15">
            <a:extLst>
              <a:ext uri="{FF2B5EF4-FFF2-40B4-BE49-F238E27FC236}">
                <a16:creationId xmlns:a16="http://schemas.microsoft.com/office/drawing/2014/main" id="{7244067E-98CE-42DB-8874-517F12D0BCBA}"/>
              </a:ext>
            </a:extLst>
          </p:cNvPr>
          <p:cNvSpPr txBox="1"/>
          <p:nvPr/>
        </p:nvSpPr>
        <p:spPr>
          <a:xfrm>
            <a:off x="1387214" y="765425"/>
            <a:ext cx="2243691" cy="369332"/>
          </a:xfrm>
          <a:prstGeom prst="rect">
            <a:avLst/>
          </a:prstGeom>
          <a:noFill/>
        </p:spPr>
        <p:txBody>
          <a:bodyPr wrap="none" rtlCol="0">
            <a:spAutoFit/>
          </a:bodyPr>
          <a:lstStyle/>
          <a:p>
            <a:r>
              <a:rPr lang="fr-CA" b="1" dirty="0"/>
              <a:t>REAFIE (admissibilité)</a:t>
            </a:r>
          </a:p>
        </p:txBody>
      </p:sp>
      <p:sp>
        <p:nvSpPr>
          <p:cNvPr id="17" name="ZoneTexte 16">
            <a:extLst>
              <a:ext uri="{FF2B5EF4-FFF2-40B4-BE49-F238E27FC236}">
                <a16:creationId xmlns:a16="http://schemas.microsoft.com/office/drawing/2014/main" id="{FF92B959-36B6-49A4-A3F3-3B9E4EE63210}"/>
              </a:ext>
            </a:extLst>
          </p:cNvPr>
          <p:cNvSpPr txBox="1"/>
          <p:nvPr/>
        </p:nvSpPr>
        <p:spPr>
          <a:xfrm>
            <a:off x="267034" y="2713449"/>
            <a:ext cx="771365" cy="307777"/>
          </a:xfrm>
          <a:prstGeom prst="rect">
            <a:avLst/>
          </a:prstGeom>
          <a:noFill/>
        </p:spPr>
        <p:txBody>
          <a:bodyPr wrap="none" rtlCol="0">
            <a:spAutoFit/>
          </a:bodyPr>
          <a:lstStyle/>
          <a:p>
            <a:r>
              <a:rPr lang="fr-CA" sz="1400" dirty="0"/>
              <a:t>Art. 323</a:t>
            </a:r>
          </a:p>
        </p:txBody>
      </p:sp>
      <p:sp>
        <p:nvSpPr>
          <p:cNvPr id="18" name="ZoneTexte 17">
            <a:extLst>
              <a:ext uri="{FF2B5EF4-FFF2-40B4-BE49-F238E27FC236}">
                <a16:creationId xmlns:a16="http://schemas.microsoft.com/office/drawing/2014/main" id="{811CECE5-62E6-4435-B588-1AE2FCF14748}"/>
              </a:ext>
            </a:extLst>
          </p:cNvPr>
          <p:cNvSpPr txBox="1"/>
          <p:nvPr/>
        </p:nvSpPr>
        <p:spPr>
          <a:xfrm>
            <a:off x="267035" y="5255450"/>
            <a:ext cx="771365" cy="307777"/>
          </a:xfrm>
          <a:prstGeom prst="rect">
            <a:avLst/>
          </a:prstGeom>
          <a:noFill/>
        </p:spPr>
        <p:txBody>
          <a:bodyPr wrap="none" rtlCol="0">
            <a:spAutoFit/>
          </a:bodyPr>
          <a:lstStyle/>
          <a:p>
            <a:r>
              <a:rPr lang="fr-CA" sz="1400" dirty="0"/>
              <a:t>Art. 328</a:t>
            </a:r>
          </a:p>
        </p:txBody>
      </p:sp>
      <p:pic>
        <p:nvPicPr>
          <p:cNvPr id="19" name="Image 18" descr="C:\Users\tesma01\AppData\Local\Microsoft\Windows\Temporary Internet Files\Content.Outlook\5FN2QKOA\losanges avec lettres_Plan de travail 1 copie.png">
            <a:extLst>
              <a:ext uri="{FF2B5EF4-FFF2-40B4-BE49-F238E27FC236}">
                <a16:creationId xmlns:a16="http://schemas.microsoft.com/office/drawing/2014/main" id="{46B3BF38-BF29-4B71-970E-AA461959445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645" y="1795121"/>
            <a:ext cx="672318" cy="637200"/>
          </a:xfrm>
          <a:prstGeom prst="rect">
            <a:avLst/>
          </a:prstGeom>
          <a:noFill/>
          <a:ln>
            <a:noFill/>
          </a:ln>
        </p:spPr>
      </p:pic>
      <p:pic>
        <p:nvPicPr>
          <p:cNvPr id="20" name="Image 19" descr="C:\Users\tesma01\AppData\Local\Microsoft\Windows\Temporary Internet Files\Content.Outlook\5FN2QKOA\losanges avec lettres_Plan de travail 1 copie.png">
            <a:extLst>
              <a:ext uri="{FF2B5EF4-FFF2-40B4-BE49-F238E27FC236}">
                <a16:creationId xmlns:a16="http://schemas.microsoft.com/office/drawing/2014/main" id="{0B8AEB04-DA39-4352-AFBB-8CF453DC51C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671" y="4125567"/>
            <a:ext cx="672318" cy="637200"/>
          </a:xfrm>
          <a:prstGeom prst="rect">
            <a:avLst/>
          </a:prstGeom>
          <a:noFill/>
          <a:ln>
            <a:noFill/>
          </a:ln>
        </p:spPr>
      </p:pic>
      <p:sp>
        <p:nvSpPr>
          <p:cNvPr id="22" name="ZoneTexte 21">
            <a:extLst>
              <a:ext uri="{FF2B5EF4-FFF2-40B4-BE49-F238E27FC236}">
                <a16:creationId xmlns:a16="http://schemas.microsoft.com/office/drawing/2014/main" id="{40EC48F2-DD36-4A10-AF9A-8FEFFA857259}"/>
              </a:ext>
            </a:extLst>
          </p:cNvPr>
          <p:cNvSpPr txBox="1"/>
          <p:nvPr/>
        </p:nvSpPr>
        <p:spPr>
          <a:xfrm>
            <a:off x="7556458" y="367518"/>
            <a:ext cx="2260683" cy="369332"/>
          </a:xfrm>
          <a:prstGeom prst="rect">
            <a:avLst/>
          </a:prstGeom>
          <a:noFill/>
        </p:spPr>
        <p:txBody>
          <a:bodyPr wrap="none" rtlCol="0">
            <a:spAutoFit/>
          </a:bodyPr>
          <a:lstStyle/>
          <a:p>
            <a:r>
              <a:rPr lang="fr-CA" b="1" dirty="0"/>
              <a:t>RAMHHS (réalisation)</a:t>
            </a:r>
          </a:p>
        </p:txBody>
      </p:sp>
    </p:spTree>
    <p:extLst>
      <p:ext uri="{BB962C8B-B14F-4D97-AF65-F5344CB8AC3E}">
        <p14:creationId xmlns:p14="http://schemas.microsoft.com/office/powerpoint/2010/main" val="196337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2164736"/>
            <a:ext cx="12191999" cy="2035125"/>
          </a:xfrm>
        </p:spPr>
        <p:txBody>
          <a:bodyPr>
            <a:normAutofit fontScale="90000"/>
          </a:bodyPr>
          <a:lstStyle/>
          <a:p>
            <a:r>
              <a:rPr lang="fr-CA" dirty="0"/>
              <a:t>Chemins et </a:t>
            </a:r>
            <a:br>
              <a:rPr lang="fr-CA" dirty="0"/>
            </a:br>
            <a:r>
              <a:rPr lang="fr-CA" dirty="0"/>
              <a:t>traverses </a:t>
            </a:r>
            <a:br>
              <a:rPr lang="fr-CA" dirty="0"/>
            </a:br>
            <a:r>
              <a:rPr lang="fr-CA" dirty="0"/>
              <a:t>de cours d’eau</a:t>
            </a:r>
          </a:p>
        </p:txBody>
      </p:sp>
    </p:spTree>
    <p:extLst>
      <p:ext uri="{BB962C8B-B14F-4D97-AF65-F5344CB8AC3E}">
        <p14:creationId xmlns:p14="http://schemas.microsoft.com/office/powerpoint/2010/main" val="29849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ED1AFD95-C2FD-4187-AB65-3D646AF948BB}"/>
              </a:ext>
            </a:extLst>
          </p:cNvPr>
          <p:cNvSpPr>
            <a:spLocks noGrp="1"/>
          </p:cNvSpPr>
          <p:nvPr>
            <p:ph type="title"/>
          </p:nvPr>
        </p:nvSpPr>
        <p:spPr>
          <a:xfrm>
            <a:off x="73671" y="31487"/>
            <a:ext cx="10515600" cy="550607"/>
          </a:xfrm>
        </p:spPr>
        <p:txBody>
          <a:bodyPr>
            <a:normAutofit/>
          </a:bodyPr>
          <a:lstStyle/>
          <a:p>
            <a:r>
              <a:rPr lang="fr-CA" sz="2800" dirty="0"/>
              <a:t>Forêt privée et milieux humides et hydriques </a:t>
            </a:r>
            <a:r>
              <a:rPr lang="fr-CA" sz="2800" b="0" dirty="0"/>
              <a:t>– chemins</a:t>
            </a:r>
            <a:endParaRPr lang="fr-CA" sz="2800" dirty="0"/>
          </a:p>
        </p:txBody>
      </p:sp>
      <p:graphicFrame>
        <p:nvGraphicFramePr>
          <p:cNvPr id="28" name="Espace réservé du contenu 4">
            <a:extLst>
              <a:ext uri="{FF2B5EF4-FFF2-40B4-BE49-F238E27FC236}">
                <a16:creationId xmlns:a16="http://schemas.microsoft.com/office/drawing/2014/main" id="{4C048CC2-E416-4378-9F9E-1DE1A1E9F8AE}"/>
              </a:ext>
            </a:extLst>
          </p:cNvPr>
          <p:cNvGraphicFramePr>
            <a:graphicFrameLocks/>
          </p:cNvGraphicFramePr>
          <p:nvPr/>
        </p:nvGraphicFramePr>
        <p:xfrm>
          <a:off x="4655481" y="1280253"/>
          <a:ext cx="8210445" cy="4435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Espace réservé du numéro de diapositive 3">
            <a:extLst>
              <a:ext uri="{FF2B5EF4-FFF2-40B4-BE49-F238E27FC236}">
                <a16:creationId xmlns:a16="http://schemas.microsoft.com/office/drawing/2014/main" id="{DC428482-2499-4042-862A-98C5DB872430}"/>
              </a:ext>
            </a:extLst>
          </p:cNvPr>
          <p:cNvSpPr txBox="1">
            <a:spLocks/>
          </p:cNvSpPr>
          <p:nvPr/>
        </p:nvSpPr>
        <p:spPr>
          <a:xfrm>
            <a:off x="94488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17</a:t>
            </a:fld>
            <a:endParaRPr lang="fr-CA" dirty="0"/>
          </a:p>
        </p:txBody>
      </p:sp>
      <p:sp>
        <p:nvSpPr>
          <p:cNvPr id="30" name="Rectangle 29">
            <a:extLst>
              <a:ext uri="{FF2B5EF4-FFF2-40B4-BE49-F238E27FC236}">
                <a16:creationId xmlns:a16="http://schemas.microsoft.com/office/drawing/2014/main" id="{EE29F5BE-2E90-43B3-8344-1D01F229F3E1}"/>
              </a:ext>
            </a:extLst>
          </p:cNvPr>
          <p:cNvSpPr/>
          <p:nvPr/>
        </p:nvSpPr>
        <p:spPr>
          <a:xfrm rot="19799884">
            <a:off x="5888586" y="3224295"/>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31" name="ZoneTexte 30">
            <a:extLst>
              <a:ext uri="{FF2B5EF4-FFF2-40B4-BE49-F238E27FC236}">
                <a16:creationId xmlns:a16="http://schemas.microsoft.com/office/drawing/2014/main" id="{9C9CB8A4-3825-4E55-8E3A-62E865C68913}"/>
              </a:ext>
            </a:extLst>
          </p:cNvPr>
          <p:cNvSpPr txBox="1"/>
          <p:nvPr/>
        </p:nvSpPr>
        <p:spPr>
          <a:xfrm>
            <a:off x="5880568" y="3246936"/>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32" name="ZoneTexte 31">
            <a:extLst>
              <a:ext uri="{FF2B5EF4-FFF2-40B4-BE49-F238E27FC236}">
                <a16:creationId xmlns:a16="http://schemas.microsoft.com/office/drawing/2014/main" id="{CED0C5C8-5AFD-4366-84B2-847DD6997A2A}"/>
              </a:ext>
            </a:extLst>
          </p:cNvPr>
          <p:cNvSpPr txBox="1"/>
          <p:nvPr/>
        </p:nvSpPr>
        <p:spPr>
          <a:xfrm>
            <a:off x="6146207" y="2601762"/>
            <a:ext cx="679994" cy="307777"/>
          </a:xfrm>
          <a:prstGeom prst="rect">
            <a:avLst/>
          </a:prstGeom>
          <a:noFill/>
        </p:spPr>
        <p:txBody>
          <a:bodyPr wrap="none" rtlCol="0">
            <a:spAutoFit/>
          </a:bodyPr>
          <a:lstStyle/>
          <a:p>
            <a:r>
              <a:rPr lang="fr-CA" sz="1400" dirty="0"/>
              <a:t>Art. 20</a:t>
            </a:r>
          </a:p>
        </p:txBody>
      </p:sp>
      <p:sp>
        <p:nvSpPr>
          <p:cNvPr id="33" name="ZoneTexte 32">
            <a:extLst>
              <a:ext uri="{FF2B5EF4-FFF2-40B4-BE49-F238E27FC236}">
                <a16:creationId xmlns:a16="http://schemas.microsoft.com/office/drawing/2014/main" id="{62FB5ED4-7A03-43B2-9610-0F448CE70507}"/>
              </a:ext>
            </a:extLst>
          </p:cNvPr>
          <p:cNvSpPr txBox="1"/>
          <p:nvPr/>
        </p:nvSpPr>
        <p:spPr>
          <a:xfrm>
            <a:off x="6040922" y="3793516"/>
            <a:ext cx="679994" cy="307777"/>
          </a:xfrm>
          <a:prstGeom prst="rect">
            <a:avLst/>
          </a:prstGeom>
          <a:noFill/>
        </p:spPr>
        <p:txBody>
          <a:bodyPr wrap="none" rtlCol="0">
            <a:spAutoFit/>
          </a:bodyPr>
          <a:lstStyle/>
          <a:p>
            <a:r>
              <a:rPr lang="fr-CA" sz="1400" dirty="0"/>
              <a:t>Art. 45</a:t>
            </a:r>
          </a:p>
        </p:txBody>
      </p:sp>
      <p:graphicFrame>
        <p:nvGraphicFramePr>
          <p:cNvPr id="34" name="Espace réservé du contenu 4">
            <a:extLst>
              <a:ext uri="{FF2B5EF4-FFF2-40B4-BE49-F238E27FC236}">
                <a16:creationId xmlns:a16="http://schemas.microsoft.com/office/drawing/2014/main" id="{46E30E8B-BA4A-4AFA-80B6-A0E16CCCC2D2}"/>
              </a:ext>
            </a:extLst>
          </p:cNvPr>
          <p:cNvGraphicFramePr>
            <a:graphicFrameLocks/>
          </p:cNvGraphicFramePr>
          <p:nvPr>
            <p:extLst>
              <p:ext uri="{D42A27DB-BD31-4B8C-83A1-F6EECF244321}">
                <p14:modId xmlns:p14="http://schemas.microsoft.com/office/powerpoint/2010/main" val="3514861006"/>
              </p:ext>
            </p:extLst>
          </p:nvPr>
        </p:nvGraphicFramePr>
        <p:xfrm>
          <a:off x="303687" y="1237076"/>
          <a:ext cx="6118849" cy="49569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5" name="Picture 2">
            <a:extLst>
              <a:ext uri="{FF2B5EF4-FFF2-40B4-BE49-F238E27FC236}">
                <a16:creationId xmlns:a16="http://schemas.microsoft.com/office/drawing/2014/main" id="{65056821-C93D-4B18-815B-004A3189BC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297" y="3479583"/>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descr="C:\Users\tesma01\AppData\Local\Microsoft\Windows\Temporary Internet Files\Content.Outlook\5FN2QKOA\losanges avec lettres_Plan de travail 1 copie.png">
            <a:extLst>
              <a:ext uri="{FF2B5EF4-FFF2-40B4-BE49-F238E27FC236}">
                <a16:creationId xmlns:a16="http://schemas.microsoft.com/office/drawing/2014/main" id="{B697FA7C-4795-4801-B4F4-B349DB8062E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3955" y="1567308"/>
            <a:ext cx="672318" cy="637200"/>
          </a:xfrm>
          <a:prstGeom prst="rect">
            <a:avLst/>
          </a:prstGeom>
          <a:noFill/>
          <a:ln>
            <a:noFill/>
          </a:ln>
        </p:spPr>
      </p:pic>
      <p:pic>
        <p:nvPicPr>
          <p:cNvPr id="37" name="Image 36" descr="C:\Users\tesma01\AppData\Local\Microsoft\Windows\Temporary Internet Files\Content.Outlook\5FN2QKOA\losanges avec lettres_Plan de travail 1 copie.png">
            <a:extLst>
              <a:ext uri="{FF2B5EF4-FFF2-40B4-BE49-F238E27FC236}">
                <a16:creationId xmlns:a16="http://schemas.microsoft.com/office/drawing/2014/main" id="{A34B5486-D45A-418E-9B5B-9A004F54E56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3955" y="5152999"/>
            <a:ext cx="672318" cy="637200"/>
          </a:xfrm>
          <a:prstGeom prst="rect">
            <a:avLst/>
          </a:prstGeom>
          <a:noFill/>
          <a:ln>
            <a:noFill/>
          </a:ln>
        </p:spPr>
      </p:pic>
      <p:sp>
        <p:nvSpPr>
          <p:cNvPr id="38" name="ZoneTexte 37">
            <a:extLst>
              <a:ext uri="{FF2B5EF4-FFF2-40B4-BE49-F238E27FC236}">
                <a16:creationId xmlns:a16="http://schemas.microsoft.com/office/drawing/2014/main" id="{0E9EE635-A477-4862-9B4C-60C454910E81}"/>
              </a:ext>
            </a:extLst>
          </p:cNvPr>
          <p:cNvSpPr txBox="1"/>
          <p:nvPr/>
        </p:nvSpPr>
        <p:spPr>
          <a:xfrm>
            <a:off x="1168192" y="2074304"/>
            <a:ext cx="771365" cy="307777"/>
          </a:xfrm>
          <a:prstGeom prst="rect">
            <a:avLst/>
          </a:prstGeom>
          <a:noFill/>
        </p:spPr>
        <p:txBody>
          <a:bodyPr wrap="none" rtlCol="0">
            <a:spAutoFit/>
          </a:bodyPr>
          <a:lstStyle/>
          <a:p>
            <a:r>
              <a:rPr lang="fr-CA" sz="1400" dirty="0"/>
              <a:t>Art. 325</a:t>
            </a:r>
          </a:p>
        </p:txBody>
      </p:sp>
      <p:sp>
        <p:nvSpPr>
          <p:cNvPr id="39" name="ZoneTexte 38">
            <a:extLst>
              <a:ext uri="{FF2B5EF4-FFF2-40B4-BE49-F238E27FC236}">
                <a16:creationId xmlns:a16="http://schemas.microsoft.com/office/drawing/2014/main" id="{C0E85037-2E66-4576-8E1C-F3ABDAFC1390}"/>
              </a:ext>
            </a:extLst>
          </p:cNvPr>
          <p:cNvSpPr txBox="1"/>
          <p:nvPr/>
        </p:nvSpPr>
        <p:spPr>
          <a:xfrm>
            <a:off x="1228115" y="5816017"/>
            <a:ext cx="771365" cy="307777"/>
          </a:xfrm>
          <a:prstGeom prst="rect">
            <a:avLst/>
          </a:prstGeom>
          <a:noFill/>
        </p:spPr>
        <p:txBody>
          <a:bodyPr wrap="none" rtlCol="0">
            <a:spAutoFit/>
          </a:bodyPr>
          <a:lstStyle/>
          <a:p>
            <a:r>
              <a:rPr lang="fr-CA" sz="1400" dirty="0"/>
              <a:t>Art. 326</a:t>
            </a:r>
          </a:p>
        </p:txBody>
      </p:sp>
      <p:sp>
        <p:nvSpPr>
          <p:cNvPr id="40" name="ZoneTexte 39">
            <a:extLst>
              <a:ext uri="{FF2B5EF4-FFF2-40B4-BE49-F238E27FC236}">
                <a16:creationId xmlns:a16="http://schemas.microsoft.com/office/drawing/2014/main" id="{B344B926-0E37-4314-9F08-DC8D090CE927}"/>
              </a:ext>
            </a:extLst>
          </p:cNvPr>
          <p:cNvSpPr txBox="1"/>
          <p:nvPr/>
        </p:nvSpPr>
        <p:spPr>
          <a:xfrm>
            <a:off x="1172942" y="3980299"/>
            <a:ext cx="771365" cy="307777"/>
          </a:xfrm>
          <a:prstGeom prst="rect">
            <a:avLst/>
          </a:prstGeom>
          <a:noFill/>
        </p:spPr>
        <p:txBody>
          <a:bodyPr wrap="none" rtlCol="0">
            <a:spAutoFit/>
          </a:bodyPr>
          <a:lstStyle/>
          <a:p>
            <a:r>
              <a:rPr lang="fr-CA" sz="1400" dirty="0"/>
              <a:t>Art. 343</a:t>
            </a:r>
          </a:p>
        </p:txBody>
      </p:sp>
      <p:sp>
        <p:nvSpPr>
          <p:cNvPr id="41" name="Rectangle 40">
            <a:extLst>
              <a:ext uri="{FF2B5EF4-FFF2-40B4-BE49-F238E27FC236}">
                <a16:creationId xmlns:a16="http://schemas.microsoft.com/office/drawing/2014/main" id="{3908E256-EC94-41C4-9263-A15CDFD8EF84}"/>
              </a:ext>
            </a:extLst>
          </p:cNvPr>
          <p:cNvSpPr/>
          <p:nvPr/>
        </p:nvSpPr>
        <p:spPr>
          <a:xfrm rot="19799884">
            <a:off x="724839" y="3393572"/>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42" name="ZoneTexte 41">
            <a:extLst>
              <a:ext uri="{FF2B5EF4-FFF2-40B4-BE49-F238E27FC236}">
                <a16:creationId xmlns:a16="http://schemas.microsoft.com/office/drawing/2014/main" id="{3A74BC77-39CC-4C29-B590-33AEE6D9BD4E}"/>
              </a:ext>
            </a:extLst>
          </p:cNvPr>
          <p:cNvSpPr txBox="1"/>
          <p:nvPr/>
        </p:nvSpPr>
        <p:spPr>
          <a:xfrm>
            <a:off x="716821" y="3416213"/>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43" name="ZoneTexte 42">
            <a:extLst>
              <a:ext uri="{FF2B5EF4-FFF2-40B4-BE49-F238E27FC236}">
                <a16:creationId xmlns:a16="http://schemas.microsoft.com/office/drawing/2014/main" id="{D5455BB9-F08A-4858-A37B-D814664830FE}"/>
              </a:ext>
            </a:extLst>
          </p:cNvPr>
          <p:cNvSpPr txBox="1"/>
          <p:nvPr/>
        </p:nvSpPr>
        <p:spPr>
          <a:xfrm>
            <a:off x="2781759" y="867744"/>
            <a:ext cx="2243691" cy="369332"/>
          </a:xfrm>
          <a:prstGeom prst="rect">
            <a:avLst/>
          </a:prstGeom>
          <a:noFill/>
        </p:spPr>
        <p:txBody>
          <a:bodyPr wrap="none" rtlCol="0">
            <a:spAutoFit/>
          </a:bodyPr>
          <a:lstStyle/>
          <a:p>
            <a:r>
              <a:rPr lang="fr-CA" b="1" dirty="0"/>
              <a:t>REAFIE (admissibilité)</a:t>
            </a:r>
          </a:p>
        </p:txBody>
      </p:sp>
      <p:sp>
        <p:nvSpPr>
          <p:cNvPr id="44" name="Rectangle : coins arrondis 43">
            <a:extLst>
              <a:ext uri="{FF2B5EF4-FFF2-40B4-BE49-F238E27FC236}">
                <a16:creationId xmlns:a16="http://schemas.microsoft.com/office/drawing/2014/main" id="{B388D945-A7C9-4F4A-9ECD-5F595E85048B}"/>
              </a:ext>
            </a:extLst>
          </p:cNvPr>
          <p:cNvSpPr/>
          <p:nvPr/>
        </p:nvSpPr>
        <p:spPr>
          <a:xfrm>
            <a:off x="6514898" y="4877764"/>
            <a:ext cx="5506099" cy="593835"/>
          </a:xfrm>
          <a:prstGeom prst="roundRect">
            <a:avLst/>
          </a:prstGeom>
          <a:solidFill>
            <a:srgbClr val="A8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La construction de certains chemins doit faire l’objet d’une autorisation municipale.</a:t>
            </a:r>
          </a:p>
        </p:txBody>
      </p:sp>
      <p:sp>
        <p:nvSpPr>
          <p:cNvPr id="45" name="ZoneTexte 44">
            <a:extLst>
              <a:ext uri="{FF2B5EF4-FFF2-40B4-BE49-F238E27FC236}">
                <a16:creationId xmlns:a16="http://schemas.microsoft.com/office/drawing/2014/main" id="{B826F953-2F95-4740-A20A-E72878C21F36}"/>
              </a:ext>
            </a:extLst>
          </p:cNvPr>
          <p:cNvSpPr txBox="1"/>
          <p:nvPr/>
        </p:nvSpPr>
        <p:spPr>
          <a:xfrm>
            <a:off x="8166344" y="867744"/>
            <a:ext cx="2260683" cy="369332"/>
          </a:xfrm>
          <a:prstGeom prst="rect">
            <a:avLst/>
          </a:prstGeom>
          <a:noFill/>
        </p:spPr>
        <p:txBody>
          <a:bodyPr wrap="none" rtlCol="0">
            <a:spAutoFit/>
          </a:bodyPr>
          <a:lstStyle/>
          <a:p>
            <a:r>
              <a:rPr lang="fr-CA" b="1" dirty="0"/>
              <a:t>RAMHHS (réalisation)</a:t>
            </a:r>
          </a:p>
        </p:txBody>
      </p:sp>
      <p:sp>
        <p:nvSpPr>
          <p:cNvPr id="46" name="ZoneTexte 45">
            <a:extLst>
              <a:ext uri="{FF2B5EF4-FFF2-40B4-BE49-F238E27FC236}">
                <a16:creationId xmlns:a16="http://schemas.microsoft.com/office/drawing/2014/main" id="{C10B0F00-9796-462F-A32B-B979088E290B}"/>
              </a:ext>
            </a:extLst>
          </p:cNvPr>
          <p:cNvSpPr txBox="1"/>
          <p:nvPr/>
        </p:nvSpPr>
        <p:spPr>
          <a:xfrm>
            <a:off x="8297392" y="4556220"/>
            <a:ext cx="1941109" cy="369332"/>
          </a:xfrm>
          <a:prstGeom prst="rect">
            <a:avLst/>
          </a:prstGeom>
          <a:noFill/>
        </p:spPr>
        <p:txBody>
          <a:bodyPr wrap="none" rtlCol="0">
            <a:spAutoFit/>
          </a:bodyPr>
          <a:lstStyle/>
          <a:p>
            <a:r>
              <a:rPr lang="fr-CA" b="1" dirty="0"/>
              <a:t>Régime transitoire</a:t>
            </a:r>
          </a:p>
        </p:txBody>
      </p:sp>
      <p:grpSp>
        <p:nvGrpSpPr>
          <p:cNvPr id="47" name="Groupe 46">
            <a:extLst>
              <a:ext uri="{FF2B5EF4-FFF2-40B4-BE49-F238E27FC236}">
                <a16:creationId xmlns:a16="http://schemas.microsoft.com/office/drawing/2014/main" id="{EE1D9275-E4E0-42C1-BE4C-9D1D53FC5512}"/>
              </a:ext>
            </a:extLst>
          </p:cNvPr>
          <p:cNvGrpSpPr/>
          <p:nvPr/>
        </p:nvGrpSpPr>
        <p:grpSpPr>
          <a:xfrm>
            <a:off x="5983926" y="4989860"/>
            <a:ext cx="453000" cy="392400"/>
            <a:chOff x="5599470" y="5882874"/>
            <a:chExt cx="453000" cy="392400"/>
          </a:xfrm>
        </p:grpSpPr>
        <p:sp>
          <p:nvSpPr>
            <p:cNvPr id="48" name="Rectangle 47">
              <a:extLst>
                <a:ext uri="{FF2B5EF4-FFF2-40B4-BE49-F238E27FC236}">
                  <a16:creationId xmlns:a16="http://schemas.microsoft.com/office/drawing/2014/main" id="{9D87316C-0625-428B-82AE-3F6B244D3744}"/>
                </a:ext>
              </a:extLst>
            </p:cNvPr>
            <p:cNvSpPr/>
            <p:nvPr/>
          </p:nvSpPr>
          <p:spPr>
            <a:xfrm rot="19799884">
              <a:off x="5599470" y="5882874"/>
              <a:ext cx="390551" cy="392400"/>
            </a:xfrm>
            <a:prstGeom prst="rect">
              <a:avLst/>
            </a:prstGeom>
            <a:solidFill>
              <a:srgbClr val="A8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49" name="ZoneTexte 48">
              <a:extLst>
                <a:ext uri="{FF2B5EF4-FFF2-40B4-BE49-F238E27FC236}">
                  <a16:creationId xmlns:a16="http://schemas.microsoft.com/office/drawing/2014/main" id="{1A5F3586-1C17-4298-A372-BFE402E38A2C}"/>
                </a:ext>
              </a:extLst>
            </p:cNvPr>
            <p:cNvSpPr txBox="1"/>
            <p:nvPr/>
          </p:nvSpPr>
          <p:spPr>
            <a:xfrm>
              <a:off x="5636937" y="5903626"/>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M</a:t>
              </a:r>
              <a:endParaRPr lang="fr-CA" sz="2000" b="1"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202975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5CA8119-13EE-48E9-BFDB-7630EF042B84}"/>
              </a:ext>
            </a:extLst>
          </p:cNvPr>
          <p:cNvSpPr>
            <a:spLocks noGrp="1"/>
          </p:cNvSpPr>
          <p:nvPr>
            <p:ph type="title"/>
          </p:nvPr>
        </p:nvSpPr>
        <p:spPr>
          <a:xfrm>
            <a:off x="73671" y="31487"/>
            <a:ext cx="11631818" cy="550607"/>
          </a:xfrm>
        </p:spPr>
        <p:txBody>
          <a:bodyPr>
            <a:noAutofit/>
          </a:bodyPr>
          <a:lstStyle/>
          <a:p>
            <a:r>
              <a:rPr lang="fr-CA" sz="2800" dirty="0"/>
              <a:t>Forêt privée et milieux humides et hydriques </a:t>
            </a:r>
            <a:r>
              <a:rPr lang="fr-CA" sz="2800" b="0" dirty="0"/>
              <a:t>–traverses de cours d’eau</a:t>
            </a:r>
          </a:p>
        </p:txBody>
      </p:sp>
      <p:graphicFrame>
        <p:nvGraphicFramePr>
          <p:cNvPr id="5" name="Espace réservé du contenu 4">
            <a:extLst>
              <a:ext uri="{FF2B5EF4-FFF2-40B4-BE49-F238E27FC236}">
                <a16:creationId xmlns:a16="http://schemas.microsoft.com/office/drawing/2014/main" id="{54DB1033-1E4F-4534-9DC3-5B027B76DC32}"/>
              </a:ext>
            </a:extLst>
          </p:cNvPr>
          <p:cNvGraphicFramePr>
            <a:graphicFrameLocks/>
          </p:cNvGraphicFramePr>
          <p:nvPr>
            <p:extLst>
              <p:ext uri="{D42A27DB-BD31-4B8C-83A1-F6EECF244321}">
                <p14:modId xmlns:p14="http://schemas.microsoft.com/office/powerpoint/2010/main" val="2461130466"/>
              </p:ext>
            </p:extLst>
          </p:nvPr>
        </p:nvGraphicFramePr>
        <p:xfrm>
          <a:off x="-97464" y="897289"/>
          <a:ext cx="6193463" cy="4572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3">
            <a:extLst>
              <a:ext uri="{FF2B5EF4-FFF2-40B4-BE49-F238E27FC236}">
                <a16:creationId xmlns:a16="http://schemas.microsoft.com/office/drawing/2014/main" id="{E6640262-485B-46C2-8DB0-3F3B541166A8}"/>
              </a:ext>
            </a:extLst>
          </p:cNvPr>
          <p:cNvSpPr txBox="1">
            <a:spLocks/>
          </p:cNvSpPr>
          <p:nvPr/>
        </p:nvSpPr>
        <p:spPr>
          <a:xfrm>
            <a:off x="9601200" y="6372146"/>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18</a:t>
            </a:fld>
            <a:endParaRPr lang="fr-CA" dirty="0"/>
          </a:p>
        </p:txBody>
      </p:sp>
      <p:pic>
        <p:nvPicPr>
          <p:cNvPr id="7" name="Image 6" descr="C:\Users\tesma01\AppData\Local\Microsoft\Windows\Temporary Internet Files\Content.Outlook\5FN2QKOA\losanges avec lettres_Plan de travail 1 copie.png">
            <a:extLst>
              <a:ext uri="{FF2B5EF4-FFF2-40B4-BE49-F238E27FC236}">
                <a16:creationId xmlns:a16="http://schemas.microsoft.com/office/drawing/2014/main" id="{C3CABB93-C4A1-4B90-8ADF-C4319249A2B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564" y="2277730"/>
            <a:ext cx="672318" cy="637200"/>
          </a:xfrm>
          <a:prstGeom prst="rect">
            <a:avLst/>
          </a:prstGeom>
          <a:noFill/>
          <a:ln>
            <a:noFill/>
          </a:ln>
        </p:spPr>
      </p:pic>
      <p:pic>
        <p:nvPicPr>
          <p:cNvPr id="8" name="Image 7" descr="C:\Users\tesma01\AppData\Local\Microsoft\Windows\Temporary Internet Files\Content.Outlook\5FN2QKOA\losanges avec lettres_Plan de travail 1 copie.png">
            <a:extLst>
              <a:ext uri="{FF2B5EF4-FFF2-40B4-BE49-F238E27FC236}">
                <a16:creationId xmlns:a16="http://schemas.microsoft.com/office/drawing/2014/main" id="{95DD9D9D-28E1-4938-8C0F-77482B3C91B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564" y="3555488"/>
            <a:ext cx="672318" cy="637200"/>
          </a:xfrm>
          <a:prstGeom prst="rect">
            <a:avLst/>
          </a:prstGeom>
          <a:noFill/>
          <a:ln>
            <a:noFill/>
          </a:ln>
        </p:spPr>
      </p:pic>
      <p:pic>
        <p:nvPicPr>
          <p:cNvPr id="9" name="Image 8" descr="C:\Users\tesma01\AppData\Local\Microsoft\Windows\Temporary Internet Files\Content.Outlook\5FN2QKOA\losanges avec lettres_Plan de travail 1 copie.png">
            <a:extLst>
              <a:ext uri="{FF2B5EF4-FFF2-40B4-BE49-F238E27FC236}">
                <a16:creationId xmlns:a16="http://schemas.microsoft.com/office/drawing/2014/main" id="{954750FA-B8CB-4AC2-BEE2-911CBF9DF89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564" y="1013047"/>
            <a:ext cx="672318" cy="637200"/>
          </a:xfrm>
          <a:prstGeom prst="rect">
            <a:avLst/>
          </a:prstGeom>
          <a:noFill/>
          <a:ln>
            <a:noFill/>
          </a:ln>
        </p:spPr>
      </p:pic>
      <p:pic>
        <p:nvPicPr>
          <p:cNvPr id="10" name="Image 9" descr="C:\Users\tesma01\AppData\Local\Microsoft\Windows\Temporary Internet Files\Content.Outlook\5FN2QKOA\losanges avec lettres_Plan de travail 1 copie.png">
            <a:extLst>
              <a:ext uri="{FF2B5EF4-FFF2-40B4-BE49-F238E27FC236}">
                <a16:creationId xmlns:a16="http://schemas.microsoft.com/office/drawing/2014/main" id="{B191C4CC-F406-48A8-896E-56462CD05BB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564" y="4682943"/>
            <a:ext cx="672318" cy="637200"/>
          </a:xfrm>
          <a:prstGeom prst="rect">
            <a:avLst/>
          </a:prstGeom>
          <a:noFill/>
          <a:ln>
            <a:noFill/>
          </a:ln>
        </p:spPr>
      </p:pic>
      <p:sp>
        <p:nvSpPr>
          <p:cNvPr id="11" name="ZoneTexte 10">
            <a:extLst>
              <a:ext uri="{FF2B5EF4-FFF2-40B4-BE49-F238E27FC236}">
                <a16:creationId xmlns:a16="http://schemas.microsoft.com/office/drawing/2014/main" id="{84993A6F-DE29-4EAD-B3E5-A7751B308EED}"/>
              </a:ext>
            </a:extLst>
          </p:cNvPr>
          <p:cNvSpPr txBox="1"/>
          <p:nvPr/>
        </p:nvSpPr>
        <p:spPr>
          <a:xfrm>
            <a:off x="718265" y="1631948"/>
            <a:ext cx="771365" cy="307777"/>
          </a:xfrm>
          <a:prstGeom prst="rect">
            <a:avLst/>
          </a:prstGeom>
          <a:noFill/>
        </p:spPr>
        <p:txBody>
          <a:bodyPr wrap="none" rtlCol="0">
            <a:spAutoFit/>
          </a:bodyPr>
          <a:lstStyle/>
          <a:p>
            <a:r>
              <a:rPr lang="fr-CA" sz="1400" dirty="0"/>
              <a:t>Art. 327</a:t>
            </a:r>
          </a:p>
        </p:txBody>
      </p:sp>
      <p:sp>
        <p:nvSpPr>
          <p:cNvPr id="12" name="ZoneTexte 11">
            <a:extLst>
              <a:ext uri="{FF2B5EF4-FFF2-40B4-BE49-F238E27FC236}">
                <a16:creationId xmlns:a16="http://schemas.microsoft.com/office/drawing/2014/main" id="{EFBCC8E8-7D13-4A5B-A998-BFC39CBF72AD}"/>
              </a:ext>
            </a:extLst>
          </p:cNvPr>
          <p:cNvSpPr txBox="1"/>
          <p:nvPr/>
        </p:nvSpPr>
        <p:spPr>
          <a:xfrm>
            <a:off x="756812" y="3019007"/>
            <a:ext cx="771365" cy="307777"/>
          </a:xfrm>
          <a:prstGeom prst="rect">
            <a:avLst/>
          </a:prstGeom>
          <a:noFill/>
        </p:spPr>
        <p:txBody>
          <a:bodyPr wrap="none" rtlCol="0">
            <a:spAutoFit/>
          </a:bodyPr>
          <a:lstStyle/>
          <a:p>
            <a:r>
              <a:rPr lang="fr-CA" sz="1400" dirty="0"/>
              <a:t>Art. 339</a:t>
            </a:r>
          </a:p>
        </p:txBody>
      </p:sp>
      <p:sp>
        <p:nvSpPr>
          <p:cNvPr id="13" name="ZoneTexte 12">
            <a:extLst>
              <a:ext uri="{FF2B5EF4-FFF2-40B4-BE49-F238E27FC236}">
                <a16:creationId xmlns:a16="http://schemas.microsoft.com/office/drawing/2014/main" id="{93027493-1112-4FCF-8B2E-8D11B48CEB3D}"/>
              </a:ext>
            </a:extLst>
          </p:cNvPr>
          <p:cNvSpPr txBox="1"/>
          <p:nvPr/>
        </p:nvSpPr>
        <p:spPr>
          <a:xfrm>
            <a:off x="756811" y="4304205"/>
            <a:ext cx="771365" cy="307777"/>
          </a:xfrm>
          <a:prstGeom prst="rect">
            <a:avLst/>
          </a:prstGeom>
          <a:noFill/>
        </p:spPr>
        <p:txBody>
          <a:bodyPr wrap="none" rtlCol="0">
            <a:spAutoFit/>
          </a:bodyPr>
          <a:lstStyle/>
          <a:p>
            <a:r>
              <a:rPr lang="fr-CA" sz="1400" dirty="0"/>
              <a:t>Art. 339</a:t>
            </a:r>
          </a:p>
        </p:txBody>
      </p:sp>
      <p:sp>
        <p:nvSpPr>
          <p:cNvPr id="14" name="ZoneTexte 13">
            <a:extLst>
              <a:ext uri="{FF2B5EF4-FFF2-40B4-BE49-F238E27FC236}">
                <a16:creationId xmlns:a16="http://schemas.microsoft.com/office/drawing/2014/main" id="{C0649E18-B46D-472E-A4DE-B7BB718F113E}"/>
              </a:ext>
            </a:extLst>
          </p:cNvPr>
          <p:cNvSpPr txBox="1"/>
          <p:nvPr/>
        </p:nvSpPr>
        <p:spPr>
          <a:xfrm>
            <a:off x="756811" y="5321626"/>
            <a:ext cx="771365" cy="307777"/>
          </a:xfrm>
          <a:prstGeom prst="rect">
            <a:avLst/>
          </a:prstGeom>
          <a:noFill/>
        </p:spPr>
        <p:txBody>
          <a:bodyPr wrap="none" rtlCol="0">
            <a:spAutoFit/>
          </a:bodyPr>
          <a:lstStyle/>
          <a:p>
            <a:r>
              <a:rPr lang="fr-CA" sz="1400" dirty="0"/>
              <a:t>Art. 339</a:t>
            </a:r>
          </a:p>
        </p:txBody>
      </p:sp>
      <p:graphicFrame>
        <p:nvGraphicFramePr>
          <p:cNvPr id="15" name="Espace réservé du contenu 3">
            <a:extLst>
              <a:ext uri="{FF2B5EF4-FFF2-40B4-BE49-F238E27FC236}">
                <a16:creationId xmlns:a16="http://schemas.microsoft.com/office/drawing/2014/main" id="{FC205E8C-9DAA-4A77-8599-04736008B772}"/>
              </a:ext>
            </a:extLst>
          </p:cNvPr>
          <p:cNvGraphicFramePr>
            <a:graphicFrameLocks/>
          </p:cNvGraphicFramePr>
          <p:nvPr>
            <p:extLst>
              <p:ext uri="{D42A27DB-BD31-4B8C-83A1-F6EECF244321}">
                <p14:modId xmlns:p14="http://schemas.microsoft.com/office/powerpoint/2010/main" val="4186478314"/>
              </p:ext>
            </p:extLst>
          </p:nvPr>
        </p:nvGraphicFramePr>
        <p:xfrm>
          <a:off x="4433593" y="911933"/>
          <a:ext cx="8617928" cy="33831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ZoneTexte 15">
            <a:extLst>
              <a:ext uri="{FF2B5EF4-FFF2-40B4-BE49-F238E27FC236}">
                <a16:creationId xmlns:a16="http://schemas.microsoft.com/office/drawing/2014/main" id="{7F8102A6-8A2E-4337-BA24-5D39D17338E0}"/>
              </a:ext>
            </a:extLst>
          </p:cNvPr>
          <p:cNvSpPr txBox="1"/>
          <p:nvPr/>
        </p:nvSpPr>
        <p:spPr>
          <a:xfrm>
            <a:off x="5844704" y="1631947"/>
            <a:ext cx="679994" cy="307777"/>
          </a:xfrm>
          <a:prstGeom prst="rect">
            <a:avLst/>
          </a:prstGeom>
          <a:noFill/>
        </p:spPr>
        <p:txBody>
          <a:bodyPr wrap="none" rtlCol="0">
            <a:spAutoFit/>
          </a:bodyPr>
          <a:lstStyle/>
          <a:p>
            <a:r>
              <a:rPr lang="fr-CA" sz="1400" dirty="0"/>
              <a:t>Art. 20</a:t>
            </a:r>
          </a:p>
        </p:txBody>
      </p:sp>
      <p:sp>
        <p:nvSpPr>
          <p:cNvPr id="17" name="ZoneTexte 16">
            <a:extLst>
              <a:ext uri="{FF2B5EF4-FFF2-40B4-BE49-F238E27FC236}">
                <a16:creationId xmlns:a16="http://schemas.microsoft.com/office/drawing/2014/main" id="{5FD803C8-9F7C-4EBC-9C7A-377844B7C25C}"/>
              </a:ext>
            </a:extLst>
          </p:cNvPr>
          <p:cNvSpPr txBox="1"/>
          <p:nvPr/>
        </p:nvSpPr>
        <p:spPr>
          <a:xfrm>
            <a:off x="5844704" y="3720199"/>
            <a:ext cx="679994" cy="307777"/>
          </a:xfrm>
          <a:prstGeom prst="rect">
            <a:avLst/>
          </a:prstGeom>
          <a:noFill/>
        </p:spPr>
        <p:txBody>
          <a:bodyPr wrap="none" rtlCol="0">
            <a:spAutoFit/>
          </a:bodyPr>
          <a:lstStyle/>
          <a:p>
            <a:r>
              <a:rPr lang="fr-CA" sz="1400" dirty="0"/>
              <a:t>Art. 28</a:t>
            </a:r>
          </a:p>
        </p:txBody>
      </p:sp>
      <p:sp>
        <p:nvSpPr>
          <p:cNvPr id="18" name="ZoneTexte 17">
            <a:extLst>
              <a:ext uri="{FF2B5EF4-FFF2-40B4-BE49-F238E27FC236}">
                <a16:creationId xmlns:a16="http://schemas.microsoft.com/office/drawing/2014/main" id="{B6EE93BE-3BC2-41AA-AF9F-58F8A1B1642B}"/>
              </a:ext>
            </a:extLst>
          </p:cNvPr>
          <p:cNvSpPr txBox="1"/>
          <p:nvPr/>
        </p:nvSpPr>
        <p:spPr>
          <a:xfrm>
            <a:off x="2226793" y="534434"/>
            <a:ext cx="2243691" cy="369332"/>
          </a:xfrm>
          <a:prstGeom prst="rect">
            <a:avLst/>
          </a:prstGeom>
          <a:noFill/>
        </p:spPr>
        <p:txBody>
          <a:bodyPr wrap="none" rtlCol="0">
            <a:spAutoFit/>
          </a:bodyPr>
          <a:lstStyle/>
          <a:p>
            <a:r>
              <a:rPr lang="fr-CA" b="1" dirty="0"/>
              <a:t>REAFIE (admissibilité)</a:t>
            </a:r>
          </a:p>
        </p:txBody>
      </p:sp>
      <p:sp>
        <p:nvSpPr>
          <p:cNvPr id="19" name="ZoneTexte 18">
            <a:extLst>
              <a:ext uri="{FF2B5EF4-FFF2-40B4-BE49-F238E27FC236}">
                <a16:creationId xmlns:a16="http://schemas.microsoft.com/office/drawing/2014/main" id="{6813E225-B289-4B89-AE27-8BB2E853674B}"/>
              </a:ext>
            </a:extLst>
          </p:cNvPr>
          <p:cNvSpPr txBox="1"/>
          <p:nvPr/>
        </p:nvSpPr>
        <p:spPr>
          <a:xfrm>
            <a:off x="7721517" y="534434"/>
            <a:ext cx="2260683" cy="369332"/>
          </a:xfrm>
          <a:prstGeom prst="rect">
            <a:avLst/>
          </a:prstGeom>
          <a:noFill/>
        </p:spPr>
        <p:txBody>
          <a:bodyPr wrap="none" rtlCol="0">
            <a:spAutoFit/>
          </a:bodyPr>
          <a:lstStyle/>
          <a:p>
            <a:r>
              <a:rPr lang="fr-CA" b="1" dirty="0"/>
              <a:t>RAMHHS (réalisation)</a:t>
            </a:r>
          </a:p>
        </p:txBody>
      </p:sp>
      <p:sp>
        <p:nvSpPr>
          <p:cNvPr id="20" name="ZoneTexte 19">
            <a:extLst>
              <a:ext uri="{FF2B5EF4-FFF2-40B4-BE49-F238E27FC236}">
                <a16:creationId xmlns:a16="http://schemas.microsoft.com/office/drawing/2014/main" id="{FAB5954A-B230-4A13-B2D7-57DBFB45E130}"/>
              </a:ext>
            </a:extLst>
          </p:cNvPr>
          <p:cNvSpPr txBox="1"/>
          <p:nvPr/>
        </p:nvSpPr>
        <p:spPr>
          <a:xfrm>
            <a:off x="5844704" y="2669877"/>
            <a:ext cx="679994" cy="307777"/>
          </a:xfrm>
          <a:prstGeom prst="rect">
            <a:avLst/>
          </a:prstGeom>
          <a:noFill/>
        </p:spPr>
        <p:txBody>
          <a:bodyPr wrap="none" rtlCol="0">
            <a:spAutoFit/>
          </a:bodyPr>
          <a:lstStyle/>
          <a:p>
            <a:r>
              <a:rPr lang="fr-CA" sz="1400" dirty="0"/>
              <a:t>Art. 21</a:t>
            </a:r>
          </a:p>
        </p:txBody>
      </p:sp>
      <p:grpSp>
        <p:nvGrpSpPr>
          <p:cNvPr id="21" name="Groupe 20">
            <a:extLst>
              <a:ext uri="{FF2B5EF4-FFF2-40B4-BE49-F238E27FC236}">
                <a16:creationId xmlns:a16="http://schemas.microsoft.com/office/drawing/2014/main" id="{29FBB724-67F7-4404-9DF1-BFC9AE402F73}"/>
              </a:ext>
            </a:extLst>
          </p:cNvPr>
          <p:cNvGrpSpPr/>
          <p:nvPr/>
        </p:nvGrpSpPr>
        <p:grpSpPr>
          <a:xfrm>
            <a:off x="5391704" y="5602217"/>
            <a:ext cx="453000" cy="392400"/>
            <a:chOff x="5599470" y="5882874"/>
            <a:chExt cx="453000" cy="392400"/>
          </a:xfrm>
        </p:grpSpPr>
        <p:sp>
          <p:nvSpPr>
            <p:cNvPr id="22" name="Rectangle 21">
              <a:extLst>
                <a:ext uri="{FF2B5EF4-FFF2-40B4-BE49-F238E27FC236}">
                  <a16:creationId xmlns:a16="http://schemas.microsoft.com/office/drawing/2014/main" id="{4DB413A3-8B4A-477F-B67E-00BC8231271D}"/>
                </a:ext>
              </a:extLst>
            </p:cNvPr>
            <p:cNvSpPr/>
            <p:nvPr/>
          </p:nvSpPr>
          <p:spPr>
            <a:xfrm rot="19799884">
              <a:off x="5599470" y="5882874"/>
              <a:ext cx="390551" cy="392400"/>
            </a:xfrm>
            <a:prstGeom prst="rect">
              <a:avLst/>
            </a:prstGeom>
            <a:solidFill>
              <a:srgbClr val="A8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23" name="ZoneTexte 22">
              <a:extLst>
                <a:ext uri="{FF2B5EF4-FFF2-40B4-BE49-F238E27FC236}">
                  <a16:creationId xmlns:a16="http://schemas.microsoft.com/office/drawing/2014/main" id="{FB31968E-A1CE-4CD0-856A-86EA8AB25C5E}"/>
                </a:ext>
              </a:extLst>
            </p:cNvPr>
            <p:cNvSpPr txBox="1"/>
            <p:nvPr/>
          </p:nvSpPr>
          <p:spPr>
            <a:xfrm>
              <a:off x="5636937" y="5903626"/>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M</a:t>
              </a:r>
              <a:endParaRPr lang="fr-CA" sz="2000" b="1" dirty="0">
                <a:solidFill>
                  <a:schemeClr val="bg1"/>
                </a:solidFill>
                <a:latin typeface="Arial Narrow" panose="020B0606020202030204" pitchFamily="34" charset="0"/>
              </a:endParaRPr>
            </a:p>
          </p:txBody>
        </p:sp>
      </p:grpSp>
      <p:sp>
        <p:nvSpPr>
          <p:cNvPr id="24" name="Rectangle : coins arrondis 23">
            <a:extLst>
              <a:ext uri="{FF2B5EF4-FFF2-40B4-BE49-F238E27FC236}">
                <a16:creationId xmlns:a16="http://schemas.microsoft.com/office/drawing/2014/main" id="{4DD9AC53-6E19-4142-A8BB-F92C26154AB0}"/>
              </a:ext>
            </a:extLst>
          </p:cNvPr>
          <p:cNvSpPr/>
          <p:nvPr/>
        </p:nvSpPr>
        <p:spPr>
          <a:xfrm>
            <a:off x="5976540" y="5501500"/>
            <a:ext cx="5963264" cy="593835"/>
          </a:xfrm>
          <a:prstGeom prst="roundRect">
            <a:avLst/>
          </a:prstGeom>
          <a:solidFill>
            <a:srgbClr val="A8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La construction de certains ouvrages de traverse de cours d’eau doit faire l’objet d’une autorisation </a:t>
            </a:r>
            <a:r>
              <a:rPr lang="fr-CA" sz="1600" dirty="0">
                <a:solidFill>
                  <a:schemeClr val="bg1"/>
                </a:solidFill>
              </a:rPr>
              <a:t>municipale.</a:t>
            </a:r>
          </a:p>
        </p:txBody>
      </p:sp>
      <p:sp>
        <p:nvSpPr>
          <p:cNvPr id="25" name="ZoneTexte 24">
            <a:extLst>
              <a:ext uri="{FF2B5EF4-FFF2-40B4-BE49-F238E27FC236}">
                <a16:creationId xmlns:a16="http://schemas.microsoft.com/office/drawing/2014/main" id="{79C126C3-D961-4E0F-9E7F-5098683FBD21}"/>
              </a:ext>
            </a:extLst>
          </p:cNvPr>
          <p:cNvSpPr txBox="1"/>
          <p:nvPr/>
        </p:nvSpPr>
        <p:spPr>
          <a:xfrm>
            <a:off x="7946477" y="5161530"/>
            <a:ext cx="1941109" cy="369332"/>
          </a:xfrm>
          <a:prstGeom prst="rect">
            <a:avLst/>
          </a:prstGeom>
          <a:noFill/>
        </p:spPr>
        <p:txBody>
          <a:bodyPr wrap="none" rtlCol="0">
            <a:spAutoFit/>
          </a:bodyPr>
          <a:lstStyle/>
          <a:p>
            <a:r>
              <a:rPr lang="fr-CA" b="1" dirty="0"/>
              <a:t>Régime transitoire</a:t>
            </a:r>
          </a:p>
        </p:txBody>
      </p:sp>
      <p:sp>
        <p:nvSpPr>
          <p:cNvPr id="26" name="Rectangle : coins arrondis 25">
            <a:extLst>
              <a:ext uri="{FF2B5EF4-FFF2-40B4-BE49-F238E27FC236}">
                <a16:creationId xmlns:a16="http://schemas.microsoft.com/office/drawing/2014/main" id="{F65521CB-48F2-48C8-8006-2215AF16F3EB}"/>
              </a:ext>
            </a:extLst>
          </p:cNvPr>
          <p:cNvSpPr/>
          <p:nvPr/>
        </p:nvSpPr>
        <p:spPr>
          <a:xfrm>
            <a:off x="6868500" y="4013292"/>
            <a:ext cx="4265829" cy="1079706"/>
          </a:xfrm>
          <a:prstGeom prst="round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b="1" dirty="0"/>
              <a:t>Articles 21 et 28 </a:t>
            </a:r>
          </a:p>
          <a:p>
            <a:pPr algn="ctr"/>
            <a:r>
              <a:rPr lang="fr-CA" sz="1400" dirty="0"/>
              <a:t>Pour l’application de ces articles, consultez </a:t>
            </a:r>
            <a:r>
              <a:rPr lang="fr-CA" sz="1400" dirty="0">
                <a:solidFill>
                  <a:schemeClr val="bg1"/>
                </a:solidFill>
              </a:rPr>
              <a:t>la</a:t>
            </a:r>
            <a:r>
              <a:rPr lang="fr-CA" sz="1400" dirty="0"/>
              <a:t> </a:t>
            </a:r>
            <a:r>
              <a:rPr lang="fr-CA" sz="1400" dirty="0">
                <a:hlinkClick r:id="rId14"/>
              </a:rPr>
              <a:t>position administrative </a:t>
            </a:r>
            <a:r>
              <a:rPr lang="fr-CA" sz="1400" dirty="0"/>
              <a:t>sur la page Web </a:t>
            </a:r>
            <a:r>
              <a:rPr lang="fr-CA" sz="1400" dirty="0">
                <a:hlinkClick r:id="rId15"/>
              </a:rPr>
              <a:t>REAFIE</a:t>
            </a:r>
            <a:r>
              <a:rPr lang="fr-CA" sz="1400" dirty="0"/>
              <a:t> du MELCC</a:t>
            </a:r>
            <a:r>
              <a:rPr lang="fr-CA" sz="1600" dirty="0"/>
              <a:t>.</a:t>
            </a:r>
          </a:p>
        </p:txBody>
      </p:sp>
    </p:spTree>
    <p:extLst>
      <p:ext uri="{BB962C8B-B14F-4D97-AF65-F5344CB8AC3E}">
        <p14:creationId xmlns:p14="http://schemas.microsoft.com/office/powerpoint/2010/main" val="183328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4">
            <a:extLst>
              <a:ext uri="{FF2B5EF4-FFF2-40B4-BE49-F238E27FC236}">
                <a16:creationId xmlns:a16="http://schemas.microsoft.com/office/drawing/2014/main" id="{FF2C8AEF-7272-4259-826D-E9F339C78688}"/>
              </a:ext>
            </a:extLst>
          </p:cNvPr>
          <p:cNvGraphicFramePr>
            <a:graphicFrameLocks/>
          </p:cNvGraphicFramePr>
          <p:nvPr>
            <p:extLst>
              <p:ext uri="{D42A27DB-BD31-4B8C-83A1-F6EECF244321}">
                <p14:modId xmlns:p14="http://schemas.microsoft.com/office/powerpoint/2010/main" val="3084661030"/>
              </p:ext>
            </p:extLst>
          </p:nvPr>
        </p:nvGraphicFramePr>
        <p:xfrm>
          <a:off x="182879" y="1602262"/>
          <a:ext cx="11269391" cy="4238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3">
            <a:extLst>
              <a:ext uri="{FF2B5EF4-FFF2-40B4-BE49-F238E27FC236}">
                <a16:creationId xmlns:a16="http://schemas.microsoft.com/office/drawing/2014/main" id="{CBC316CB-991C-4CA9-BEC8-C91AB781ED2C}"/>
              </a:ext>
            </a:extLst>
          </p:cNvPr>
          <p:cNvSpPr txBox="1">
            <a:spLocks/>
          </p:cNvSpPr>
          <p:nvPr/>
        </p:nvSpPr>
        <p:spPr>
          <a:xfrm>
            <a:off x="94488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19</a:t>
            </a:fld>
            <a:endParaRPr lang="fr-CA" dirty="0"/>
          </a:p>
        </p:txBody>
      </p:sp>
      <p:sp>
        <p:nvSpPr>
          <p:cNvPr id="6" name="Titre 1">
            <a:extLst>
              <a:ext uri="{FF2B5EF4-FFF2-40B4-BE49-F238E27FC236}">
                <a16:creationId xmlns:a16="http://schemas.microsoft.com/office/drawing/2014/main" id="{20B262B0-C7AD-44BC-9501-39D27F30D671}"/>
              </a:ext>
            </a:extLst>
          </p:cNvPr>
          <p:cNvSpPr>
            <a:spLocks noGrp="1"/>
          </p:cNvSpPr>
          <p:nvPr>
            <p:ph type="title"/>
          </p:nvPr>
        </p:nvSpPr>
        <p:spPr>
          <a:xfrm>
            <a:off x="73671" y="31487"/>
            <a:ext cx="11631818" cy="550607"/>
          </a:xfrm>
        </p:spPr>
        <p:txBody>
          <a:bodyPr>
            <a:noAutofit/>
          </a:bodyPr>
          <a:lstStyle/>
          <a:p>
            <a:r>
              <a:rPr lang="fr-CA" sz="2800"/>
              <a:t>Forêt privée et milieux humides et hydriques </a:t>
            </a:r>
            <a:r>
              <a:rPr lang="fr-CA" sz="2800" b="0"/>
              <a:t>– proximité des MHH</a:t>
            </a:r>
            <a:endParaRPr lang="fr-CA" sz="2800" b="0" dirty="0"/>
          </a:p>
        </p:txBody>
      </p:sp>
      <p:pic>
        <p:nvPicPr>
          <p:cNvPr id="7" name="Image 10" descr="C:\Users\tesma01\AppData\Local\Microsoft\Windows\Temporary Internet Files\Content.Outlook\5FN2QKOA\losanges avec lettres_Plan de travail 1.png">
            <a:extLst>
              <a:ext uri="{FF2B5EF4-FFF2-40B4-BE49-F238E27FC236}">
                <a16:creationId xmlns:a16="http://schemas.microsoft.com/office/drawing/2014/main" id="{EC6F330E-22D3-41A5-97AC-2D3B400FF9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2781" y="4135184"/>
            <a:ext cx="648000" cy="613896"/>
          </a:xfrm>
          <a:prstGeom prst="rect">
            <a:avLst/>
          </a:prstGeom>
          <a:noFill/>
          <a:ln>
            <a:noFill/>
          </a:ln>
        </p:spPr>
      </p:pic>
      <p:pic>
        <p:nvPicPr>
          <p:cNvPr id="8" name="Image 10" descr="C:\Users\tesma01\AppData\Local\Microsoft\Windows\Temporary Internet Files\Content.Outlook\5FN2QKOA\losanges avec lettres_Plan de travail 1.png">
            <a:extLst>
              <a:ext uri="{FF2B5EF4-FFF2-40B4-BE49-F238E27FC236}">
                <a16:creationId xmlns:a16="http://schemas.microsoft.com/office/drawing/2014/main" id="{D5ADCD59-FBA1-43F3-A047-0E51E84345C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0079" y="1783450"/>
            <a:ext cx="648000" cy="613896"/>
          </a:xfrm>
          <a:prstGeom prst="rect">
            <a:avLst/>
          </a:prstGeom>
          <a:noFill/>
          <a:ln>
            <a:noFill/>
          </a:ln>
        </p:spPr>
      </p:pic>
      <p:sp>
        <p:nvSpPr>
          <p:cNvPr id="9" name="ZoneTexte 8">
            <a:extLst>
              <a:ext uri="{FF2B5EF4-FFF2-40B4-BE49-F238E27FC236}">
                <a16:creationId xmlns:a16="http://schemas.microsoft.com/office/drawing/2014/main" id="{EF6892D9-B276-497D-8546-E0709FA3D670}"/>
              </a:ext>
            </a:extLst>
          </p:cNvPr>
          <p:cNvSpPr txBox="1"/>
          <p:nvPr/>
        </p:nvSpPr>
        <p:spPr>
          <a:xfrm>
            <a:off x="2068239" y="2777643"/>
            <a:ext cx="771365" cy="307777"/>
          </a:xfrm>
          <a:prstGeom prst="rect">
            <a:avLst/>
          </a:prstGeom>
          <a:noFill/>
        </p:spPr>
        <p:txBody>
          <a:bodyPr wrap="none" rtlCol="0">
            <a:spAutoFit/>
          </a:bodyPr>
          <a:lstStyle/>
          <a:p>
            <a:r>
              <a:rPr lang="fr-CA" sz="1400" dirty="0"/>
              <a:t>Art. 347</a:t>
            </a:r>
          </a:p>
        </p:txBody>
      </p:sp>
      <p:sp>
        <p:nvSpPr>
          <p:cNvPr id="10" name="ZoneTexte 9">
            <a:extLst>
              <a:ext uri="{FF2B5EF4-FFF2-40B4-BE49-F238E27FC236}">
                <a16:creationId xmlns:a16="http://schemas.microsoft.com/office/drawing/2014/main" id="{4B689A8B-4266-4F20-B16D-83D1861A418B}"/>
              </a:ext>
            </a:extLst>
          </p:cNvPr>
          <p:cNvSpPr txBox="1"/>
          <p:nvPr/>
        </p:nvSpPr>
        <p:spPr>
          <a:xfrm>
            <a:off x="2068239" y="5052764"/>
            <a:ext cx="771365" cy="307777"/>
          </a:xfrm>
          <a:prstGeom prst="rect">
            <a:avLst/>
          </a:prstGeom>
          <a:noFill/>
        </p:spPr>
        <p:txBody>
          <a:bodyPr wrap="none" rtlCol="0">
            <a:spAutoFit/>
          </a:bodyPr>
          <a:lstStyle/>
          <a:p>
            <a:r>
              <a:rPr lang="fr-CA" sz="1400" dirty="0"/>
              <a:t>Art. 348</a:t>
            </a:r>
          </a:p>
        </p:txBody>
      </p:sp>
      <p:sp>
        <p:nvSpPr>
          <p:cNvPr id="11" name="ZoneTexte 10">
            <a:extLst>
              <a:ext uri="{FF2B5EF4-FFF2-40B4-BE49-F238E27FC236}">
                <a16:creationId xmlns:a16="http://schemas.microsoft.com/office/drawing/2014/main" id="{E7F83876-03DD-4DE2-88CF-B3C9C5E8690A}"/>
              </a:ext>
            </a:extLst>
          </p:cNvPr>
          <p:cNvSpPr txBox="1"/>
          <p:nvPr/>
        </p:nvSpPr>
        <p:spPr>
          <a:xfrm>
            <a:off x="6096000" y="1016793"/>
            <a:ext cx="842282" cy="369332"/>
          </a:xfrm>
          <a:prstGeom prst="rect">
            <a:avLst/>
          </a:prstGeom>
          <a:noFill/>
        </p:spPr>
        <p:txBody>
          <a:bodyPr wrap="none" rtlCol="0">
            <a:spAutoFit/>
          </a:bodyPr>
          <a:lstStyle/>
          <a:p>
            <a:r>
              <a:rPr lang="fr-CA" b="1" dirty="0"/>
              <a:t>REAFIE</a:t>
            </a:r>
          </a:p>
        </p:txBody>
      </p:sp>
    </p:spTree>
    <p:extLst>
      <p:ext uri="{BB962C8B-B14F-4D97-AF65-F5344CB8AC3E}">
        <p14:creationId xmlns:p14="http://schemas.microsoft.com/office/powerpoint/2010/main" val="428023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 y="1399766"/>
            <a:ext cx="12191999" cy="2035125"/>
          </a:xfrm>
        </p:spPr>
        <p:txBody>
          <a:bodyPr/>
          <a:lstStyle/>
          <a:p>
            <a:r>
              <a:rPr lang="fr-CA" dirty="0"/>
              <a:t>Activités d’aménagement forestier en milieux humides et hydriques</a:t>
            </a:r>
          </a:p>
        </p:txBody>
      </p:sp>
      <p:sp>
        <p:nvSpPr>
          <p:cNvPr id="3" name="Sous-titre 2"/>
          <p:cNvSpPr>
            <a:spLocks noGrp="1"/>
          </p:cNvSpPr>
          <p:nvPr>
            <p:ph type="subTitle" idx="1"/>
          </p:nvPr>
        </p:nvSpPr>
        <p:spPr>
          <a:xfrm>
            <a:off x="2874201" y="3434891"/>
            <a:ext cx="6686657" cy="1655762"/>
          </a:xfrm>
        </p:spPr>
        <p:txBody>
          <a:bodyPr>
            <a:normAutofit/>
          </a:bodyPr>
          <a:lstStyle/>
          <a:p>
            <a:r>
              <a:rPr lang="fr-CA" dirty="0"/>
              <a:t>Résumé de l’encadrement et exemples d’application terrain</a:t>
            </a:r>
          </a:p>
        </p:txBody>
      </p:sp>
      <p:sp>
        <p:nvSpPr>
          <p:cNvPr id="6" name="ZoneTexte 5">
            <a:extLst>
              <a:ext uri="{FF2B5EF4-FFF2-40B4-BE49-F238E27FC236}">
                <a16:creationId xmlns:a16="http://schemas.microsoft.com/office/drawing/2014/main" id="{2B88BDFE-E918-41C6-BA71-1D0968C9C43B}"/>
              </a:ext>
            </a:extLst>
          </p:cNvPr>
          <p:cNvSpPr txBox="1"/>
          <p:nvPr/>
        </p:nvSpPr>
        <p:spPr>
          <a:xfrm>
            <a:off x="2259587" y="4767487"/>
            <a:ext cx="7672805" cy="646331"/>
          </a:xfrm>
          <a:prstGeom prst="rect">
            <a:avLst/>
          </a:prstGeom>
          <a:noFill/>
        </p:spPr>
        <p:txBody>
          <a:bodyPr wrap="none" rtlCol="0">
            <a:spAutoFit/>
          </a:bodyPr>
          <a:lstStyle/>
          <a:p>
            <a:pPr algn="ctr"/>
            <a:r>
              <a:rPr lang="fr-CA" dirty="0"/>
              <a:t>Direction adjointe de la conservation des milieux humides</a:t>
            </a:r>
          </a:p>
          <a:p>
            <a:pPr algn="ctr"/>
            <a:r>
              <a:rPr lang="fr-CA" dirty="0"/>
              <a:t>Ministère de l’Environnement et de la Lutte contre les changements climatiques</a:t>
            </a:r>
          </a:p>
        </p:txBody>
      </p:sp>
      <p:sp>
        <p:nvSpPr>
          <p:cNvPr id="5" name="ZoneTexte 4">
            <a:extLst>
              <a:ext uri="{FF2B5EF4-FFF2-40B4-BE49-F238E27FC236}">
                <a16:creationId xmlns:a16="http://schemas.microsoft.com/office/drawing/2014/main" id="{014FB644-FD5D-42E0-B964-7D1F52856CAB}"/>
              </a:ext>
            </a:extLst>
          </p:cNvPr>
          <p:cNvSpPr txBox="1"/>
          <p:nvPr/>
        </p:nvSpPr>
        <p:spPr>
          <a:xfrm>
            <a:off x="5558021" y="5946545"/>
            <a:ext cx="1075937" cy="369332"/>
          </a:xfrm>
          <a:prstGeom prst="rect">
            <a:avLst/>
          </a:prstGeom>
          <a:noFill/>
        </p:spPr>
        <p:txBody>
          <a:bodyPr wrap="none" rtlCol="0">
            <a:spAutoFit/>
          </a:bodyPr>
          <a:lstStyle/>
          <a:p>
            <a:pPr algn="ctr"/>
            <a:r>
              <a:rPr lang="fr-CA" dirty="0"/>
              <a:t>Juin 2022</a:t>
            </a:r>
          </a:p>
        </p:txBody>
      </p:sp>
    </p:spTree>
    <p:extLst>
      <p:ext uri="{BB962C8B-B14F-4D97-AF65-F5344CB8AC3E}">
        <p14:creationId xmlns:p14="http://schemas.microsoft.com/office/powerpoint/2010/main" val="55853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389" y="284267"/>
            <a:ext cx="3944112" cy="550607"/>
          </a:xfrm>
        </p:spPr>
        <p:txBody>
          <a:bodyPr>
            <a:normAutofit fontScale="90000"/>
          </a:bodyPr>
          <a:lstStyle/>
          <a:p>
            <a:r>
              <a:rPr lang="fr-CA" dirty="0">
                <a:ea typeface="+mn-lt"/>
                <a:cs typeface="+mn-lt"/>
              </a:rPr>
              <a:t>Chemins et traverses de cours d’eau</a:t>
            </a:r>
          </a:p>
        </p:txBody>
      </p:sp>
      <p:sp>
        <p:nvSpPr>
          <p:cNvPr id="23" name="Espace réservé du contenu 2">
            <a:extLst>
              <a:ext uri="{FF2B5EF4-FFF2-40B4-BE49-F238E27FC236}">
                <a16:creationId xmlns:a16="http://schemas.microsoft.com/office/drawing/2014/main" id="{13A6DC9E-DB5A-423A-A460-3B5D6F3552E2}"/>
              </a:ext>
            </a:extLst>
          </p:cNvPr>
          <p:cNvSpPr>
            <a:spLocks noGrp="1"/>
          </p:cNvSpPr>
          <p:nvPr>
            <p:ph idx="1"/>
            <p:custDataLst>
              <p:tags r:id="rId1"/>
            </p:custDataLst>
          </p:nvPr>
        </p:nvSpPr>
        <p:spPr>
          <a:xfrm>
            <a:off x="226389" y="966357"/>
            <a:ext cx="4225424" cy="4587077"/>
          </a:xfrm>
        </p:spPr>
        <p:txBody>
          <a:bodyPr vert="horz" lIns="91440" tIns="45720" rIns="91440" bIns="45720" rtlCol="0" anchor="t">
            <a:noAutofit/>
          </a:bodyPr>
          <a:lstStyle/>
          <a:p>
            <a:pPr marL="0" indent="0">
              <a:buNone/>
            </a:pPr>
            <a:r>
              <a:rPr lang="fr-CA" sz="2000" b="1" spc="-1" dirty="0"/>
              <a:t>Projet fictif</a:t>
            </a:r>
          </a:p>
          <a:p>
            <a:pPr>
              <a:buFont typeface="Wingdings" panose="05000000000000000000" pitchFamily="2" charset="2"/>
              <a:buChar char="Ø"/>
            </a:pPr>
            <a:r>
              <a:rPr lang="fr-CA" sz="1800" dirty="0"/>
              <a:t>Chemin d’hiver; </a:t>
            </a:r>
            <a:r>
              <a:rPr lang="fr-CA" sz="1400" dirty="0"/>
              <a:t>p. 21</a:t>
            </a:r>
          </a:p>
          <a:p>
            <a:pPr>
              <a:buFont typeface="Wingdings" panose="05000000000000000000" pitchFamily="2" charset="2"/>
              <a:buChar char="Ø"/>
            </a:pPr>
            <a:r>
              <a:rPr lang="fr-CA" sz="1800" dirty="0"/>
              <a:t>Chemin permanent</a:t>
            </a:r>
          </a:p>
          <a:p>
            <a:pPr lvl="1"/>
            <a:r>
              <a:rPr lang="fr-CA" sz="1800" dirty="0"/>
              <a:t>Rive </a:t>
            </a:r>
            <a:r>
              <a:rPr lang="fr-CA" sz="1400" dirty="0"/>
              <a:t>(à venir)</a:t>
            </a:r>
          </a:p>
          <a:p>
            <a:pPr lvl="1"/>
            <a:r>
              <a:rPr lang="fr-CA" sz="1800" dirty="0"/>
              <a:t>Zone inondable </a:t>
            </a:r>
            <a:r>
              <a:rPr lang="fr-CA" sz="1400" dirty="0"/>
              <a:t>(à venir)</a:t>
            </a:r>
          </a:p>
          <a:p>
            <a:pPr lvl="1"/>
            <a:r>
              <a:rPr lang="fr-CA" sz="1800" dirty="0"/>
              <a:t>Milieux humides</a:t>
            </a:r>
          </a:p>
          <a:p>
            <a:pPr lvl="2">
              <a:buFont typeface="Courier New" panose="02070309020205020404" pitchFamily="49" charset="0"/>
              <a:buChar char="o"/>
            </a:pPr>
            <a:r>
              <a:rPr lang="fr-CA" sz="1400" dirty="0"/>
              <a:t>Au plus 6,5 m; p. 22</a:t>
            </a:r>
          </a:p>
          <a:p>
            <a:pPr lvl="2">
              <a:buFont typeface="Courier New" panose="02070309020205020404" pitchFamily="49" charset="0"/>
              <a:buChar char="o"/>
            </a:pPr>
            <a:r>
              <a:rPr lang="fr-CA" sz="1400" dirty="0"/>
              <a:t>Au plus 10 m; p. 23</a:t>
            </a:r>
          </a:p>
          <a:p>
            <a:pPr lvl="2">
              <a:buFont typeface="Courier New" panose="02070309020205020404" pitchFamily="49" charset="0"/>
              <a:buChar char="o"/>
            </a:pPr>
            <a:r>
              <a:rPr lang="fr-CA" sz="1400" dirty="0"/>
              <a:t>Plus de 10 m; p. 24</a:t>
            </a:r>
          </a:p>
          <a:p>
            <a:pPr>
              <a:buFont typeface="Wingdings" panose="05000000000000000000" pitchFamily="2" charset="2"/>
              <a:buChar char="Ø"/>
            </a:pPr>
            <a:r>
              <a:rPr lang="fr-CA" sz="1800" dirty="0"/>
              <a:t>Ponceau </a:t>
            </a:r>
            <a:r>
              <a:rPr lang="fr-CA" sz="1400" dirty="0"/>
              <a:t>(à venir)</a:t>
            </a:r>
          </a:p>
          <a:p>
            <a:pPr>
              <a:buFont typeface="Wingdings" panose="05000000000000000000" pitchFamily="2" charset="2"/>
              <a:buChar char="Ø"/>
            </a:pPr>
            <a:r>
              <a:rPr lang="fr-CA" sz="1800" dirty="0"/>
              <a:t>Pont amovible ou de glace </a:t>
            </a:r>
            <a:r>
              <a:rPr lang="fr-CA" sz="1400" dirty="0"/>
              <a:t>(à venir)</a:t>
            </a:r>
            <a:endParaRPr lang="fr-CA" sz="1800" dirty="0"/>
          </a:p>
          <a:p>
            <a:pPr>
              <a:buFont typeface="Wingdings" panose="05000000000000000000" pitchFamily="2" charset="2"/>
              <a:buChar char="Ø"/>
            </a:pPr>
            <a:r>
              <a:rPr lang="fr-CA" sz="1800" dirty="0"/>
              <a:t>Pont </a:t>
            </a:r>
            <a:r>
              <a:rPr lang="fr-CA" sz="1400" dirty="0"/>
              <a:t>(à venir)</a:t>
            </a:r>
            <a:endParaRPr lang="fr-CA" sz="1800" dirty="0"/>
          </a:p>
          <a:p>
            <a:pPr>
              <a:buFont typeface="Wingdings" panose="05000000000000000000" pitchFamily="2" charset="2"/>
              <a:buChar char="Ø"/>
            </a:pPr>
            <a:r>
              <a:rPr lang="fr-CA" sz="1800" dirty="0"/>
              <a:t>Passage à gué </a:t>
            </a:r>
            <a:r>
              <a:rPr lang="fr-CA" sz="1400" dirty="0"/>
              <a:t>(à venir)</a:t>
            </a:r>
          </a:p>
          <a:p>
            <a:pPr>
              <a:buFont typeface="Wingdings" panose="05000000000000000000" pitchFamily="2" charset="2"/>
              <a:buChar char="Ø"/>
            </a:pPr>
            <a:r>
              <a:rPr lang="fr-CA" sz="1700" dirty="0"/>
              <a:t>Cartographie et validation terrain; p. 25</a:t>
            </a:r>
          </a:p>
        </p:txBody>
      </p:sp>
      <p:pic>
        <p:nvPicPr>
          <p:cNvPr id="5" name="Image 4">
            <a:extLst>
              <a:ext uri="{FF2B5EF4-FFF2-40B4-BE49-F238E27FC236}">
                <a16:creationId xmlns:a16="http://schemas.microsoft.com/office/drawing/2014/main" id="{8DB4A4AC-2C93-4344-B68D-8768797D43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225621" y="-924089"/>
            <a:ext cx="234962" cy="3245017"/>
          </a:xfrm>
          <a:prstGeom prst="rect">
            <a:avLst/>
          </a:prstGeom>
        </p:spPr>
      </p:pic>
      <p:pic>
        <p:nvPicPr>
          <p:cNvPr id="11" name="Image 10" descr="Une image contenant carte&#10;&#10;Description générée automatiquement">
            <a:extLst>
              <a:ext uri="{FF2B5EF4-FFF2-40B4-BE49-F238E27FC236}">
                <a16:creationId xmlns:a16="http://schemas.microsoft.com/office/drawing/2014/main" id="{8808B610-8738-4CC3-A361-D96055AB5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533" y="806374"/>
            <a:ext cx="7772799" cy="5296172"/>
          </a:xfrm>
          <a:prstGeom prst="rect">
            <a:avLst/>
          </a:prstGeom>
        </p:spPr>
      </p:pic>
      <p:sp>
        <p:nvSpPr>
          <p:cNvPr id="4" name="ZoneTexte 3">
            <a:extLst>
              <a:ext uri="{FF2B5EF4-FFF2-40B4-BE49-F238E27FC236}">
                <a16:creationId xmlns:a16="http://schemas.microsoft.com/office/drawing/2014/main" id="{57C74DCB-02DB-4A42-B220-4D6FC261CF5A}"/>
              </a:ext>
            </a:extLst>
          </p:cNvPr>
          <p:cNvSpPr txBox="1"/>
          <p:nvPr/>
        </p:nvSpPr>
        <p:spPr>
          <a:xfrm>
            <a:off x="4083533" y="810600"/>
            <a:ext cx="3086999" cy="400110"/>
          </a:xfrm>
          <a:prstGeom prst="rect">
            <a:avLst/>
          </a:prstGeom>
          <a:noFill/>
        </p:spPr>
        <p:txBody>
          <a:bodyPr wrap="none" rtlCol="0">
            <a:spAutoFit/>
          </a:bodyPr>
          <a:lstStyle/>
          <a:p>
            <a:r>
              <a:rPr lang="fr-CA" sz="2000" b="1" dirty="0">
                <a:solidFill>
                  <a:schemeClr val="bg1"/>
                </a:solidFill>
              </a:rPr>
              <a:t>Milieux humides potentiels</a:t>
            </a:r>
          </a:p>
        </p:txBody>
      </p:sp>
      <p:sp>
        <p:nvSpPr>
          <p:cNvPr id="9" name="ZoneTexte 8">
            <a:extLst>
              <a:ext uri="{FF2B5EF4-FFF2-40B4-BE49-F238E27FC236}">
                <a16:creationId xmlns:a16="http://schemas.microsoft.com/office/drawing/2014/main" id="{768F3F01-A16A-49BC-909C-9E51F23E21CD}"/>
              </a:ext>
            </a:extLst>
          </p:cNvPr>
          <p:cNvSpPr txBox="1"/>
          <p:nvPr/>
        </p:nvSpPr>
        <p:spPr>
          <a:xfrm>
            <a:off x="4083533" y="4211220"/>
            <a:ext cx="2203617" cy="400110"/>
          </a:xfrm>
          <a:prstGeom prst="rect">
            <a:avLst/>
          </a:prstGeom>
          <a:noFill/>
        </p:spPr>
        <p:txBody>
          <a:bodyPr wrap="none" rtlCol="0">
            <a:spAutoFit/>
          </a:bodyPr>
          <a:lstStyle/>
          <a:p>
            <a:r>
              <a:rPr lang="fr-CA" sz="2000" b="1" dirty="0">
                <a:solidFill>
                  <a:schemeClr val="bg1"/>
                </a:solidFill>
              </a:rPr>
              <a:t>Éléments du projet</a:t>
            </a:r>
          </a:p>
        </p:txBody>
      </p:sp>
      <p:sp>
        <p:nvSpPr>
          <p:cNvPr id="12" name="ZoneTexte 11">
            <a:extLst>
              <a:ext uri="{FF2B5EF4-FFF2-40B4-BE49-F238E27FC236}">
                <a16:creationId xmlns:a16="http://schemas.microsoft.com/office/drawing/2014/main" id="{C670B30E-6BF7-491F-ADF2-C2DE49389955}"/>
              </a:ext>
            </a:extLst>
          </p:cNvPr>
          <p:cNvSpPr txBox="1"/>
          <p:nvPr/>
        </p:nvSpPr>
        <p:spPr>
          <a:xfrm>
            <a:off x="7240699" y="6102546"/>
            <a:ext cx="1099981" cy="400110"/>
          </a:xfrm>
          <a:prstGeom prst="rect">
            <a:avLst/>
          </a:prstGeom>
          <a:noFill/>
        </p:spPr>
        <p:txBody>
          <a:bodyPr wrap="none" rtlCol="0">
            <a:spAutoFit/>
          </a:bodyPr>
          <a:lstStyle/>
          <a:p>
            <a:r>
              <a:rPr lang="fr-CA" sz="2000" b="1" dirty="0">
                <a:solidFill>
                  <a:srgbClr val="D31719"/>
                </a:solidFill>
              </a:rPr>
              <a:t>Chemins</a:t>
            </a:r>
          </a:p>
        </p:txBody>
      </p:sp>
      <p:cxnSp>
        <p:nvCxnSpPr>
          <p:cNvPr id="7" name="Connecteur droit avec flèche 6">
            <a:extLst>
              <a:ext uri="{FF2B5EF4-FFF2-40B4-BE49-F238E27FC236}">
                <a16:creationId xmlns:a16="http://schemas.microsoft.com/office/drawing/2014/main" id="{6B81063E-57DA-49EF-8641-9FD41169036E}"/>
              </a:ext>
            </a:extLst>
          </p:cNvPr>
          <p:cNvCxnSpPr>
            <a:stCxn id="12" idx="0"/>
          </p:cNvCxnSpPr>
          <p:nvPr/>
        </p:nvCxnSpPr>
        <p:spPr>
          <a:xfrm flipV="1">
            <a:off x="7790690" y="5229433"/>
            <a:ext cx="278358" cy="873113"/>
          </a:xfrm>
          <a:prstGeom prst="straightConnector1">
            <a:avLst/>
          </a:prstGeom>
          <a:ln w="38100">
            <a:solidFill>
              <a:srgbClr val="D3171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A27AD5EC-F67D-4B6C-90E7-1C12F1143CD2}"/>
              </a:ext>
            </a:extLst>
          </p:cNvPr>
          <p:cNvCxnSpPr>
            <a:stCxn id="12" idx="0"/>
          </p:cNvCxnSpPr>
          <p:nvPr/>
        </p:nvCxnSpPr>
        <p:spPr>
          <a:xfrm flipH="1" flipV="1">
            <a:off x="7373728" y="5071778"/>
            <a:ext cx="416962" cy="1030768"/>
          </a:xfrm>
          <a:prstGeom prst="straightConnector1">
            <a:avLst/>
          </a:prstGeom>
          <a:ln w="38100">
            <a:solidFill>
              <a:srgbClr val="D31719"/>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E9EE1B7D-48FB-472F-90A2-DFF93D0E66EC}"/>
              </a:ext>
            </a:extLst>
          </p:cNvPr>
          <p:cNvSpPr txBox="1"/>
          <p:nvPr>
            <p:custDataLst>
              <p:tags r:id="rId2"/>
            </p:custDataLst>
          </p:nvPr>
        </p:nvSpPr>
        <p:spPr>
          <a:xfrm>
            <a:off x="4083533" y="6106772"/>
            <a:ext cx="3034527" cy="461665"/>
          </a:xfrm>
          <a:prstGeom prst="rect">
            <a:avLst/>
          </a:prstGeom>
          <a:noFill/>
        </p:spPr>
        <p:txBody>
          <a:bodyPr wrap="square" rtlCol="0">
            <a:spAutoFit/>
          </a:bodyPr>
          <a:lstStyle/>
          <a:p>
            <a:r>
              <a:rPr lang="fr-CA" sz="1200" dirty="0"/>
              <a:t>Source : Sylvain Thibodeau</a:t>
            </a:r>
          </a:p>
          <a:p>
            <a:r>
              <a:rPr lang="fr-CA" sz="1200" dirty="0"/>
              <a:t>Groupement forestier coopératif Abitibi</a:t>
            </a:r>
          </a:p>
        </p:txBody>
      </p:sp>
      <p:sp>
        <p:nvSpPr>
          <p:cNvPr id="13" name="ZoneTexte 7">
            <a:extLst>
              <a:ext uri="{FF2B5EF4-FFF2-40B4-BE49-F238E27FC236}">
                <a16:creationId xmlns:a16="http://schemas.microsoft.com/office/drawing/2014/main" id="{006859D9-FD82-438A-9301-21800B15A165}"/>
              </a:ext>
            </a:extLst>
          </p:cNvPr>
          <p:cNvSpPr txBox="1"/>
          <p:nvPr/>
        </p:nvSpPr>
        <p:spPr>
          <a:xfrm>
            <a:off x="4544041" y="2552010"/>
            <a:ext cx="1743109"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2000" b="1" dirty="0"/>
              <a:t>Hauteur de canopée</a:t>
            </a:r>
          </a:p>
        </p:txBody>
      </p:sp>
      <p:sp>
        <p:nvSpPr>
          <p:cNvPr id="15" name="Espace réservé du numéro de diapositive 4">
            <a:extLst>
              <a:ext uri="{FF2B5EF4-FFF2-40B4-BE49-F238E27FC236}">
                <a16:creationId xmlns:a16="http://schemas.microsoft.com/office/drawing/2014/main" id="{AF6E3AB7-7464-4225-B3D4-7A57FBC52A43}"/>
              </a:ext>
            </a:extLst>
          </p:cNvPr>
          <p:cNvSpPr txBox="1">
            <a:spLocks/>
          </p:cNvSpPr>
          <p:nvPr/>
        </p:nvSpPr>
        <p:spPr>
          <a:xfrm>
            <a:off x="8610600" y="30028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20</a:t>
            </a:fld>
            <a:endParaRPr lang="fr-CA" dirty="0"/>
          </a:p>
        </p:txBody>
      </p:sp>
    </p:spTree>
    <p:extLst>
      <p:ext uri="{BB962C8B-B14F-4D97-AF65-F5344CB8AC3E}">
        <p14:creationId xmlns:p14="http://schemas.microsoft.com/office/powerpoint/2010/main" val="302338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descr="Une image contenant carte&#10;&#10;Description générée automatiquement">
            <a:extLst>
              <a:ext uri="{FF2B5EF4-FFF2-40B4-BE49-F238E27FC236}">
                <a16:creationId xmlns:a16="http://schemas.microsoft.com/office/drawing/2014/main" id="{85614A9A-C941-4B5A-8574-F237CE12A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445735"/>
            <a:ext cx="11650607" cy="2557762"/>
          </a:xfrm>
          <a:prstGeom prst="rect">
            <a:avLst/>
          </a:prstGeom>
        </p:spPr>
      </p:pic>
      <p:sp>
        <p:nvSpPr>
          <p:cNvPr id="2" name="Titre 1"/>
          <p:cNvSpPr>
            <a:spLocks noGrp="1"/>
          </p:cNvSpPr>
          <p:nvPr>
            <p:ph type="title"/>
          </p:nvPr>
        </p:nvSpPr>
        <p:spPr>
          <a:xfrm>
            <a:off x="532800" y="572400"/>
            <a:ext cx="10515600" cy="550607"/>
          </a:xfrm>
        </p:spPr>
        <p:txBody>
          <a:bodyPr>
            <a:normAutofit fontScale="90000"/>
          </a:bodyPr>
          <a:lstStyle/>
          <a:p>
            <a:r>
              <a:rPr lang="fr-CA" dirty="0">
                <a:ea typeface="+mn-lt"/>
                <a:cs typeface="+mn-lt"/>
              </a:rPr>
              <a:t>Réaliser un projet </a:t>
            </a:r>
            <a:r>
              <a:rPr lang="fr-CA" b="0" dirty="0">
                <a:ea typeface="+mn-lt"/>
                <a:cs typeface="+mn-lt"/>
              </a:rPr>
              <a:t>– chemin d’hiver</a:t>
            </a:r>
          </a:p>
        </p:txBody>
      </p:sp>
      <p:sp>
        <p:nvSpPr>
          <p:cNvPr id="39" name="Espace réservé du numéro de diapositive 3">
            <a:extLst>
              <a:ext uri="{FF2B5EF4-FFF2-40B4-BE49-F238E27FC236}">
                <a16:creationId xmlns:a16="http://schemas.microsoft.com/office/drawing/2014/main" id="{40503874-69C3-4C08-B58B-D47D71A0D747}"/>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21</a:t>
            </a:fld>
            <a:endParaRPr lang="fr-CA" dirty="0"/>
          </a:p>
        </p:txBody>
      </p:sp>
      <p:sp>
        <p:nvSpPr>
          <p:cNvPr id="7" name="Forme libre : forme 6">
            <a:extLst>
              <a:ext uri="{FF2B5EF4-FFF2-40B4-BE49-F238E27FC236}">
                <a16:creationId xmlns:a16="http://schemas.microsoft.com/office/drawing/2014/main" id="{ECD937F5-DBCC-474D-81EA-9C555E734D4F}"/>
              </a:ext>
            </a:extLst>
          </p:cNvPr>
          <p:cNvSpPr/>
          <p:nvPr/>
        </p:nvSpPr>
        <p:spPr>
          <a:xfrm>
            <a:off x="2403058" y="2442854"/>
            <a:ext cx="7830766" cy="892562"/>
          </a:xfrm>
          <a:custGeom>
            <a:avLst/>
            <a:gdLst>
              <a:gd name="connsiteX0" fmla="*/ 0 w 7830766"/>
              <a:gd name="connsiteY0" fmla="*/ 892562 h 892562"/>
              <a:gd name="connsiteX1" fmla="*/ 661480 w 7830766"/>
              <a:gd name="connsiteY1" fmla="*/ 639643 h 892562"/>
              <a:gd name="connsiteX2" fmla="*/ 875489 w 7830766"/>
              <a:gd name="connsiteY2" fmla="*/ 503455 h 892562"/>
              <a:gd name="connsiteX3" fmla="*/ 1089497 w 7830766"/>
              <a:gd name="connsiteY3" fmla="*/ 376996 h 892562"/>
              <a:gd name="connsiteX4" fmla="*/ 1498059 w 7830766"/>
              <a:gd name="connsiteY4" fmla="*/ 211626 h 892562"/>
              <a:gd name="connsiteX5" fmla="*/ 1760706 w 7830766"/>
              <a:gd name="connsiteY5" fmla="*/ 104621 h 892562"/>
              <a:gd name="connsiteX6" fmla="*/ 1935804 w 7830766"/>
              <a:gd name="connsiteY6" fmla="*/ 36528 h 892562"/>
              <a:gd name="connsiteX7" fmla="*/ 2655651 w 7830766"/>
              <a:gd name="connsiteY7" fmla="*/ 7345 h 892562"/>
              <a:gd name="connsiteX8" fmla="*/ 3132306 w 7830766"/>
              <a:gd name="connsiteY8" fmla="*/ 172715 h 892562"/>
              <a:gd name="connsiteX9" fmla="*/ 3521412 w 7830766"/>
              <a:gd name="connsiteY9" fmla="*/ 299175 h 892562"/>
              <a:gd name="connsiteX10" fmla="*/ 3861880 w 7830766"/>
              <a:gd name="connsiteY10" fmla="*/ 415906 h 892562"/>
              <a:gd name="connsiteX11" fmla="*/ 4426085 w 7830766"/>
              <a:gd name="connsiteY11" fmla="*/ 367268 h 892562"/>
              <a:gd name="connsiteX12" fmla="*/ 5262663 w 7830766"/>
              <a:gd name="connsiteY12" fmla="*/ 376996 h 892562"/>
              <a:gd name="connsiteX13" fmla="*/ 6284068 w 7830766"/>
              <a:gd name="connsiteY13" fmla="*/ 328358 h 892562"/>
              <a:gd name="connsiteX14" fmla="*/ 7830766 w 7830766"/>
              <a:gd name="connsiteY14" fmla="*/ 308902 h 8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30766" h="892562">
                <a:moveTo>
                  <a:pt x="0" y="892562"/>
                </a:moveTo>
                <a:cubicBezTo>
                  <a:pt x="257782" y="798528"/>
                  <a:pt x="515565" y="704494"/>
                  <a:pt x="661480" y="639643"/>
                </a:cubicBezTo>
                <a:cubicBezTo>
                  <a:pt x="807395" y="574792"/>
                  <a:pt x="804153" y="547229"/>
                  <a:pt x="875489" y="503455"/>
                </a:cubicBezTo>
                <a:cubicBezTo>
                  <a:pt x="946825" y="459681"/>
                  <a:pt x="985735" y="425634"/>
                  <a:pt x="1089497" y="376996"/>
                </a:cubicBezTo>
                <a:cubicBezTo>
                  <a:pt x="1193259" y="328358"/>
                  <a:pt x="1498059" y="211626"/>
                  <a:pt x="1498059" y="211626"/>
                </a:cubicBezTo>
                <a:lnTo>
                  <a:pt x="1760706" y="104621"/>
                </a:lnTo>
                <a:cubicBezTo>
                  <a:pt x="1833663" y="75438"/>
                  <a:pt x="1786647" y="52741"/>
                  <a:pt x="1935804" y="36528"/>
                </a:cubicBezTo>
                <a:cubicBezTo>
                  <a:pt x="2084961" y="20315"/>
                  <a:pt x="2456234" y="-15353"/>
                  <a:pt x="2655651" y="7345"/>
                </a:cubicBezTo>
                <a:cubicBezTo>
                  <a:pt x="2855068" y="30043"/>
                  <a:pt x="2988013" y="124077"/>
                  <a:pt x="3132306" y="172715"/>
                </a:cubicBezTo>
                <a:cubicBezTo>
                  <a:pt x="3276599" y="221353"/>
                  <a:pt x="3521412" y="299175"/>
                  <a:pt x="3521412" y="299175"/>
                </a:cubicBezTo>
                <a:cubicBezTo>
                  <a:pt x="3643008" y="339707"/>
                  <a:pt x="3711101" y="404557"/>
                  <a:pt x="3861880" y="415906"/>
                </a:cubicBezTo>
                <a:cubicBezTo>
                  <a:pt x="4012659" y="427255"/>
                  <a:pt x="4192621" y="373753"/>
                  <a:pt x="4426085" y="367268"/>
                </a:cubicBezTo>
                <a:cubicBezTo>
                  <a:pt x="4659549" y="360783"/>
                  <a:pt x="4952999" y="383481"/>
                  <a:pt x="5262663" y="376996"/>
                </a:cubicBezTo>
                <a:cubicBezTo>
                  <a:pt x="5572327" y="370511"/>
                  <a:pt x="5856051" y="339707"/>
                  <a:pt x="6284068" y="328358"/>
                </a:cubicBezTo>
                <a:cubicBezTo>
                  <a:pt x="6712085" y="317009"/>
                  <a:pt x="7271425" y="312955"/>
                  <a:pt x="7830766" y="308902"/>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Forme libre : forme 7">
            <a:extLst>
              <a:ext uri="{FF2B5EF4-FFF2-40B4-BE49-F238E27FC236}">
                <a16:creationId xmlns:a16="http://schemas.microsoft.com/office/drawing/2014/main" id="{92B24E85-E81D-4B01-B23D-66CBEC105D18}"/>
              </a:ext>
            </a:extLst>
          </p:cNvPr>
          <p:cNvSpPr/>
          <p:nvPr/>
        </p:nvSpPr>
        <p:spPr>
          <a:xfrm>
            <a:off x="9970851" y="2542190"/>
            <a:ext cx="9728" cy="223736"/>
          </a:xfrm>
          <a:custGeom>
            <a:avLst/>
            <a:gdLst>
              <a:gd name="connsiteX0" fmla="*/ 0 w 9728"/>
              <a:gd name="connsiteY0" fmla="*/ 0 h 223736"/>
              <a:gd name="connsiteX1" fmla="*/ 9728 w 9728"/>
              <a:gd name="connsiteY1" fmla="*/ 223736 h 223736"/>
            </a:gdLst>
            <a:ahLst/>
            <a:cxnLst>
              <a:cxn ang="0">
                <a:pos x="connsiteX0" y="connsiteY0"/>
              </a:cxn>
              <a:cxn ang="0">
                <a:pos x="connsiteX1" y="connsiteY1"/>
              </a:cxn>
            </a:cxnLst>
            <a:rect l="l" t="t" r="r" b="b"/>
            <a:pathLst>
              <a:path w="9728" h="223736">
                <a:moveTo>
                  <a:pt x="0" y="0"/>
                </a:moveTo>
                <a:lnTo>
                  <a:pt x="9728" y="223736"/>
                </a:lnTo>
              </a:path>
            </a:pathLst>
          </a:custGeom>
          <a:noFill/>
          <a:ln w="349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ZoneTexte 20">
            <a:extLst>
              <a:ext uri="{FF2B5EF4-FFF2-40B4-BE49-F238E27FC236}">
                <a16:creationId xmlns:a16="http://schemas.microsoft.com/office/drawing/2014/main" id="{CF3E23A2-804D-4BE6-88DA-0E39AC6266AF}"/>
              </a:ext>
            </a:extLst>
          </p:cNvPr>
          <p:cNvSpPr txBox="1"/>
          <p:nvPr/>
        </p:nvSpPr>
        <p:spPr>
          <a:xfrm>
            <a:off x="7394048" y="4309784"/>
            <a:ext cx="3959752" cy="830997"/>
          </a:xfrm>
          <a:prstGeom prst="rect">
            <a:avLst/>
          </a:prstGeom>
          <a:noFill/>
        </p:spPr>
        <p:txBody>
          <a:bodyPr wrap="square" rtlCol="0">
            <a:spAutoFit/>
          </a:bodyPr>
          <a:lstStyle/>
          <a:p>
            <a:r>
              <a:rPr lang="fr-CA" sz="1600" dirty="0"/>
              <a:t>RAMHHS </a:t>
            </a:r>
            <a:r>
              <a:rPr lang="fr-CA" sz="1600" b="1" dirty="0"/>
              <a:t>(réalisation)</a:t>
            </a:r>
            <a:endParaRPr lang="fr-CA" sz="1600" dirty="0"/>
          </a:p>
          <a:p>
            <a:pPr marL="285750" indent="-285750">
              <a:buFont typeface="Arial" panose="020B0604020202020204" pitchFamily="34" charset="0"/>
              <a:buChar char="•"/>
            </a:pPr>
            <a:r>
              <a:rPr lang="fr-CA" sz="1600" dirty="0"/>
              <a:t>Prescription sylvicole lorsque réalisé en tourbière ouverte (art. 45)</a:t>
            </a:r>
          </a:p>
        </p:txBody>
      </p:sp>
      <p:sp>
        <p:nvSpPr>
          <p:cNvPr id="22" name="ZoneTexte 21">
            <a:extLst>
              <a:ext uri="{FF2B5EF4-FFF2-40B4-BE49-F238E27FC236}">
                <a16:creationId xmlns:a16="http://schemas.microsoft.com/office/drawing/2014/main" id="{206F004E-1258-40F3-8079-42B9C7DC0733}"/>
              </a:ext>
            </a:extLst>
          </p:cNvPr>
          <p:cNvSpPr txBox="1"/>
          <p:nvPr/>
        </p:nvSpPr>
        <p:spPr>
          <a:xfrm>
            <a:off x="869857" y="4658212"/>
            <a:ext cx="6020340" cy="1323439"/>
          </a:xfrm>
          <a:prstGeom prst="rect">
            <a:avLst/>
          </a:prstGeom>
          <a:noFill/>
        </p:spPr>
        <p:txBody>
          <a:bodyPr wrap="square" rtlCol="0">
            <a:spAutoFit/>
          </a:bodyPr>
          <a:lstStyle/>
          <a:p>
            <a:r>
              <a:rPr lang="fr-CA" sz="1600" dirty="0"/>
              <a:t>REAFIE </a:t>
            </a:r>
            <a:r>
              <a:rPr lang="fr-CA" sz="1600" b="1" dirty="0"/>
              <a:t>(admissibilité)</a:t>
            </a:r>
            <a:r>
              <a:rPr lang="fr-CA" sz="1600" dirty="0"/>
              <a:t> </a:t>
            </a:r>
          </a:p>
          <a:p>
            <a:pPr marL="285750" indent="-285750">
              <a:buFont typeface="Arial" panose="020B0604020202020204" pitchFamily="34" charset="0"/>
              <a:buChar char="•"/>
            </a:pPr>
            <a:r>
              <a:rPr lang="fr-CA" sz="1600" dirty="0"/>
              <a:t>Exempté en tous milieux à certaines conditions (art. 326)</a:t>
            </a:r>
          </a:p>
          <a:p>
            <a:pPr marL="285750" indent="-285750">
              <a:buFont typeface="Arial" panose="020B0604020202020204" pitchFamily="34" charset="0"/>
              <a:buChar char="•"/>
            </a:pPr>
            <a:r>
              <a:rPr lang="fr-CA" sz="1600" dirty="0"/>
              <a:t>Sans fossés et sans perturber le drainage naturel</a:t>
            </a:r>
          </a:p>
          <a:p>
            <a:pPr marL="285750" indent="-285750">
              <a:buFont typeface="Arial" panose="020B0604020202020204" pitchFamily="34" charset="0"/>
              <a:buChar char="•"/>
            </a:pPr>
            <a:r>
              <a:rPr lang="fr-CA" sz="1600" dirty="0"/>
              <a:t>Lorsque la capacité du sol le permet</a:t>
            </a:r>
          </a:p>
          <a:p>
            <a:pPr marL="285750" indent="-285750">
              <a:buFont typeface="Arial" panose="020B0604020202020204" pitchFamily="34" charset="0"/>
              <a:buChar char="•"/>
            </a:pPr>
            <a:r>
              <a:rPr lang="fr-CA" sz="1600" dirty="0"/>
              <a:t>Emprise d’au plus 15 m</a:t>
            </a:r>
          </a:p>
        </p:txBody>
      </p:sp>
      <p:pic>
        <p:nvPicPr>
          <p:cNvPr id="36" name="Graphique 35" descr="Sapin">
            <a:extLst>
              <a:ext uri="{FF2B5EF4-FFF2-40B4-BE49-F238E27FC236}">
                <a16:creationId xmlns:a16="http://schemas.microsoft.com/office/drawing/2014/main" id="{1A0172EE-A488-44C7-9992-F9B8A85554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2443" y="2514261"/>
            <a:ext cx="308404" cy="308404"/>
          </a:xfrm>
          <a:prstGeom prst="rect">
            <a:avLst/>
          </a:prstGeom>
        </p:spPr>
      </p:pic>
      <p:pic>
        <p:nvPicPr>
          <p:cNvPr id="37" name="Graphique 36" descr="Sapin">
            <a:extLst>
              <a:ext uri="{FF2B5EF4-FFF2-40B4-BE49-F238E27FC236}">
                <a16:creationId xmlns:a16="http://schemas.microsoft.com/office/drawing/2014/main" id="{941CC816-80D8-47B3-A120-4D9B9A5D4E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9518" y="2401994"/>
            <a:ext cx="308404" cy="308404"/>
          </a:xfrm>
          <a:prstGeom prst="rect">
            <a:avLst/>
          </a:prstGeom>
        </p:spPr>
      </p:pic>
      <p:pic>
        <p:nvPicPr>
          <p:cNvPr id="38" name="Graphique 37" descr="Sapin">
            <a:extLst>
              <a:ext uri="{FF2B5EF4-FFF2-40B4-BE49-F238E27FC236}">
                <a16:creationId xmlns:a16="http://schemas.microsoft.com/office/drawing/2014/main" id="{62D335AE-34F5-45E4-AF3A-48A57B0020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6213" y="2367782"/>
            <a:ext cx="308404" cy="308404"/>
          </a:xfrm>
          <a:prstGeom prst="rect">
            <a:avLst/>
          </a:prstGeom>
        </p:spPr>
      </p:pic>
      <p:pic>
        <p:nvPicPr>
          <p:cNvPr id="40" name="Graphique 39" descr="Plante">
            <a:extLst>
              <a:ext uri="{FF2B5EF4-FFF2-40B4-BE49-F238E27FC236}">
                <a16:creationId xmlns:a16="http://schemas.microsoft.com/office/drawing/2014/main" id="{B1F8FBB6-C100-4458-A22A-24DC15015B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6133" y="2219161"/>
            <a:ext cx="381566" cy="381566"/>
          </a:xfrm>
          <a:prstGeom prst="rect">
            <a:avLst/>
          </a:prstGeom>
        </p:spPr>
      </p:pic>
      <p:sp>
        <p:nvSpPr>
          <p:cNvPr id="47" name="ZoneTexte 46">
            <a:extLst>
              <a:ext uri="{FF2B5EF4-FFF2-40B4-BE49-F238E27FC236}">
                <a16:creationId xmlns:a16="http://schemas.microsoft.com/office/drawing/2014/main" id="{DB448B5B-20F9-458E-AF13-02E8775797AF}"/>
              </a:ext>
            </a:extLst>
          </p:cNvPr>
          <p:cNvSpPr txBox="1"/>
          <p:nvPr/>
        </p:nvSpPr>
        <p:spPr>
          <a:xfrm>
            <a:off x="5249742" y="2748879"/>
            <a:ext cx="1184717" cy="523220"/>
          </a:xfrm>
          <a:prstGeom prst="rect">
            <a:avLst/>
          </a:prstGeom>
          <a:noFill/>
        </p:spPr>
        <p:txBody>
          <a:bodyPr wrap="square" rtlCol="0">
            <a:spAutoFit/>
          </a:bodyPr>
          <a:lstStyle/>
          <a:p>
            <a:r>
              <a:rPr lang="fr-CA" sz="1400" b="1" dirty="0"/>
              <a:t>Marécage arbustif</a:t>
            </a:r>
          </a:p>
        </p:txBody>
      </p:sp>
      <p:sp>
        <p:nvSpPr>
          <p:cNvPr id="53" name="ZoneTexte 52">
            <a:extLst>
              <a:ext uri="{FF2B5EF4-FFF2-40B4-BE49-F238E27FC236}">
                <a16:creationId xmlns:a16="http://schemas.microsoft.com/office/drawing/2014/main" id="{6B7597E4-E6D8-42F5-9948-DF240C224E45}"/>
              </a:ext>
            </a:extLst>
          </p:cNvPr>
          <p:cNvSpPr txBox="1"/>
          <p:nvPr/>
        </p:nvSpPr>
        <p:spPr>
          <a:xfrm>
            <a:off x="5873943" y="3168716"/>
            <a:ext cx="1248557" cy="523220"/>
          </a:xfrm>
          <a:prstGeom prst="rect">
            <a:avLst/>
          </a:prstGeom>
          <a:noFill/>
        </p:spPr>
        <p:txBody>
          <a:bodyPr wrap="square" rtlCol="0">
            <a:spAutoFit/>
          </a:bodyPr>
          <a:lstStyle/>
          <a:p>
            <a:r>
              <a:rPr lang="fr-CA" sz="1400" b="1" dirty="0"/>
              <a:t>Marécage arborescent</a:t>
            </a:r>
          </a:p>
        </p:txBody>
      </p:sp>
      <p:sp>
        <p:nvSpPr>
          <p:cNvPr id="67" name="ZoneTexte 66">
            <a:extLst>
              <a:ext uri="{FF2B5EF4-FFF2-40B4-BE49-F238E27FC236}">
                <a16:creationId xmlns:a16="http://schemas.microsoft.com/office/drawing/2014/main" id="{06A61C15-8007-40C9-B2B8-6615043B5503}"/>
              </a:ext>
            </a:extLst>
          </p:cNvPr>
          <p:cNvSpPr txBox="1"/>
          <p:nvPr/>
        </p:nvSpPr>
        <p:spPr>
          <a:xfrm>
            <a:off x="456358" y="4180542"/>
            <a:ext cx="1880515" cy="461665"/>
          </a:xfrm>
          <a:prstGeom prst="rect">
            <a:avLst/>
          </a:prstGeom>
          <a:noFill/>
        </p:spPr>
        <p:txBody>
          <a:bodyPr wrap="none" rtlCol="0">
            <a:spAutoFit/>
          </a:bodyPr>
          <a:lstStyle/>
          <a:p>
            <a:r>
              <a:rPr lang="fr-CA" sz="2400" b="1" dirty="0"/>
              <a:t>Encadrement</a:t>
            </a:r>
            <a:endParaRPr lang="fr-CA" b="1" dirty="0"/>
          </a:p>
        </p:txBody>
      </p:sp>
      <p:pic>
        <p:nvPicPr>
          <p:cNvPr id="70" name="Image 69" descr="C:\Users\tesma01\AppData\Local\Microsoft\Windows\Temporary Internet Files\Content.Outlook\5FN2QKOA\losanges avec lettres_Plan de travail 1 copie.png">
            <a:extLst>
              <a:ext uri="{FF2B5EF4-FFF2-40B4-BE49-F238E27FC236}">
                <a16:creationId xmlns:a16="http://schemas.microsoft.com/office/drawing/2014/main" id="{853460ED-695D-4BBD-910C-803E98C8C25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900" y="4640606"/>
            <a:ext cx="672318" cy="637200"/>
          </a:xfrm>
          <a:prstGeom prst="rect">
            <a:avLst/>
          </a:prstGeom>
          <a:noFill/>
          <a:ln>
            <a:noFill/>
          </a:ln>
        </p:spPr>
      </p:pic>
      <p:sp>
        <p:nvSpPr>
          <p:cNvPr id="62" name="ZoneTexte 61">
            <a:extLst>
              <a:ext uri="{FF2B5EF4-FFF2-40B4-BE49-F238E27FC236}">
                <a16:creationId xmlns:a16="http://schemas.microsoft.com/office/drawing/2014/main" id="{E97921C7-2948-46F6-A659-D0B192F32F52}"/>
              </a:ext>
            </a:extLst>
          </p:cNvPr>
          <p:cNvSpPr txBox="1"/>
          <p:nvPr/>
        </p:nvSpPr>
        <p:spPr>
          <a:xfrm>
            <a:off x="6494855" y="1692110"/>
            <a:ext cx="1248557" cy="523220"/>
          </a:xfrm>
          <a:prstGeom prst="rect">
            <a:avLst/>
          </a:prstGeom>
          <a:noFill/>
        </p:spPr>
        <p:txBody>
          <a:bodyPr wrap="square" rtlCol="0">
            <a:spAutoFit/>
          </a:bodyPr>
          <a:lstStyle/>
          <a:p>
            <a:r>
              <a:rPr lang="fr-CA" sz="1400" b="1" dirty="0"/>
              <a:t>Tourbière boisée</a:t>
            </a:r>
          </a:p>
        </p:txBody>
      </p:sp>
      <p:sp>
        <p:nvSpPr>
          <p:cNvPr id="41" name="Rectangle 40">
            <a:extLst>
              <a:ext uri="{FF2B5EF4-FFF2-40B4-BE49-F238E27FC236}">
                <a16:creationId xmlns:a16="http://schemas.microsoft.com/office/drawing/2014/main" id="{C2C4D856-533F-44A6-AD88-9FFCA5A782F3}"/>
              </a:ext>
            </a:extLst>
          </p:cNvPr>
          <p:cNvSpPr/>
          <p:nvPr/>
        </p:nvSpPr>
        <p:spPr>
          <a:xfrm rot="19799884">
            <a:off x="6792918" y="4382989"/>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44" name="ZoneTexte 43">
            <a:extLst>
              <a:ext uri="{FF2B5EF4-FFF2-40B4-BE49-F238E27FC236}">
                <a16:creationId xmlns:a16="http://schemas.microsoft.com/office/drawing/2014/main" id="{2E572BB3-3414-48DC-BD55-B1D9CEE15A77}"/>
              </a:ext>
            </a:extLst>
          </p:cNvPr>
          <p:cNvSpPr txBox="1"/>
          <p:nvPr/>
        </p:nvSpPr>
        <p:spPr>
          <a:xfrm>
            <a:off x="6784900" y="4405630"/>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50" name="ZoneTexte 49">
            <a:extLst>
              <a:ext uri="{FF2B5EF4-FFF2-40B4-BE49-F238E27FC236}">
                <a16:creationId xmlns:a16="http://schemas.microsoft.com/office/drawing/2014/main" id="{CEB8169D-FA12-440E-A11D-F32278D5EE2B}"/>
              </a:ext>
            </a:extLst>
          </p:cNvPr>
          <p:cNvSpPr txBox="1"/>
          <p:nvPr/>
        </p:nvSpPr>
        <p:spPr>
          <a:xfrm>
            <a:off x="7394048" y="5277806"/>
            <a:ext cx="3901175" cy="584775"/>
          </a:xfrm>
          <a:prstGeom prst="rect">
            <a:avLst/>
          </a:prstGeom>
          <a:noFill/>
        </p:spPr>
        <p:txBody>
          <a:bodyPr wrap="square" rtlCol="0">
            <a:spAutoFit/>
          </a:bodyPr>
          <a:lstStyle/>
          <a:p>
            <a:r>
              <a:rPr lang="fr-CA" sz="1600" dirty="0"/>
              <a:t>Régime transitoire </a:t>
            </a:r>
            <a:r>
              <a:rPr lang="fr-CA" sz="1600" b="1" dirty="0"/>
              <a:t>(autorisation municipale)</a:t>
            </a:r>
            <a:endParaRPr lang="fr-CA" sz="1600" dirty="0"/>
          </a:p>
          <a:p>
            <a:pPr marL="285750" indent="-285750">
              <a:buFont typeface="Arial" panose="020B0604020202020204" pitchFamily="34" charset="0"/>
              <a:buChar char="•"/>
            </a:pPr>
            <a:r>
              <a:rPr lang="fr-CA" sz="1600" dirty="0"/>
              <a:t>Non requise</a:t>
            </a:r>
          </a:p>
        </p:txBody>
      </p:sp>
      <p:sp>
        <p:nvSpPr>
          <p:cNvPr id="32" name="ZoneTexte 31">
            <a:extLst>
              <a:ext uri="{FF2B5EF4-FFF2-40B4-BE49-F238E27FC236}">
                <a16:creationId xmlns:a16="http://schemas.microsoft.com/office/drawing/2014/main" id="{2B443A8E-05D8-47B8-BCD4-C5FCE9135DE0}"/>
              </a:ext>
            </a:extLst>
          </p:cNvPr>
          <p:cNvSpPr txBox="1"/>
          <p:nvPr/>
        </p:nvSpPr>
        <p:spPr>
          <a:xfrm>
            <a:off x="2427433" y="1609058"/>
            <a:ext cx="1902316" cy="400110"/>
          </a:xfrm>
          <a:prstGeom prst="rect">
            <a:avLst/>
          </a:prstGeom>
          <a:noFill/>
        </p:spPr>
        <p:txBody>
          <a:bodyPr wrap="none" rtlCol="0">
            <a:spAutoFit/>
          </a:bodyPr>
          <a:lstStyle/>
          <a:p>
            <a:r>
              <a:rPr lang="fr-CA" sz="2000" b="1" dirty="0">
                <a:solidFill>
                  <a:srgbClr val="D31719"/>
                </a:solidFill>
              </a:rPr>
              <a:t>Chemins d’hiver</a:t>
            </a:r>
          </a:p>
        </p:txBody>
      </p:sp>
      <p:pic>
        <p:nvPicPr>
          <p:cNvPr id="34" name="Image 33" descr="C:\Users\tesma01\AppData\Local\Microsoft\Windows\Temporary Internet Files\Content.Outlook\5FN2QKOA\losanges avec lettres_Plan de travail 1 copie.png">
            <a:extLst>
              <a:ext uri="{FF2B5EF4-FFF2-40B4-BE49-F238E27FC236}">
                <a16:creationId xmlns:a16="http://schemas.microsoft.com/office/drawing/2014/main" id="{72C00297-C45D-4C05-A1F2-6877C5F0666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8270" y="1497517"/>
            <a:ext cx="672318" cy="637200"/>
          </a:xfrm>
          <a:prstGeom prst="rect">
            <a:avLst/>
          </a:prstGeom>
          <a:noFill/>
          <a:ln>
            <a:noFill/>
          </a:ln>
        </p:spPr>
      </p:pic>
      <p:sp>
        <p:nvSpPr>
          <p:cNvPr id="49" name="Forme libre : forme 48">
            <a:extLst>
              <a:ext uri="{FF2B5EF4-FFF2-40B4-BE49-F238E27FC236}">
                <a16:creationId xmlns:a16="http://schemas.microsoft.com/office/drawing/2014/main" id="{F367738A-6A66-4DB1-860E-A4C2627039B8}"/>
              </a:ext>
            </a:extLst>
          </p:cNvPr>
          <p:cNvSpPr/>
          <p:nvPr/>
        </p:nvSpPr>
        <p:spPr>
          <a:xfrm>
            <a:off x="260763" y="2820943"/>
            <a:ext cx="1984443" cy="237569"/>
          </a:xfrm>
          <a:custGeom>
            <a:avLst/>
            <a:gdLst>
              <a:gd name="connsiteX0" fmla="*/ 0 w 1984443"/>
              <a:gd name="connsiteY0" fmla="*/ 99149 h 237569"/>
              <a:gd name="connsiteX1" fmla="*/ 418290 w 1984443"/>
              <a:gd name="connsiteY1" fmla="*/ 118604 h 237569"/>
              <a:gd name="connsiteX2" fmla="*/ 671209 w 1984443"/>
              <a:gd name="connsiteY2" fmla="*/ 147787 h 237569"/>
              <a:gd name="connsiteX3" fmla="*/ 914400 w 1984443"/>
              <a:gd name="connsiteY3" fmla="*/ 206153 h 237569"/>
              <a:gd name="connsiteX4" fmla="*/ 1118681 w 1984443"/>
              <a:gd name="connsiteY4" fmla="*/ 235336 h 237569"/>
              <a:gd name="connsiteX5" fmla="*/ 1254869 w 1984443"/>
              <a:gd name="connsiteY5" fmla="*/ 147787 h 237569"/>
              <a:gd name="connsiteX6" fmla="*/ 1429966 w 1984443"/>
              <a:gd name="connsiteY6" fmla="*/ 21328 h 237569"/>
              <a:gd name="connsiteX7" fmla="*/ 1585609 w 1984443"/>
              <a:gd name="connsiteY7" fmla="*/ 1872 h 237569"/>
              <a:gd name="connsiteX8" fmla="*/ 1984443 w 1984443"/>
              <a:gd name="connsiteY8" fmla="*/ 1872 h 23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443" h="237569">
                <a:moveTo>
                  <a:pt x="0" y="99149"/>
                </a:moveTo>
                <a:lnTo>
                  <a:pt x="418290" y="118604"/>
                </a:lnTo>
                <a:cubicBezTo>
                  <a:pt x="530158" y="126710"/>
                  <a:pt x="588524" y="133196"/>
                  <a:pt x="671209" y="147787"/>
                </a:cubicBezTo>
                <a:cubicBezTo>
                  <a:pt x="753894" y="162378"/>
                  <a:pt x="839821" y="191561"/>
                  <a:pt x="914400" y="206153"/>
                </a:cubicBezTo>
                <a:cubicBezTo>
                  <a:pt x="988979" y="220745"/>
                  <a:pt x="1061936" y="245064"/>
                  <a:pt x="1118681" y="235336"/>
                </a:cubicBezTo>
                <a:cubicBezTo>
                  <a:pt x="1175426" y="225608"/>
                  <a:pt x="1202988" y="183455"/>
                  <a:pt x="1254869" y="147787"/>
                </a:cubicBezTo>
                <a:cubicBezTo>
                  <a:pt x="1306750" y="112119"/>
                  <a:pt x="1374843" y="45647"/>
                  <a:pt x="1429966" y="21328"/>
                </a:cubicBezTo>
                <a:cubicBezTo>
                  <a:pt x="1485089" y="-2991"/>
                  <a:pt x="1493196" y="5115"/>
                  <a:pt x="1585609" y="1872"/>
                </a:cubicBezTo>
                <a:cubicBezTo>
                  <a:pt x="1678022" y="-1371"/>
                  <a:pt x="1831232" y="250"/>
                  <a:pt x="1984443" y="1872"/>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1" name="Graphique 50" descr="Plante">
            <a:extLst>
              <a:ext uri="{FF2B5EF4-FFF2-40B4-BE49-F238E27FC236}">
                <a16:creationId xmlns:a16="http://schemas.microsoft.com/office/drawing/2014/main" id="{C317FF89-4401-4039-92F7-AB360F6ED5D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484" y="2589992"/>
            <a:ext cx="381566" cy="381566"/>
          </a:xfrm>
          <a:prstGeom prst="rect">
            <a:avLst/>
          </a:prstGeom>
        </p:spPr>
      </p:pic>
      <p:cxnSp>
        <p:nvCxnSpPr>
          <p:cNvPr id="55" name="Connecteur droit avec flèche 54">
            <a:extLst>
              <a:ext uri="{FF2B5EF4-FFF2-40B4-BE49-F238E27FC236}">
                <a16:creationId xmlns:a16="http://schemas.microsoft.com/office/drawing/2014/main" id="{586564FC-F035-4BEC-B6B8-BB977CFB5142}"/>
              </a:ext>
            </a:extLst>
          </p:cNvPr>
          <p:cNvCxnSpPr>
            <a:cxnSpLocks/>
          </p:cNvCxnSpPr>
          <p:nvPr/>
        </p:nvCxnSpPr>
        <p:spPr>
          <a:xfrm flipH="1">
            <a:off x="2769754" y="2009168"/>
            <a:ext cx="207670" cy="1066336"/>
          </a:xfrm>
          <a:prstGeom prst="straightConnector1">
            <a:avLst/>
          </a:prstGeom>
          <a:ln w="19050">
            <a:solidFill>
              <a:srgbClr val="D31719"/>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B70FC2F5-9BEC-4D40-A9B9-06F8CF302A91}"/>
              </a:ext>
            </a:extLst>
          </p:cNvPr>
          <p:cNvCxnSpPr>
            <a:cxnSpLocks/>
          </p:cNvCxnSpPr>
          <p:nvPr/>
        </p:nvCxnSpPr>
        <p:spPr>
          <a:xfrm flipH="1">
            <a:off x="2049064" y="2009168"/>
            <a:ext cx="928360" cy="724230"/>
          </a:xfrm>
          <a:prstGeom prst="straightConnector1">
            <a:avLst/>
          </a:prstGeom>
          <a:ln w="19050">
            <a:solidFill>
              <a:srgbClr val="D31719"/>
            </a:solidFill>
            <a:tailEnd type="triangle"/>
          </a:ln>
        </p:spPr>
        <p:style>
          <a:lnRef idx="1">
            <a:schemeClr val="accent1"/>
          </a:lnRef>
          <a:fillRef idx="0">
            <a:schemeClr val="accent1"/>
          </a:fillRef>
          <a:effectRef idx="0">
            <a:schemeClr val="accent1"/>
          </a:effectRef>
          <a:fontRef idx="minor">
            <a:schemeClr val="tx1"/>
          </a:fontRef>
        </p:style>
      </p:cxnSp>
      <p:pic>
        <p:nvPicPr>
          <p:cNvPr id="28" name="Image 27" descr="C:\Users\tesma01\AppData\Local\Microsoft\Windows\Temporary Internet Files\Content.Outlook\5FN2QKOA\losanges avec lettres_Plan de travail 1 copie.png">
            <a:extLst>
              <a:ext uri="{FF2B5EF4-FFF2-40B4-BE49-F238E27FC236}">
                <a16:creationId xmlns:a16="http://schemas.microsoft.com/office/drawing/2014/main" id="{54F11536-2B4D-49BC-B1C6-781EEC36BD0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954" y="1500321"/>
            <a:ext cx="672318" cy="637200"/>
          </a:xfrm>
          <a:prstGeom prst="rect">
            <a:avLst/>
          </a:prstGeom>
          <a:noFill/>
          <a:ln>
            <a:noFill/>
          </a:ln>
        </p:spPr>
      </p:pic>
      <p:sp>
        <p:nvSpPr>
          <p:cNvPr id="29" name="Rectangle 28">
            <a:extLst>
              <a:ext uri="{FF2B5EF4-FFF2-40B4-BE49-F238E27FC236}">
                <a16:creationId xmlns:a16="http://schemas.microsoft.com/office/drawing/2014/main" id="{010585C8-D819-44D0-8D79-6AABE7649598}"/>
              </a:ext>
            </a:extLst>
          </p:cNvPr>
          <p:cNvSpPr/>
          <p:nvPr/>
        </p:nvSpPr>
        <p:spPr>
          <a:xfrm rot="19799884">
            <a:off x="1238900" y="1597294"/>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30" name="ZoneTexte 29">
            <a:extLst>
              <a:ext uri="{FF2B5EF4-FFF2-40B4-BE49-F238E27FC236}">
                <a16:creationId xmlns:a16="http://schemas.microsoft.com/office/drawing/2014/main" id="{2239CD09-8005-4383-909D-E2C209C6856A}"/>
              </a:ext>
            </a:extLst>
          </p:cNvPr>
          <p:cNvSpPr txBox="1"/>
          <p:nvPr/>
        </p:nvSpPr>
        <p:spPr>
          <a:xfrm>
            <a:off x="1230882" y="1619935"/>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33" name="ZoneTexte 32">
            <a:extLst>
              <a:ext uri="{FF2B5EF4-FFF2-40B4-BE49-F238E27FC236}">
                <a16:creationId xmlns:a16="http://schemas.microsoft.com/office/drawing/2014/main" id="{39C9D47C-61E9-47B3-82E7-DC7F3CBE9C47}"/>
              </a:ext>
            </a:extLst>
          </p:cNvPr>
          <p:cNvSpPr txBox="1"/>
          <p:nvPr/>
        </p:nvSpPr>
        <p:spPr>
          <a:xfrm>
            <a:off x="800704" y="1991041"/>
            <a:ext cx="1003841" cy="523220"/>
          </a:xfrm>
          <a:prstGeom prst="rect">
            <a:avLst/>
          </a:prstGeom>
          <a:noFill/>
        </p:spPr>
        <p:txBody>
          <a:bodyPr wrap="square" rtlCol="0">
            <a:spAutoFit/>
          </a:bodyPr>
          <a:lstStyle/>
          <a:p>
            <a:pPr algn="ctr"/>
            <a:r>
              <a:rPr lang="fr-CA" sz="1400" b="1" dirty="0"/>
              <a:t>Tourbière ouverte</a:t>
            </a:r>
          </a:p>
        </p:txBody>
      </p:sp>
    </p:spTree>
    <p:extLst>
      <p:ext uri="{BB962C8B-B14F-4D97-AF65-F5344CB8AC3E}">
        <p14:creationId xmlns:p14="http://schemas.microsoft.com/office/powerpoint/2010/main" val="188584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descr="Une image contenant carte&#10;&#10;Description générée automatiquement">
            <a:extLst>
              <a:ext uri="{FF2B5EF4-FFF2-40B4-BE49-F238E27FC236}">
                <a16:creationId xmlns:a16="http://schemas.microsoft.com/office/drawing/2014/main" id="{85614A9A-C941-4B5A-8574-F237CE12A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6" y="1193269"/>
            <a:ext cx="11650607" cy="2557762"/>
          </a:xfrm>
          <a:prstGeom prst="rect">
            <a:avLst/>
          </a:prstGeom>
        </p:spPr>
      </p:pic>
      <p:sp>
        <p:nvSpPr>
          <p:cNvPr id="2" name="Titre 1"/>
          <p:cNvSpPr>
            <a:spLocks noGrp="1"/>
          </p:cNvSpPr>
          <p:nvPr>
            <p:ph type="title"/>
          </p:nvPr>
        </p:nvSpPr>
        <p:spPr>
          <a:xfrm>
            <a:off x="532800" y="572400"/>
            <a:ext cx="10515600" cy="550607"/>
          </a:xfrm>
        </p:spPr>
        <p:txBody>
          <a:bodyPr>
            <a:normAutofit fontScale="90000"/>
          </a:bodyPr>
          <a:lstStyle/>
          <a:p>
            <a:r>
              <a:rPr lang="fr-CA" dirty="0">
                <a:ea typeface="+mn-lt"/>
                <a:cs typeface="+mn-lt"/>
              </a:rPr>
              <a:t>Réaliser un projet </a:t>
            </a:r>
            <a:r>
              <a:rPr lang="fr-CA" b="0" dirty="0">
                <a:ea typeface="+mn-lt"/>
                <a:cs typeface="+mn-lt"/>
              </a:rPr>
              <a:t>– chemin en milieu humide </a:t>
            </a:r>
            <a:br>
              <a:rPr lang="fr-CA" b="0" dirty="0">
                <a:ea typeface="+mn-lt"/>
                <a:cs typeface="+mn-lt"/>
              </a:rPr>
            </a:br>
            <a:r>
              <a:rPr lang="fr-CA" sz="2200" b="0" dirty="0">
                <a:ea typeface="+mn-lt"/>
                <a:cs typeface="+mn-lt"/>
              </a:rPr>
              <a:t>Au plus 6,5 m de largeur</a:t>
            </a:r>
          </a:p>
        </p:txBody>
      </p:sp>
      <p:sp>
        <p:nvSpPr>
          <p:cNvPr id="39" name="Espace réservé du numéro de diapositive 3">
            <a:extLst>
              <a:ext uri="{FF2B5EF4-FFF2-40B4-BE49-F238E27FC236}">
                <a16:creationId xmlns:a16="http://schemas.microsoft.com/office/drawing/2014/main" id="{67836BFA-6CA3-4951-AA89-975B1DCCC88B}"/>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22</a:t>
            </a:fld>
            <a:endParaRPr lang="fr-CA" dirty="0"/>
          </a:p>
        </p:txBody>
      </p:sp>
      <p:sp>
        <p:nvSpPr>
          <p:cNvPr id="7" name="Forme libre : forme 6">
            <a:extLst>
              <a:ext uri="{FF2B5EF4-FFF2-40B4-BE49-F238E27FC236}">
                <a16:creationId xmlns:a16="http://schemas.microsoft.com/office/drawing/2014/main" id="{ECD937F5-DBCC-474D-81EA-9C555E734D4F}"/>
              </a:ext>
            </a:extLst>
          </p:cNvPr>
          <p:cNvSpPr/>
          <p:nvPr/>
        </p:nvSpPr>
        <p:spPr>
          <a:xfrm>
            <a:off x="2403058" y="2442854"/>
            <a:ext cx="7830766" cy="892562"/>
          </a:xfrm>
          <a:custGeom>
            <a:avLst/>
            <a:gdLst>
              <a:gd name="connsiteX0" fmla="*/ 0 w 7830766"/>
              <a:gd name="connsiteY0" fmla="*/ 892562 h 892562"/>
              <a:gd name="connsiteX1" fmla="*/ 661480 w 7830766"/>
              <a:gd name="connsiteY1" fmla="*/ 639643 h 892562"/>
              <a:gd name="connsiteX2" fmla="*/ 875489 w 7830766"/>
              <a:gd name="connsiteY2" fmla="*/ 503455 h 892562"/>
              <a:gd name="connsiteX3" fmla="*/ 1089497 w 7830766"/>
              <a:gd name="connsiteY3" fmla="*/ 376996 h 892562"/>
              <a:gd name="connsiteX4" fmla="*/ 1498059 w 7830766"/>
              <a:gd name="connsiteY4" fmla="*/ 211626 h 892562"/>
              <a:gd name="connsiteX5" fmla="*/ 1760706 w 7830766"/>
              <a:gd name="connsiteY5" fmla="*/ 104621 h 892562"/>
              <a:gd name="connsiteX6" fmla="*/ 1935804 w 7830766"/>
              <a:gd name="connsiteY6" fmla="*/ 36528 h 892562"/>
              <a:gd name="connsiteX7" fmla="*/ 2655651 w 7830766"/>
              <a:gd name="connsiteY7" fmla="*/ 7345 h 892562"/>
              <a:gd name="connsiteX8" fmla="*/ 3132306 w 7830766"/>
              <a:gd name="connsiteY8" fmla="*/ 172715 h 892562"/>
              <a:gd name="connsiteX9" fmla="*/ 3521412 w 7830766"/>
              <a:gd name="connsiteY9" fmla="*/ 299175 h 892562"/>
              <a:gd name="connsiteX10" fmla="*/ 3861880 w 7830766"/>
              <a:gd name="connsiteY10" fmla="*/ 415906 h 892562"/>
              <a:gd name="connsiteX11" fmla="*/ 4426085 w 7830766"/>
              <a:gd name="connsiteY11" fmla="*/ 367268 h 892562"/>
              <a:gd name="connsiteX12" fmla="*/ 5262663 w 7830766"/>
              <a:gd name="connsiteY12" fmla="*/ 376996 h 892562"/>
              <a:gd name="connsiteX13" fmla="*/ 6284068 w 7830766"/>
              <a:gd name="connsiteY13" fmla="*/ 328358 h 892562"/>
              <a:gd name="connsiteX14" fmla="*/ 7830766 w 7830766"/>
              <a:gd name="connsiteY14" fmla="*/ 308902 h 8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30766" h="892562">
                <a:moveTo>
                  <a:pt x="0" y="892562"/>
                </a:moveTo>
                <a:cubicBezTo>
                  <a:pt x="257782" y="798528"/>
                  <a:pt x="515565" y="704494"/>
                  <a:pt x="661480" y="639643"/>
                </a:cubicBezTo>
                <a:cubicBezTo>
                  <a:pt x="807395" y="574792"/>
                  <a:pt x="804153" y="547229"/>
                  <a:pt x="875489" y="503455"/>
                </a:cubicBezTo>
                <a:cubicBezTo>
                  <a:pt x="946825" y="459681"/>
                  <a:pt x="985735" y="425634"/>
                  <a:pt x="1089497" y="376996"/>
                </a:cubicBezTo>
                <a:cubicBezTo>
                  <a:pt x="1193259" y="328358"/>
                  <a:pt x="1498059" y="211626"/>
                  <a:pt x="1498059" y="211626"/>
                </a:cubicBezTo>
                <a:lnTo>
                  <a:pt x="1760706" y="104621"/>
                </a:lnTo>
                <a:cubicBezTo>
                  <a:pt x="1833663" y="75438"/>
                  <a:pt x="1786647" y="52741"/>
                  <a:pt x="1935804" y="36528"/>
                </a:cubicBezTo>
                <a:cubicBezTo>
                  <a:pt x="2084961" y="20315"/>
                  <a:pt x="2456234" y="-15353"/>
                  <a:pt x="2655651" y="7345"/>
                </a:cubicBezTo>
                <a:cubicBezTo>
                  <a:pt x="2855068" y="30043"/>
                  <a:pt x="2988013" y="124077"/>
                  <a:pt x="3132306" y="172715"/>
                </a:cubicBezTo>
                <a:cubicBezTo>
                  <a:pt x="3276599" y="221353"/>
                  <a:pt x="3521412" y="299175"/>
                  <a:pt x="3521412" y="299175"/>
                </a:cubicBezTo>
                <a:cubicBezTo>
                  <a:pt x="3643008" y="339707"/>
                  <a:pt x="3711101" y="404557"/>
                  <a:pt x="3861880" y="415906"/>
                </a:cubicBezTo>
                <a:cubicBezTo>
                  <a:pt x="4012659" y="427255"/>
                  <a:pt x="4192621" y="373753"/>
                  <a:pt x="4426085" y="367268"/>
                </a:cubicBezTo>
                <a:cubicBezTo>
                  <a:pt x="4659549" y="360783"/>
                  <a:pt x="4952999" y="383481"/>
                  <a:pt x="5262663" y="376996"/>
                </a:cubicBezTo>
                <a:cubicBezTo>
                  <a:pt x="5572327" y="370511"/>
                  <a:pt x="5856051" y="339707"/>
                  <a:pt x="6284068" y="328358"/>
                </a:cubicBezTo>
                <a:cubicBezTo>
                  <a:pt x="6712085" y="317009"/>
                  <a:pt x="7271425" y="312955"/>
                  <a:pt x="7830766" y="308902"/>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Forme libre : forme 7">
            <a:extLst>
              <a:ext uri="{FF2B5EF4-FFF2-40B4-BE49-F238E27FC236}">
                <a16:creationId xmlns:a16="http://schemas.microsoft.com/office/drawing/2014/main" id="{92B24E85-E81D-4B01-B23D-66CBEC105D18}"/>
              </a:ext>
            </a:extLst>
          </p:cNvPr>
          <p:cNvSpPr/>
          <p:nvPr/>
        </p:nvSpPr>
        <p:spPr>
          <a:xfrm>
            <a:off x="9970851" y="2542190"/>
            <a:ext cx="9728" cy="223736"/>
          </a:xfrm>
          <a:custGeom>
            <a:avLst/>
            <a:gdLst>
              <a:gd name="connsiteX0" fmla="*/ 0 w 9728"/>
              <a:gd name="connsiteY0" fmla="*/ 0 h 223736"/>
              <a:gd name="connsiteX1" fmla="*/ 9728 w 9728"/>
              <a:gd name="connsiteY1" fmla="*/ 223736 h 223736"/>
            </a:gdLst>
            <a:ahLst/>
            <a:cxnLst>
              <a:cxn ang="0">
                <a:pos x="connsiteX0" y="connsiteY0"/>
              </a:cxn>
              <a:cxn ang="0">
                <a:pos x="connsiteX1" y="connsiteY1"/>
              </a:cxn>
            </a:cxnLst>
            <a:rect l="l" t="t" r="r" b="b"/>
            <a:pathLst>
              <a:path w="9728" h="223736">
                <a:moveTo>
                  <a:pt x="0" y="0"/>
                </a:moveTo>
                <a:lnTo>
                  <a:pt x="9728" y="223736"/>
                </a:lnTo>
              </a:path>
            </a:pathLst>
          </a:custGeom>
          <a:noFill/>
          <a:ln w="349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6" name="Graphique 35" descr="Sapin">
            <a:extLst>
              <a:ext uri="{FF2B5EF4-FFF2-40B4-BE49-F238E27FC236}">
                <a16:creationId xmlns:a16="http://schemas.microsoft.com/office/drawing/2014/main" id="{1A0172EE-A488-44C7-9992-F9B8A85554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2443" y="2514261"/>
            <a:ext cx="308404" cy="308404"/>
          </a:xfrm>
          <a:prstGeom prst="rect">
            <a:avLst/>
          </a:prstGeom>
        </p:spPr>
      </p:pic>
      <p:pic>
        <p:nvPicPr>
          <p:cNvPr id="37" name="Graphique 36" descr="Sapin">
            <a:extLst>
              <a:ext uri="{FF2B5EF4-FFF2-40B4-BE49-F238E27FC236}">
                <a16:creationId xmlns:a16="http://schemas.microsoft.com/office/drawing/2014/main" id="{941CC816-80D8-47B3-A120-4D9B9A5D4E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9518" y="2401994"/>
            <a:ext cx="308404" cy="308404"/>
          </a:xfrm>
          <a:prstGeom prst="rect">
            <a:avLst/>
          </a:prstGeom>
        </p:spPr>
      </p:pic>
      <p:pic>
        <p:nvPicPr>
          <p:cNvPr id="38" name="Graphique 37" descr="Sapin">
            <a:extLst>
              <a:ext uri="{FF2B5EF4-FFF2-40B4-BE49-F238E27FC236}">
                <a16:creationId xmlns:a16="http://schemas.microsoft.com/office/drawing/2014/main" id="{62D335AE-34F5-45E4-AF3A-48A57B0020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6213" y="2367782"/>
            <a:ext cx="308404" cy="308404"/>
          </a:xfrm>
          <a:prstGeom prst="rect">
            <a:avLst/>
          </a:prstGeom>
        </p:spPr>
      </p:pic>
      <p:pic>
        <p:nvPicPr>
          <p:cNvPr id="40" name="Graphique 39" descr="Plante">
            <a:extLst>
              <a:ext uri="{FF2B5EF4-FFF2-40B4-BE49-F238E27FC236}">
                <a16:creationId xmlns:a16="http://schemas.microsoft.com/office/drawing/2014/main" id="{B1F8FBB6-C100-4458-A22A-24DC15015B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6133" y="2219161"/>
            <a:ext cx="381566" cy="381566"/>
          </a:xfrm>
          <a:prstGeom prst="rect">
            <a:avLst/>
          </a:prstGeom>
        </p:spPr>
      </p:pic>
      <p:sp>
        <p:nvSpPr>
          <p:cNvPr id="47" name="ZoneTexte 46">
            <a:extLst>
              <a:ext uri="{FF2B5EF4-FFF2-40B4-BE49-F238E27FC236}">
                <a16:creationId xmlns:a16="http://schemas.microsoft.com/office/drawing/2014/main" id="{DB448B5B-20F9-458E-AF13-02E8775797AF}"/>
              </a:ext>
            </a:extLst>
          </p:cNvPr>
          <p:cNvSpPr txBox="1"/>
          <p:nvPr/>
        </p:nvSpPr>
        <p:spPr>
          <a:xfrm>
            <a:off x="5249742" y="2748879"/>
            <a:ext cx="1184717" cy="523220"/>
          </a:xfrm>
          <a:prstGeom prst="rect">
            <a:avLst/>
          </a:prstGeom>
          <a:noFill/>
        </p:spPr>
        <p:txBody>
          <a:bodyPr wrap="square" rtlCol="0">
            <a:spAutoFit/>
          </a:bodyPr>
          <a:lstStyle/>
          <a:p>
            <a:r>
              <a:rPr lang="fr-CA" sz="1400" b="1" dirty="0"/>
              <a:t>Marécage arbustif</a:t>
            </a:r>
          </a:p>
        </p:txBody>
      </p:sp>
      <p:sp>
        <p:nvSpPr>
          <p:cNvPr id="48" name="ZoneTexte 47">
            <a:extLst>
              <a:ext uri="{FF2B5EF4-FFF2-40B4-BE49-F238E27FC236}">
                <a16:creationId xmlns:a16="http://schemas.microsoft.com/office/drawing/2014/main" id="{CF1F1E90-4857-4415-88BD-F2865FB4B2E8}"/>
              </a:ext>
            </a:extLst>
          </p:cNvPr>
          <p:cNvSpPr txBox="1"/>
          <p:nvPr/>
        </p:nvSpPr>
        <p:spPr>
          <a:xfrm>
            <a:off x="4633795" y="2107393"/>
            <a:ext cx="772969" cy="369332"/>
          </a:xfrm>
          <a:prstGeom prst="rect">
            <a:avLst/>
          </a:prstGeom>
          <a:noFill/>
        </p:spPr>
        <p:txBody>
          <a:bodyPr wrap="none" rtlCol="0">
            <a:spAutoFit/>
          </a:bodyPr>
          <a:lstStyle/>
          <a:p>
            <a:r>
              <a:rPr lang="fr-CA" dirty="0"/>
              <a:t>100 m</a:t>
            </a:r>
          </a:p>
        </p:txBody>
      </p:sp>
      <p:sp>
        <p:nvSpPr>
          <p:cNvPr id="49" name="ZoneTexte 48">
            <a:extLst>
              <a:ext uri="{FF2B5EF4-FFF2-40B4-BE49-F238E27FC236}">
                <a16:creationId xmlns:a16="http://schemas.microsoft.com/office/drawing/2014/main" id="{6D6945BB-4432-4373-B501-6F0EAE99D662}"/>
              </a:ext>
            </a:extLst>
          </p:cNvPr>
          <p:cNvSpPr txBox="1"/>
          <p:nvPr/>
        </p:nvSpPr>
        <p:spPr>
          <a:xfrm>
            <a:off x="5203964" y="1865520"/>
            <a:ext cx="655949" cy="369332"/>
          </a:xfrm>
          <a:prstGeom prst="rect">
            <a:avLst/>
          </a:prstGeom>
          <a:noFill/>
        </p:spPr>
        <p:txBody>
          <a:bodyPr wrap="none" rtlCol="0">
            <a:spAutoFit/>
          </a:bodyPr>
          <a:lstStyle/>
          <a:p>
            <a:r>
              <a:rPr lang="fr-CA" dirty="0"/>
              <a:t>57 m</a:t>
            </a:r>
          </a:p>
        </p:txBody>
      </p:sp>
      <p:sp>
        <p:nvSpPr>
          <p:cNvPr id="51" name="ZoneTexte 50">
            <a:extLst>
              <a:ext uri="{FF2B5EF4-FFF2-40B4-BE49-F238E27FC236}">
                <a16:creationId xmlns:a16="http://schemas.microsoft.com/office/drawing/2014/main" id="{C051183B-DE47-4464-9973-38FE3E043BD0}"/>
              </a:ext>
            </a:extLst>
          </p:cNvPr>
          <p:cNvSpPr txBox="1"/>
          <p:nvPr/>
        </p:nvSpPr>
        <p:spPr>
          <a:xfrm>
            <a:off x="7216785" y="2293321"/>
            <a:ext cx="772969" cy="369332"/>
          </a:xfrm>
          <a:prstGeom prst="rect">
            <a:avLst/>
          </a:prstGeom>
          <a:noFill/>
        </p:spPr>
        <p:txBody>
          <a:bodyPr wrap="none" rtlCol="0">
            <a:spAutoFit/>
          </a:bodyPr>
          <a:lstStyle/>
          <a:p>
            <a:r>
              <a:rPr lang="fr-CA" dirty="0"/>
              <a:t>317 m</a:t>
            </a:r>
          </a:p>
        </p:txBody>
      </p:sp>
      <p:sp>
        <p:nvSpPr>
          <p:cNvPr id="53" name="ZoneTexte 52">
            <a:extLst>
              <a:ext uri="{FF2B5EF4-FFF2-40B4-BE49-F238E27FC236}">
                <a16:creationId xmlns:a16="http://schemas.microsoft.com/office/drawing/2014/main" id="{6B7597E4-E6D8-42F5-9948-DF240C224E45}"/>
              </a:ext>
            </a:extLst>
          </p:cNvPr>
          <p:cNvSpPr txBox="1"/>
          <p:nvPr/>
        </p:nvSpPr>
        <p:spPr>
          <a:xfrm>
            <a:off x="5873943" y="3168716"/>
            <a:ext cx="1248557" cy="523220"/>
          </a:xfrm>
          <a:prstGeom prst="rect">
            <a:avLst/>
          </a:prstGeom>
          <a:noFill/>
        </p:spPr>
        <p:txBody>
          <a:bodyPr wrap="square" rtlCol="0">
            <a:spAutoFit/>
          </a:bodyPr>
          <a:lstStyle/>
          <a:p>
            <a:r>
              <a:rPr lang="fr-CA" sz="1400" b="1" dirty="0"/>
              <a:t>Marécage arborescent</a:t>
            </a:r>
          </a:p>
        </p:txBody>
      </p:sp>
      <p:sp>
        <p:nvSpPr>
          <p:cNvPr id="55" name="ZoneTexte 54">
            <a:extLst>
              <a:ext uri="{FF2B5EF4-FFF2-40B4-BE49-F238E27FC236}">
                <a16:creationId xmlns:a16="http://schemas.microsoft.com/office/drawing/2014/main" id="{A815E3B5-8FC2-4C9B-B4E9-470B7AC8B8C5}"/>
              </a:ext>
            </a:extLst>
          </p:cNvPr>
          <p:cNvSpPr txBox="1"/>
          <p:nvPr/>
        </p:nvSpPr>
        <p:spPr>
          <a:xfrm flipH="1">
            <a:off x="10022744" y="4802853"/>
            <a:ext cx="1025656" cy="369332"/>
          </a:xfrm>
          <a:prstGeom prst="rect">
            <a:avLst/>
          </a:prstGeom>
          <a:noFill/>
        </p:spPr>
        <p:txBody>
          <a:bodyPr wrap="square" rtlCol="0">
            <a:spAutoFit/>
          </a:bodyPr>
          <a:lstStyle/>
          <a:p>
            <a:r>
              <a:rPr lang="fr-CA" dirty="0"/>
              <a:t>= 417 m</a:t>
            </a:r>
          </a:p>
        </p:txBody>
      </p:sp>
      <p:sp>
        <p:nvSpPr>
          <p:cNvPr id="66" name="ZoneTexte 65">
            <a:extLst>
              <a:ext uri="{FF2B5EF4-FFF2-40B4-BE49-F238E27FC236}">
                <a16:creationId xmlns:a16="http://schemas.microsoft.com/office/drawing/2014/main" id="{872AA725-DB50-4FC4-AFA4-87002E5CBD85}"/>
              </a:ext>
            </a:extLst>
          </p:cNvPr>
          <p:cNvSpPr txBox="1"/>
          <p:nvPr/>
        </p:nvSpPr>
        <p:spPr>
          <a:xfrm flipH="1">
            <a:off x="8770333" y="4813195"/>
            <a:ext cx="1278601" cy="369332"/>
          </a:xfrm>
          <a:prstGeom prst="rect">
            <a:avLst/>
          </a:prstGeom>
          <a:noFill/>
          <a:ln>
            <a:noFill/>
          </a:ln>
        </p:spPr>
        <p:txBody>
          <a:bodyPr wrap="square" rtlCol="0">
            <a:spAutoFit/>
          </a:bodyPr>
          <a:lstStyle/>
          <a:p>
            <a:r>
              <a:rPr lang="fr-CA" dirty="0"/>
              <a:t>= 57 m</a:t>
            </a:r>
          </a:p>
        </p:txBody>
      </p:sp>
      <p:pic>
        <p:nvPicPr>
          <p:cNvPr id="71" name="Graphique 70" descr="Plante">
            <a:extLst>
              <a:ext uri="{FF2B5EF4-FFF2-40B4-BE49-F238E27FC236}">
                <a16:creationId xmlns:a16="http://schemas.microsoft.com/office/drawing/2014/main" id="{94A25C69-7265-4CF0-BFD4-B8638770324C}"/>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1" r="-68243" b="5652"/>
          <a:stretch/>
        </p:blipFill>
        <p:spPr>
          <a:xfrm>
            <a:off x="9509260" y="4773947"/>
            <a:ext cx="579119" cy="360000"/>
          </a:xfrm>
          <a:prstGeom prst="rect">
            <a:avLst/>
          </a:prstGeom>
        </p:spPr>
      </p:pic>
      <p:pic>
        <p:nvPicPr>
          <p:cNvPr id="72" name="Graphique 71" descr="Sapin">
            <a:extLst>
              <a:ext uri="{FF2B5EF4-FFF2-40B4-BE49-F238E27FC236}">
                <a16:creationId xmlns:a16="http://schemas.microsoft.com/office/drawing/2014/main" id="{CFE63458-D7CD-41ED-B2FF-CAD987AEAF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55368" y="4813195"/>
            <a:ext cx="365492" cy="308404"/>
          </a:xfrm>
          <a:prstGeom prst="rect">
            <a:avLst/>
          </a:prstGeom>
        </p:spPr>
      </p:pic>
      <p:sp>
        <p:nvSpPr>
          <p:cNvPr id="59" name="ZoneTexte 58">
            <a:extLst>
              <a:ext uri="{FF2B5EF4-FFF2-40B4-BE49-F238E27FC236}">
                <a16:creationId xmlns:a16="http://schemas.microsoft.com/office/drawing/2014/main" id="{D45CE120-8FD9-4192-AD30-CF457FD0120D}"/>
              </a:ext>
            </a:extLst>
          </p:cNvPr>
          <p:cNvSpPr txBox="1"/>
          <p:nvPr/>
        </p:nvSpPr>
        <p:spPr>
          <a:xfrm>
            <a:off x="2427433" y="1609058"/>
            <a:ext cx="1978362" cy="707886"/>
          </a:xfrm>
          <a:prstGeom prst="rect">
            <a:avLst/>
          </a:prstGeom>
          <a:noFill/>
        </p:spPr>
        <p:txBody>
          <a:bodyPr wrap="none" rtlCol="0">
            <a:spAutoFit/>
          </a:bodyPr>
          <a:lstStyle/>
          <a:p>
            <a:r>
              <a:rPr lang="fr-CA" sz="2000" b="1" dirty="0">
                <a:solidFill>
                  <a:srgbClr val="D31719"/>
                </a:solidFill>
              </a:rPr>
              <a:t>Chemin</a:t>
            </a:r>
          </a:p>
          <a:p>
            <a:r>
              <a:rPr lang="fr-CA" sz="2000" b="1" dirty="0">
                <a:solidFill>
                  <a:srgbClr val="D31719"/>
                </a:solidFill>
              </a:rPr>
              <a:t>Permanent (5 m)</a:t>
            </a:r>
          </a:p>
        </p:txBody>
      </p:sp>
      <p:cxnSp>
        <p:nvCxnSpPr>
          <p:cNvPr id="60" name="Connecteur droit avec flèche 59">
            <a:extLst>
              <a:ext uri="{FF2B5EF4-FFF2-40B4-BE49-F238E27FC236}">
                <a16:creationId xmlns:a16="http://schemas.microsoft.com/office/drawing/2014/main" id="{34B0CA6C-D89E-43F7-BCD2-5955CB5BFCC5}"/>
              </a:ext>
            </a:extLst>
          </p:cNvPr>
          <p:cNvCxnSpPr>
            <a:cxnSpLocks/>
            <a:stCxn id="59" idx="2"/>
          </p:cNvCxnSpPr>
          <p:nvPr/>
        </p:nvCxnSpPr>
        <p:spPr>
          <a:xfrm flipH="1">
            <a:off x="2769761" y="2316944"/>
            <a:ext cx="646853" cy="758560"/>
          </a:xfrm>
          <a:prstGeom prst="straightConnector1">
            <a:avLst/>
          </a:prstGeom>
          <a:ln w="19050">
            <a:solidFill>
              <a:srgbClr val="D31719"/>
            </a:solidFill>
            <a:tailEnd type="triangle"/>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C4C8A7B8-DB49-4BA6-AD7D-056E9D2F90F9}"/>
              </a:ext>
            </a:extLst>
          </p:cNvPr>
          <p:cNvSpPr txBox="1"/>
          <p:nvPr/>
        </p:nvSpPr>
        <p:spPr>
          <a:xfrm>
            <a:off x="7379064" y="2748234"/>
            <a:ext cx="1454796" cy="1200329"/>
          </a:xfrm>
          <a:prstGeom prst="rect">
            <a:avLst/>
          </a:prstGeom>
          <a:noFill/>
        </p:spPr>
        <p:txBody>
          <a:bodyPr wrap="square" rtlCol="0">
            <a:spAutoFit/>
          </a:bodyPr>
          <a:lstStyle/>
          <a:p>
            <a:r>
              <a:rPr lang="fr-CA" b="1" dirty="0">
                <a:solidFill>
                  <a:schemeClr val="bg1"/>
                </a:solidFill>
              </a:rPr>
              <a:t>Ancienne aire de récolte</a:t>
            </a:r>
          </a:p>
          <a:p>
            <a:endParaRPr lang="fr-CA" dirty="0"/>
          </a:p>
        </p:txBody>
      </p:sp>
      <p:sp>
        <p:nvSpPr>
          <p:cNvPr id="62" name="ZoneTexte 61">
            <a:extLst>
              <a:ext uri="{FF2B5EF4-FFF2-40B4-BE49-F238E27FC236}">
                <a16:creationId xmlns:a16="http://schemas.microsoft.com/office/drawing/2014/main" id="{E97921C7-2948-46F6-A659-D0B192F32F52}"/>
              </a:ext>
            </a:extLst>
          </p:cNvPr>
          <p:cNvSpPr txBox="1"/>
          <p:nvPr/>
        </p:nvSpPr>
        <p:spPr>
          <a:xfrm>
            <a:off x="6494855" y="1692110"/>
            <a:ext cx="1248557" cy="523220"/>
          </a:xfrm>
          <a:prstGeom prst="rect">
            <a:avLst/>
          </a:prstGeom>
          <a:noFill/>
        </p:spPr>
        <p:txBody>
          <a:bodyPr wrap="square" rtlCol="0">
            <a:spAutoFit/>
          </a:bodyPr>
          <a:lstStyle/>
          <a:p>
            <a:r>
              <a:rPr lang="fr-CA" sz="1400" b="1" dirty="0"/>
              <a:t>Tourbière boisée</a:t>
            </a:r>
          </a:p>
        </p:txBody>
      </p:sp>
      <p:cxnSp>
        <p:nvCxnSpPr>
          <p:cNvPr id="63" name="Connecteur droit avec flèche 62">
            <a:extLst>
              <a:ext uri="{FF2B5EF4-FFF2-40B4-BE49-F238E27FC236}">
                <a16:creationId xmlns:a16="http://schemas.microsoft.com/office/drawing/2014/main" id="{82606BAA-7548-4DBC-9A20-7935B4CFDF21}"/>
              </a:ext>
            </a:extLst>
          </p:cNvPr>
          <p:cNvCxnSpPr>
            <a:cxnSpLocks/>
          </p:cNvCxnSpPr>
          <p:nvPr/>
        </p:nvCxnSpPr>
        <p:spPr>
          <a:xfrm flipH="1" flipV="1">
            <a:off x="7064099" y="2717211"/>
            <a:ext cx="332968" cy="373200"/>
          </a:xfrm>
          <a:prstGeom prst="straightConnector1">
            <a:avLst/>
          </a:prstGeom>
          <a:ln w="381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ZoneTexte 49">
            <a:extLst>
              <a:ext uri="{FF2B5EF4-FFF2-40B4-BE49-F238E27FC236}">
                <a16:creationId xmlns:a16="http://schemas.microsoft.com/office/drawing/2014/main" id="{4E59D6DE-ED07-451B-B9E4-BC33C7CEDD76}"/>
              </a:ext>
            </a:extLst>
          </p:cNvPr>
          <p:cNvSpPr txBox="1"/>
          <p:nvPr/>
        </p:nvSpPr>
        <p:spPr>
          <a:xfrm>
            <a:off x="402345" y="4336367"/>
            <a:ext cx="5375354" cy="1492716"/>
          </a:xfrm>
          <a:prstGeom prst="rect">
            <a:avLst/>
          </a:prstGeom>
          <a:noFill/>
        </p:spPr>
        <p:txBody>
          <a:bodyPr wrap="square" rtlCol="0">
            <a:spAutoFit/>
          </a:bodyPr>
          <a:lstStyle/>
          <a:p>
            <a:r>
              <a:rPr lang="fr-CA" sz="1600" dirty="0"/>
              <a:t>REAFIE </a:t>
            </a:r>
            <a:r>
              <a:rPr lang="fr-CA" sz="1600" b="1" dirty="0"/>
              <a:t>(admissibilité)</a:t>
            </a:r>
            <a:r>
              <a:rPr lang="fr-CA" sz="1600" dirty="0"/>
              <a:t> </a:t>
            </a:r>
          </a:p>
          <a:p>
            <a:pPr marL="285750" indent="-285750">
              <a:buFont typeface="Arial" panose="020B0604020202020204" pitchFamily="34" charset="0"/>
              <a:buChar char="•"/>
            </a:pPr>
            <a:r>
              <a:rPr lang="fr-CA" sz="1500" dirty="0"/>
              <a:t>Milieu humide autre qu’un étang ou une tourbière ouverte</a:t>
            </a:r>
          </a:p>
          <a:p>
            <a:pPr marL="285750" indent="-285750">
              <a:buFont typeface="Arial" panose="020B0604020202020204" pitchFamily="34" charset="0"/>
              <a:buChar char="•"/>
            </a:pPr>
            <a:r>
              <a:rPr lang="fr-CA" sz="1500" dirty="0"/>
              <a:t>La chaussée et les accotements sont d’une largeur cumulée totale d’</a:t>
            </a:r>
            <a:r>
              <a:rPr lang="fr-CA" sz="1500" b="1" dirty="0"/>
              <a:t>au plus 6,5 m</a:t>
            </a:r>
          </a:p>
          <a:p>
            <a:pPr marL="285750" indent="-285750">
              <a:buFont typeface="Arial" panose="020B0604020202020204" pitchFamily="34" charset="0"/>
              <a:buChar char="•"/>
            </a:pPr>
            <a:r>
              <a:rPr lang="fr-CA" sz="1500" b="1" dirty="0"/>
              <a:t>Exemption</a:t>
            </a:r>
            <a:r>
              <a:rPr lang="fr-CA" sz="1500" dirty="0"/>
              <a:t> à certaines conditions (art. 325)</a:t>
            </a:r>
          </a:p>
          <a:p>
            <a:pPr marL="285750" indent="-285750">
              <a:buFont typeface="Arial" panose="020B0604020202020204" pitchFamily="34" charset="0"/>
              <a:buChar char="•"/>
            </a:pPr>
            <a:r>
              <a:rPr lang="fr-CA" sz="1500" dirty="0"/>
              <a:t>Pas de limite d’emprise ou de nombre par lot</a:t>
            </a:r>
          </a:p>
        </p:txBody>
      </p:sp>
      <p:sp>
        <p:nvSpPr>
          <p:cNvPr id="58" name="ZoneTexte 57">
            <a:extLst>
              <a:ext uri="{FF2B5EF4-FFF2-40B4-BE49-F238E27FC236}">
                <a16:creationId xmlns:a16="http://schemas.microsoft.com/office/drawing/2014/main" id="{7A3B70F6-7DE8-470B-B7C9-FA1054DA569D}"/>
              </a:ext>
            </a:extLst>
          </p:cNvPr>
          <p:cNvSpPr txBox="1"/>
          <p:nvPr/>
        </p:nvSpPr>
        <p:spPr>
          <a:xfrm>
            <a:off x="405640" y="3947956"/>
            <a:ext cx="1880515" cy="461665"/>
          </a:xfrm>
          <a:prstGeom prst="rect">
            <a:avLst/>
          </a:prstGeom>
          <a:noFill/>
        </p:spPr>
        <p:txBody>
          <a:bodyPr wrap="none" rtlCol="0">
            <a:spAutoFit/>
          </a:bodyPr>
          <a:lstStyle/>
          <a:p>
            <a:r>
              <a:rPr lang="fr-CA" sz="2400" b="1" dirty="0"/>
              <a:t>Encadrement</a:t>
            </a:r>
            <a:endParaRPr lang="fr-CA" b="1" dirty="0"/>
          </a:p>
        </p:txBody>
      </p:sp>
      <p:pic>
        <p:nvPicPr>
          <p:cNvPr id="64" name="Image 63" descr="C:\Users\tesma01\AppData\Local\Microsoft\Windows\Temporary Internet Files\Content.Outlook\5FN2QKOA\losanges avec lettres_Plan de travail 1 copie.png">
            <a:extLst>
              <a:ext uri="{FF2B5EF4-FFF2-40B4-BE49-F238E27FC236}">
                <a16:creationId xmlns:a16="http://schemas.microsoft.com/office/drawing/2014/main" id="{6BE0341F-5A7C-407B-A9BC-DB62BB1C917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463" y="4499105"/>
            <a:ext cx="672318" cy="637200"/>
          </a:xfrm>
          <a:prstGeom prst="rect">
            <a:avLst/>
          </a:prstGeom>
          <a:noFill/>
          <a:ln>
            <a:noFill/>
          </a:ln>
        </p:spPr>
      </p:pic>
      <p:sp>
        <p:nvSpPr>
          <p:cNvPr id="65" name="ZoneTexte 64">
            <a:extLst>
              <a:ext uri="{FF2B5EF4-FFF2-40B4-BE49-F238E27FC236}">
                <a16:creationId xmlns:a16="http://schemas.microsoft.com/office/drawing/2014/main" id="{558F0612-EF6A-4374-8419-A5F9653904A0}"/>
              </a:ext>
            </a:extLst>
          </p:cNvPr>
          <p:cNvSpPr txBox="1"/>
          <p:nvPr/>
        </p:nvSpPr>
        <p:spPr>
          <a:xfrm>
            <a:off x="5394456" y="3912238"/>
            <a:ext cx="2224795" cy="2185214"/>
          </a:xfrm>
          <a:prstGeom prst="rect">
            <a:avLst/>
          </a:prstGeom>
          <a:noFill/>
        </p:spPr>
        <p:txBody>
          <a:bodyPr wrap="square" rtlCol="0">
            <a:spAutoFit/>
          </a:bodyPr>
          <a:lstStyle/>
          <a:p>
            <a:r>
              <a:rPr lang="fr-CA" sz="1600" dirty="0"/>
              <a:t>RAMHHS </a:t>
            </a:r>
            <a:r>
              <a:rPr lang="fr-CA" sz="1600" b="1" dirty="0"/>
              <a:t>(réalisation)</a:t>
            </a:r>
            <a:endParaRPr lang="fr-CA" sz="1600" dirty="0"/>
          </a:p>
          <a:p>
            <a:pPr marL="285750" indent="-285750">
              <a:buFont typeface="Arial" panose="020B0604020202020204" pitchFamily="34" charset="0"/>
              <a:buChar char="•"/>
            </a:pPr>
            <a:r>
              <a:rPr lang="fr-CA" sz="1500" dirty="0"/>
              <a:t>Au plus 35 m en milieu humide ouvert</a:t>
            </a:r>
          </a:p>
          <a:p>
            <a:pPr marL="285750" indent="-285750">
              <a:buFont typeface="Arial" panose="020B0604020202020204" pitchFamily="34" charset="0"/>
              <a:buChar char="•"/>
            </a:pPr>
            <a:r>
              <a:rPr lang="fr-CA" sz="1500" dirty="0"/>
              <a:t>Au plus 120 m en milieu humide boisé</a:t>
            </a:r>
          </a:p>
          <a:p>
            <a:pPr marL="285750" indent="-285750">
              <a:buFont typeface="Arial" panose="020B0604020202020204" pitchFamily="34" charset="0"/>
              <a:buChar char="•"/>
            </a:pPr>
            <a:r>
              <a:rPr lang="fr-CA" sz="1500" dirty="0"/>
              <a:t>Profondeur de fossé d’au plus 1 m</a:t>
            </a:r>
          </a:p>
          <a:p>
            <a:pPr marL="285750" indent="-285750">
              <a:buFont typeface="Arial" panose="020B0604020202020204" pitchFamily="34" charset="0"/>
              <a:buChar char="•"/>
            </a:pPr>
            <a:r>
              <a:rPr lang="fr-CA" sz="1500" dirty="0"/>
              <a:t>Pas de contrainte avec prescription sylvicole</a:t>
            </a:r>
          </a:p>
        </p:txBody>
      </p:sp>
      <p:sp>
        <p:nvSpPr>
          <p:cNvPr id="68" name="Rectangle : coins arrondis 67">
            <a:extLst>
              <a:ext uri="{FF2B5EF4-FFF2-40B4-BE49-F238E27FC236}">
                <a16:creationId xmlns:a16="http://schemas.microsoft.com/office/drawing/2014/main" id="{AADFB3E7-1562-4124-A08F-3B4A0B402916}"/>
              </a:ext>
            </a:extLst>
          </p:cNvPr>
          <p:cNvSpPr/>
          <p:nvPr/>
        </p:nvSpPr>
        <p:spPr>
          <a:xfrm>
            <a:off x="8067105" y="3518495"/>
            <a:ext cx="3955377" cy="1250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Calcul des longueurs</a:t>
            </a:r>
          </a:p>
          <a:p>
            <a:pPr marL="0" indent="0" algn="just"/>
            <a:r>
              <a:rPr lang="fr-CA" sz="1100" spc="-1" dirty="0">
                <a:latin typeface="Arial"/>
              </a:rPr>
              <a:t>Les longueurs ne réfèrent pas à la longueur totale du chemin, mais bien à une longueur dans le milieu humide visé. Une longueur se calcule de manière cumulative pour le même type de milieu humide (ouvert ou boisé) rencontré lors de la construction du chemin. Un tel calcul se fait pour chaque chemin.</a:t>
            </a:r>
          </a:p>
        </p:txBody>
      </p:sp>
      <p:sp>
        <p:nvSpPr>
          <p:cNvPr id="73" name="Rectangle : coins arrondis 72">
            <a:extLst>
              <a:ext uri="{FF2B5EF4-FFF2-40B4-BE49-F238E27FC236}">
                <a16:creationId xmlns:a16="http://schemas.microsoft.com/office/drawing/2014/main" id="{5CB2A08B-F2E0-4C9E-BF47-93C92982D580}"/>
              </a:ext>
            </a:extLst>
          </p:cNvPr>
          <p:cNvSpPr/>
          <p:nvPr/>
        </p:nvSpPr>
        <p:spPr>
          <a:xfrm>
            <a:off x="8067105" y="5162853"/>
            <a:ext cx="3958207" cy="904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Anciennes aires de récolte</a:t>
            </a:r>
          </a:p>
          <a:p>
            <a:pPr marL="0" indent="0" algn="just"/>
            <a:r>
              <a:rPr lang="fr-CA" sz="1100" spc="-1" dirty="0">
                <a:latin typeface="Arial"/>
              </a:rPr>
              <a:t>Un milieu humide boisé qui a déjà été récolté, et qui pourrait alors être considéré comme ouvert, serait quand même visé par les normes pour les milieux humides boisés si on y aménage un chemin.</a:t>
            </a:r>
            <a:endParaRPr lang="fr-CA" sz="1600" spc="-1" dirty="0">
              <a:latin typeface="Arial"/>
            </a:endParaRPr>
          </a:p>
        </p:txBody>
      </p:sp>
      <p:pic>
        <p:nvPicPr>
          <p:cNvPr id="43" name="Image 42" descr="C:\Users\tesma01\AppData\Local\Microsoft\Windows\Temporary Internet Files\Content.Outlook\5FN2QKOA\losanges avec lettres_Plan de travail 1 copie.png">
            <a:extLst>
              <a:ext uri="{FF2B5EF4-FFF2-40B4-BE49-F238E27FC236}">
                <a16:creationId xmlns:a16="http://schemas.microsoft.com/office/drawing/2014/main" id="{1670464E-078A-4475-8C43-7B38BCB226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6614" y="1432013"/>
            <a:ext cx="672318" cy="637200"/>
          </a:xfrm>
          <a:prstGeom prst="rect">
            <a:avLst/>
          </a:prstGeom>
          <a:noFill/>
          <a:ln>
            <a:noFill/>
          </a:ln>
        </p:spPr>
      </p:pic>
      <p:grpSp>
        <p:nvGrpSpPr>
          <p:cNvPr id="3" name="Groupe 2">
            <a:extLst>
              <a:ext uri="{FF2B5EF4-FFF2-40B4-BE49-F238E27FC236}">
                <a16:creationId xmlns:a16="http://schemas.microsoft.com/office/drawing/2014/main" id="{D7FD8B0B-2FE8-4A34-9C34-DC70C27DB722}"/>
              </a:ext>
            </a:extLst>
          </p:cNvPr>
          <p:cNvGrpSpPr/>
          <p:nvPr/>
        </p:nvGrpSpPr>
        <p:grpSpPr>
          <a:xfrm>
            <a:off x="5171383" y="5887043"/>
            <a:ext cx="415533" cy="392400"/>
            <a:chOff x="5041975" y="6093682"/>
            <a:chExt cx="415533" cy="392400"/>
          </a:xfrm>
        </p:grpSpPr>
        <p:sp>
          <p:nvSpPr>
            <p:cNvPr id="42" name="Rectangle 41">
              <a:extLst>
                <a:ext uri="{FF2B5EF4-FFF2-40B4-BE49-F238E27FC236}">
                  <a16:creationId xmlns:a16="http://schemas.microsoft.com/office/drawing/2014/main" id="{8E533DDE-A628-4298-A95C-1AB0A4DE43D6}"/>
                </a:ext>
              </a:extLst>
            </p:cNvPr>
            <p:cNvSpPr/>
            <p:nvPr/>
          </p:nvSpPr>
          <p:spPr>
            <a:xfrm rot="19799884">
              <a:off x="5049993" y="6093682"/>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46" name="ZoneTexte 45">
              <a:extLst>
                <a:ext uri="{FF2B5EF4-FFF2-40B4-BE49-F238E27FC236}">
                  <a16:creationId xmlns:a16="http://schemas.microsoft.com/office/drawing/2014/main" id="{4CE67702-9DF0-48BD-B927-8FD3E60DD081}"/>
                </a:ext>
              </a:extLst>
            </p:cNvPr>
            <p:cNvSpPr txBox="1"/>
            <p:nvPr/>
          </p:nvSpPr>
          <p:spPr>
            <a:xfrm>
              <a:off x="5041975" y="6116323"/>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194248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descr="Une image contenant carte&#10;&#10;Description générée automatiquement">
            <a:extLst>
              <a:ext uri="{FF2B5EF4-FFF2-40B4-BE49-F238E27FC236}">
                <a16:creationId xmlns:a16="http://schemas.microsoft.com/office/drawing/2014/main" id="{85614A9A-C941-4B5A-8574-F237CE12A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41" y="1167904"/>
            <a:ext cx="11650607" cy="2557762"/>
          </a:xfrm>
          <a:prstGeom prst="rect">
            <a:avLst/>
          </a:prstGeom>
        </p:spPr>
      </p:pic>
      <p:sp>
        <p:nvSpPr>
          <p:cNvPr id="2" name="Titre 1"/>
          <p:cNvSpPr>
            <a:spLocks noGrp="1"/>
          </p:cNvSpPr>
          <p:nvPr>
            <p:ph type="title"/>
          </p:nvPr>
        </p:nvSpPr>
        <p:spPr>
          <a:xfrm>
            <a:off x="532800" y="572400"/>
            <a:ext cx="10515600" cy="550607"/>
          </a:xfrm>
        </p:spPr>
        <p:txBody>
          <a:bodyPr>
            <a:normAutofit fontScale="90000"/>
          </a:bodyPr>
          <a:lstStyle/>
          <a:p>
            <a:r>
              <a:rPr lang="fr-CA" dirty="0">
                <a:ea typeface="+mn-lt"/>
                <a:cs typeface="+mn-lt"/>
              </a:rPr>
              <a:t>Réaliser un projet </a:t>
            </a:r>
            <a:r>
              <a:rPr lang="fr-CA" b="0" dirty="0">
                <a:ea typeface="+mn-lt"/>
                <a:cs typeface="+mn-lt"/>
              </a:rPr>
              <a:t>– chemin en milieu humide</a:t>
            </a:r>
            <a:br>
              <a:rPr lang="fr-CA" b="0" dirty="0">
                <a:ea typeface="+mn-lt"/>
                <a:cs typeface="+mn-lt"/>
              </a:rPr>
            </a:br>
            <a:r>
              <a:rPr lang="fr-CA" sz="2200" b="0" dirty="0">
                <a:ea typeface="+mn-lt"/>
                <a:cs typeface="+mn-lt"/>
              </a:rPr>
              <a:t>Plus de 6,5 m de largeur et au plus 10 m</a:t>
            </a:r>
          </a:p>
        </p:txBody>
      </p:sp>
      <p:sp>
        <p:nvSpPr>
          <p:cNvPr id="39" name="Espace réservé du numéro de diapositive 3">
            <a:extLst>
              <a:ext uri="{FF2B5EF4-FFF2-40B4-BE49-F238E27FC236}">
                <a16:creationId xmlns:a16="http://schemas.microsoft.com/office/drawing/2014/main" id="{29A897E6-A799-46BD-A4A3-6B4D5D2D3CDD}"/>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23</a:t>
            </a:fld>
            <a:endParaRPr lang="fr-CA" dirty="0"/>
          </a:p>
        </p:txBody>
      </p:sp>
      <p:sp>
        <p:nvSpPr>
          <p:cNvPr id="7" name="Forme libre : forme 6">
            <a:extLst>
              <a:ext uri="{FF2B5EF4-FFF2-40B4-BE49-F238E27FC236}">
                <a16:creationId xmlns:a16="http://schemas.microsoft.com/office/drawing/2014/main" id="{ECD937F5-DBCC-474D-81EA-9C555E734D4F}"/>
              </a:ext>
            </a:extLst>
          </p:cNvPr>
          <p:cNvSpPr/>
          <p:nvPr/>
        </p:nvSpPr>
        <p:spPr>
          <a:xfrm>
            <a:off x="2403058" y="2442854"/>
            <a:ext cx="7830766" cy="892562"/>
          </a:xfrm>
          <a:custGeom>
            <a:avLst/>
            <a:gdLst>
              <a:gd name="connsiteX0" fmla="*/ 0 w 7830766"/>
              <a:gd name="connsiteY0" fmla="*/ 892562 h 892562"/>
              <a:gd name="connsiteX1" fmla="*/ 661480 w 7830766"/>
              <a:gd name="connsiteY1" fmla="*/ 639643 h 892562"/>
              <a:gd name="connsiteX2" fmla="*/ 875489 w 7830766"/>
              <a:gd name="connsiteY2" fmla="*/ 503455 h 892562"/>
              <a:gd name="connsiteX3" fmla="*/ 1089497 w 7830766"/>
              <a:gd name="connsiteY3" fmla="*/ 376996 h 892562"/>
              <a:gd name="connsiteX4" fmla="*/ 1498059 w 7830766"/>
              <a:gd name="connsiteY4" fmla="*/ 211626 h 892562"/>
              <a:gd name="connsiteX5" fmla="*/ 1760706 w 7830766"/>
              <a:gd name="connsiteY5" fmla="*/ 104621 h 892562"/>
              <a:gd name="connsiteX6" fmla="*/ 1935804 w 7830766"/>
              <a:gd name="connsiteY6" fmla="*/ 36528 h 892562"/>
              <a:gd name="connsiteX7" fmla="*/ 2655651 w 7830766"/>
              <a:gd name="connsiteY7" fmla="*/ 7345 h 892562"/>
              <a:gd name="connsiteX8" fmla="*/ 3132306 w 7830766"/>
              <a:gd name="connsiteY8" fmla="*/ 172715 h 892562"/>
              <a:gd name="connsiteX9" fmla="*/ 3521412 w 7830766"/>
              <a:gd name="connsiteY9" fmla="*/ 299175 h 892562"/>
              <a:gd name="connsiteX10" fmla="*/ 3861880 w 7830766"/>
              <a:gd name="connsiteY10" fmla="*/ 415906 h 892562"/>
              <a:gd name="connsiteX11" fmla="*/ 4426085 w 7830766"/>
              <a:gd name="connsiteY11" fmla="*/ 367268 h 892562"/>
              <a:gd name="connsiteX12" fmla="*/ 5262663 w 7830766"/>
              <a:gd name="connsiteY12" fmla="*/ 376996 h 892562"/>
              <a:gd name="connsiteX13" fmla="*/ 6284068 w 7830766"/>
              <a:gd name="connsiteY13" fmla="*/ 328358 h 892562"/>
              <a:gd name="connsiteX14" fmla="*/ 7830766 w 7830766"/>
              <a:gd name="connsiteY14" fmla="*/ 308902 h 8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30766" h="892562">
                <a:moveTo>
                  <a:pt x="0" y="892562"/>
                </a:moveTo>
                <a:cubicBezTo>
                  <a:pt x="257782" y="798528"/>
                  <a:pt x="515565" y="704494"/>
                  <a:pt x="661480" y="639643"/>
                </a:cubicBezTo>
                <a:cubicBezTo>
                  <a:pt x="807395" y="574792"/>
                  <a:pt x="804153" y="547229"/>
                  <a:pt x="875489" y="503455"/>
                </a:cubicBezTo>
                <a:cubicBezTo>
                  <a:pt x="946825" y="459681"/>
                  <a:pt x="985735" y="425634"/>
                  <a:pt x="1089497" y="376996"/>
                </a:cubicBezTo>
                <a:cubicBezTo>
                  <a:pt x="1193259" y="328358"/>
                  <a:pt x="1498059" y="211626"/>
                  <a:pt x="1498059" y="211626"/>
                </a:cubicBezTo>
                <a:lnTo>
                  <a:pt x="1760706" y="104621"/>
                </a:lnTo>
                <a:cubicBezTo>
                  <a:pt x="1833663" y="75438"/>
                  <a:pt x="1786647" y="52741"/>
                  <a:pt x="1935804" y="36528"/>
                </a:cubicBezTo>
                <a:cubicBezTo>
                  <a:pt x="2084961" y="20315"/>
                  <a:pt x="2456234" y="-15353"/>
                  <a:pt x="2655651" y="7345"/>
                </a:cubicBezTo>
                <a:cubicBezTo>
                  <a:pt x="2855068" y="30043"/>
                  <a:pt x="2988013" y="124077"/>
                  <a:pt x="3132306" y="172715"/>
                </a:cubicBezTo>
                <a:cubicBezTo>
                  <a:pt x="3276599" y="221353"/>
                  <a:pt x="3521412" y="299175"/>
                  <a:pt x="3521412" y="299175"/>
                </a:cubicBezTo>
                <a:cubicBezTo>
                  <a:pt x="3643008" y="339707"/>
                  <a:pt x="3711101" y="404557"/>
                  <a:pt x="3861880" y="415906"/>
                </a:cubicBezTo>
                <a:cubicBezTo>
                  <a:pt x="4012659" y="427255"/>
                  <a:pt x="4192621" y="373753"/>
                  <a:pt x="4426085" y="367268"/>
                </a:cubicBezTo>
                <a:cubicBezTo>
                  <a:pt x="4659549" y="360783"/>
                  <a:pt x="4952999" y="383481"/>
                  <a:pt x="5262663" y="376996"/>
                </a:cubicBezTo>
                <a:cubicBezTo>
                  <a:pt x="5572327" y="370511"/>
                  <a:pt x="5856051" y="339707"/>
                  <a:pt x="6284068" y="328358"/>
                </a:cubicBezTo>
                <a:cubicBezTo>
                  <a:pt x="6712085" y="317009"/>
                  <a:pt x="7271425" y="312955"/>
                  <a:pt x="7830766" y="308902"/>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Forme libre : forme 7">
            <a:extLst>
              <a:ext uri="{FF2B5EF4-FFF2-40B4-BE49-F238E27FC236}">
                <a16:creationId xmlns:a16="http://schemas.microsoft.com/office/drawing/2014/main" id="{92B24E85-E81D-4B01-B23D-66CBEC105D18}"/>
              </a:ext>
            </a:extLst>
          </p:cNvPr>
          <p:cNvSpPr/>
          <p:nvPr/>
        </p:nvSpPr>
        <p:spPr>
          <a:xfrm>
            <a:off x="9970851" y="2542190"/>
            <a:ext cx="9728" cy="223736"/>
          </a:xfrm>
          <a:custGeom>
            <a:avLst/>
            <a:gdLst>
              <a:gd name="connsiteX0" fmla="*/ 0 w 9728"/>
              <a:gd name="connsiteY0" fmla="*/ 0 h 223736"/>
              <a:gd name="connsiteX1" fmla="*/ 9728 w 9728"/>
              <a:gd name="connsiteY1" fmla="*/ 223736 h 223736"/>
            </a:gdLst>
            <a:ahLst/>
            <a:cxnLst>
              <a:cxn ang="0">
                <a:pos x="connsiteX0" y="connsiteY0"/>
              </a:cxn>
              <a:cxn ang="0">
                <a:pos x="connsiteX1" y="connsiteY1"/>
              </a:cxn>
            </a:cxnLst>
            <a:rect l="l" t="t" r="r" b="b"/>
            <a:pathLst>
              <a:path w="9728" h="223736">
                <a:moveTo>
                  <a:pt x="0" y="0"/>
                </a:moveTo>
                <a:lnTo>
                  <a:pt x="9728" y="223736"/>
                </a:lnTo>
              </a:path>
            </a:pathLst>
          </a:custGeom>
          <a:noFill/>
          <a:ln w="349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6" name="Graphique 35" descr="Sapin">
            <a:extLst>
              <a:ext uri="{FF2B5EF4-FFF2-40B4-BE49-F238E27FC236}">
                <a16:creationId xmlns:a16="http://schemas.microsoft.com/office/drawing/2014/main" id="{1A0172EE-A488-44C7-9992-F9B8A85554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2443" y="2514261"/>
            <a:ext cx="308404" cy="308404"/>
          </a:xfrm>
          <a:prstGeom prst="rect">
            <a:avLst/>
          </a:prstGeom>
        </p:spPr>
      </p:pic>
      <p:pic>
        <p:nvPicPr>
          <p:cNvPr id="37" name="Graphique 36" descr="Sapin">
            <a:extLst>
              <a:ext uri="{FF2B5EF4-FFF2-40B4-BE49-F238E27FC236}">
                <a16:creationId xmlns:a16="http://schemas.microsoft.com/office/drawing/2014/main" id="{941CC816-80D8-47B3-A120-4D9B9A5D4E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9518" y="2401994"/>
            <a:ext cx="308404" cy="308404"/>
          </a:xfrm>
          <a:prstGeom prst="rect">
            <a:avLst/>
          </a:prstGeom>
        </p:spPr>
      </p:pic>
      <p:pic>
        <p:nvPicPr>
          <p:cNvPr id="38" name="Graphique 37" descr="Sapin">
            <a:extLst>
              <a:ext uri="{FF2B5EF4-FFF2-40B4-BE49-F238E27FC236}">
                <a16:creationId xmlns:a16="http://schemas.microsoft.com/office/drawing/2014/main" id="{62D335AE-34F5-45E4-AF3A-48A57B0020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6213" y="2367782"/>
            <a:ext cx="308404" cy="308404"/>
          </a:xfrm>
          <a:prstGeom prst="rect">
            <a:avLst/>
          </a:prstGeom>
        </p:spPr>
      </p:pic>
      <p:pic>
        <p:nvPicPr>
          <p:cNvPr id="40" name="Graphique 39" descr="Plante">
            <a:extLst>
              <a:ext uri="{FF2B5EF4-FFF2-40B4-BE49-F238E27FC236}">
                <a16:creationId xmlns:a16="http://schemas.microsoft.com/office/drawing/2014/main" id="{B1F8FBB6-C100-4458-A22A-24DC15015B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6133" y="2219161"/>
            <a:ext cx="381566" cy="381566"/>
          </a:xfrm>
          <a:prstGeom prst="rect">
            <a:avLst/>
          </a:prstGeom>
        </p:spPr>
      </p:pic>
      <p:sp>
        <p:nvSpPr>
          <p:cNvPr id="47" name="ZoneTexte 46">
            <a:extLst>
              <a:ext uri="{FF2B5EF4-FFF2-40B4-BE49-F238E27FC236}">
                <a16:creationId xmlns:a16="http://schemas.microsoft.com/office/drawing/2014/main" id="{DB448B5B-20F9-458E-AF13-02E8775797AF}"/>
              </a:ext>
            </a:extLst>
          </p:cNvPr>
          <p:cNvSpPr txBox="1"/>
          <p:nvPr/>
        </p:nvSpPr>
        <p:spPr>
          <a:xfrm>
            <a:off x="5249742" y="2748879"/>
            <a:ext cx="1184717" cy="523220"/>
          </a:xfrm>
          <a:prstGeom prst="rect">
            <a:avLst/>
          </a:prstGeom>
          <a:noFill/>
        </p:spPr>
        <p:txBody>
          <a:bodyPr wrap="square" rtlCol="0">
            <a:spAutoFit/>
          </a:bodyPr>
          <a:lstStyle/>
          <a:p>
            <a:r>
              <a:rPr lang="fr-CA" sz="1400" b="1" dirty="0"/>
              <a:t>Marécage arbustif</a:t>
            </a:r>
          </a:p>
        </p:txBody>
      </p:sp>
      <p:sp>
        <p:nvSpPr>
          <p:cNvPr id="53" name="ZoneTexte 52">
            <a:extLst>
              <a:ext uri="{FF2B5EF4-FFF2-40B4-BE49-F238E27FC236}">
                <a16:creationId xmlns:a16="http://schemas.microsoft.com/office/drawing/2014/main" id="{6B7597E4-E6D8-42F5-9948-DF240C224E45}"/>
              </a:ext>
            </a:extLst>
          </p:cNvPr>
          <p:cNvSpPr txBox="1"/>
          <p:nvPr/>
        </p:nvSpPr>
        <p:spPr>
          <a:xfrm>
            <a:off x="5873943" y="3168716"/>
            <a:ext cx="1248557" cy="523220"/>
          </a:xfrm>
          <a:prstGeom prst="rect">
            <a:avLst/>
          </a:prstGeom>
          <a:noFill/>
        </p:spPr>
        <p:txBody>
          <a:bodyPr wrap="square" rtlCol="0">
            <a:spAutoFit/>
          </a:bodyPr>
          <a:lstStyle/>
          <a:p>
            <a:r>
              <a:rPr lang="fr-CA" sz="1400" b="1" dirty="0"/>
              <a:t>Marécage arborescent</a:t>
            </a:r>
          </a:p>
        </p:txBody>
      </p:sp>
      <p:sp>
        <p:nvSpPr>
          <p:cNvPr id="62" name="ZoneTexte 61">
            <a:extLst>
              <a:ext uri="{FF2B5EF4-FFF2-40B4-BE49-F238E27FC236}">
                <a16:creationId xmlns:a16="http://schemas.microsoft.com/office/drawing/2014/main" id="{E97921C7-2948-46F6-A659-D0B192F32F52}"/>
              </a:ext>
            </a:extLst>
          </p:cNvPr>
          <p:cNvSpPr txBox="1"/>
          <p:nvPr/>
        </p:nvSpPr>
        <p:spPr>
          <a:xfrm>
            <a:off x="6494855" y="1692110"/>
            <a:ext cx="1248557" cy="523220"/>
          </a:xfrm>
          <a:prstGeom prst="rect">
            <a:avLst/>
          </a:prstGeom>
          <a:noFill/>
        </p:spPr>
        <p:txBody>
          <a:bodyPr wrap="square" rtlCol="0">
            <a:spAutoFit/>
          </a:bodyPr>
          <a:lstStyle/>
          <a:p>
            <a:r>
              <a:rPr lang="fr-CA" sz="1400" b="1" dirty="0"/>
              <a:t>Tourbière boisée</a:t>
            </a:r>
          </a:p>
        </p:txBody>
      </p:sp>
      <p:sp>
        <p:nvSpPr>
          <p:cNvPr id="73" name="ZoneTexte 72">
            <a:extLst>
              <a:ext uri="{FF2B5EF4-FFF2-40B4-BE49-F238E27FC236}">
                <a16:creationId xmlns:a16="http://schemas.microsoft.com/office/drawing/2014/main" id="{60C554CD-6672-41E1-9A8D-7D529D91E0EA}"/>
              </a:ext>
            </a:extLst>
          </p:cNvPr>
          <p:cNvSpPr txBox="1"/>
          <p:nvPr/>
        </p:nvSpPr>
        <p:spPr>
          <a:xfrm>
            <a:off x="900571" y="4325021"/>
            <a:ext cx="4944073" cy="1969770"/>
          </a:xfrm>
          <a:prstGeom prst="rect">
            <a:avLst/>
          </a:prstGeom>
          <a:noFill/>
        </p:spPr>
        <p:txBody>
          <a:bodyPr wrap="square" rtlCol="0">
            <a:spAutoFit/>
          </a:bodyPr>
          <a:lstStyle/>
          <a:p>
            <a:r>
              <a:rPr lang="fr-CA" sz="1600" dirty="0"/>
              <a:t>REAFIE </a:t>
            </a:r>
            <a:r>
              <a:rPr lang="fr-CA" sz="1600" b="1" dirty="0"/>
              <a:t>(admissibilité)</a:t>
            </a:r>
            <a:r>
              <a:rPr lang="fr-CA" sz="1600" dirty="0"/>
              <a:t> </a:t>
            </a:r>
          </a:p>
          <a:p>
            <a:pPr marL="285750" indent="-285750">
              <a:buFont typeface="Arial" panose="020B0604020202020204" pitchFamily="34" charset="0"/>
              <a:buChar char="•"/>
            </a:pPr>
            <a:r>
              <a:rPr lang="fr-CA" sz="1500" dirty="0"/>
              <a:t>Milieu humide autre qu’un étang ou une tourbière ouverte</a:t>
            </a:r>
          </a:p>
          <a:p>
            <a:pPr marL="285750" indent="-285750">
              <a:buFont typeface="Arial" panose="020B0604020202020204" pitchFamily="34" charset="0"/>
              <a:buChar char="•"/>
            </a:pPr>
            <a:r>
              <a:rPr lang="fr-CA" sz="1500" dirty="0"/>
              <a:t>La chaussée et les accotements sont d’une largeur cumulée totale </a:t>
            </a:r>
            <a:r>
              <a:rPr lang="fr-CA" sz="1500" b="1" dirty="0"/>
              <a:t>de</a:t>
            </a:r>
            <a:r>
              <a:rPr lang="fr-CA" sz="1500" dirty="0"/>
              <a:t> </a:t>
            </a:r>
            <a:r>
              <a:rPr lang="fr-CA" sz="1500" b="1" dirty="0"/>
              <a:t>plus de 6,5 et d’au plus 10 m</a:t>
            </a:r>
          </a:p>
          <a:p>
            <a:pPr marL="285750" indent="-285750">
              <a:buFont typeface="Arial" panose="020B0604020202020204" pitchFamily="34" charset="0"/>
              <a:buChar char="•"/>
            </a:pPr>
            <a:r>
              <a:rPr lang="fr-CA" sz="1500" dirty="0"/>
              <a:t>Admissible à une </a:t>
            </a:r>
            <a:r>
              <a:rPr lang="fr-CA" sz="1500" b="1" dirty="0"/>
              <a:t>déclaration de conformité </a:t>
            </a:r>
            <a:r>
              <a:rPr lang="fr-CA" sz="1500" dirty="0"/>
              <a:t>à certaines conditions (art. 343)</a:t>
            </a:r>
          </a:p>
          <a:p>
            <a:pPr marL="285750" indent="-285750">
              <a:buFont typeface="Arial" panose="020B0604020202020204" pitchFamily="34" charset="0"/>
              <a:buChar char="•"/>
            </a:pPr>
            <a:endParaRPr lang="fr-CA" sz="1600" dirty="0"/>
          </a:p>
        </p:txBody>
      </p:sp>
      <p:sp>
        <p:nvSpPr>
          <p:cNvPr id="74" name="ZoneTexte 73">
            <a:extLst>
              <a:ext uri="{FF2B5EF4-FFF2-40B4-BE49-F238E27FC236}">
                <a16:creationId xmlns:a16="http://schemas.microsoft.com/office/drawing/2014/main" id="{FE3CC794-EA46-4372-9264-E6343EEBFAE3}"/>
              </a:ext>
            </a:extLst>
          </p:cNvPr>
          <p:cNvSpPr txBox="1"/>
          <p:nvPr/>
        </p:nvSpPr>
        <p:spPr>
          <a:xfrm>
            <a:off x="456358" y="3921267"/>
            <a:ext cx="1880515" cy="461665"/>
          </a:xfrm>
          <a:prstGeom prst="rect">
            <a:avLst/>
          </a:prstGeom>
          <a:noFill/>
        </p:spPr>
        <p:txBody>
          <a:bodyPr wrap="none" rtlCol="0">
            <a:spAutoFit/>
          </a:bodyPr>
          <a:lstStyle/>
          <a:p>
            <a:r>
              <a:rPr lang="fr-CA" sz="2400" b="1" dirty="0"/>
              <a:t>Encadrement</a:t>
            </a:r>
            <a:endParaRPr lang="fr-CA" b="1" dirty="0"/>
          </a:p>
        </p:txBody>
      </p:sp>
      <p:pic>
        <p:nvPicPr>
          <p:cNvPr id="79" name="Picture 2">
            <a:extLst>
              <a:ext uri="{FF2B5EF4-FFF2-40B4-BE49-F238E27FC236}">
                <a16:creationId xmlns:a16="http://schemas.microsoft.com/office/drawing/2014/main" id="{35B14774-D630-4D26-9862-CED5999A45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396" y="4382932"/>
            <a:ext cx="638175" cy="638175"/>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7231C887-4936-43E0-8CB5-B7A9EE016835}"/>
              </a:ext>
            </a:extLst>
          </p:cNvPr>
          <p:cNvSpPr/>
          <p:nvPr/>
        </p:nvSpPr>
        <p:spPr>
          <a:xfrm rot="19799884">
            <a:off x="416372" y="4948891"/>
            <a:ext cx="392883"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83" name="ZoneTexte 82">
            <a:extLst>
              <a:ext uri="{FF2B5EF4-FFF2-40B4-BE49-F238E27FC236}">
                <a16:creationId xmlns:a16="http://schemas.microsoft.com/office/drawing/2014/main" id="{3BBA8474-6CA4-47D4-9162-CD18C3454A52}"/>
              </a:ext>
            </a:extLst>
          </p:cNvPr>
          <p:cNvSpPr txBox="1"/>
          <p:nvPr/>
        </p:nvSpPr>
        <p:spPr>
          <a:xfrm>
            <a:off x="408510" y="4972115"/>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86" name="ZoneTexte 85">
            <a:extLst>
              <a:ext uri="{FF2B5EF4-FFF2-40B4-BE49-F238E27FC236}">
                <a16:creationId xmlns:a16="http://schemas.microsoft.com/office/drawing/2014/main" id="{B8763A1D-7894-40B8-BF0F-747933C6396D}"/>
              </a:ext>
            </a:extLst>
          </p:cNvPr>
          <p:cNvSpPr txBox="1"/>
          <p:nvPr/>
        </p:nvSpPr>
        <p:spPr>
          <a:xfrm>
            <a:off x="5750103" y="4112030"/>
            <a:ext cx="2362263" cy="2185214"/>
          </a:xfrm>
          <a:prstGeom prst="rect">
            <a:avLst/>
          </a:prstGeom>
          <a:noFill/>
        </p:spPr>
        <p:txBody>
          <a:bodyPr wrap="square" rtlCol="0">
            <a:spAutoFit/>
          </a:bodyPr>
          <a:lstStyle/>
          <a:p>
            <a:r>
              <a:rPr lang="fr-CA" sz="1600" dirty="0"/>
              <a:t>RAMHHS </a:t>
            </a:r>
            <a:r>
              <a:rPr lang="fr-CA" sz="1600" b="1" dirty="0"/>
              <a:t>(réalisation)</a:t>
            </a:r>
            <a:endParaRPr lang="fr-CA" sz="1600" dirty="0"/>
          </a:p>
          <a:p>
            <a:pPr marL="285750" indent="-285750">
              <a:buFont typeface="Arial" panose="020B0604020202020204" pitchFamily="34" charset="0"/>
              <a:buChar char="•"/>
            </a:pPr>
            <a:r>
              <a:rPr lang="fr-CA" sz="1500" dirty="0"/>
              <a:t>Au plus 35 m en milieu humide ouvert</a:t>
            </a:r>
          </a:p>
          <a:p>
            <a:pPr marL="285750" indent="-285750">
              <a:buFont typeface="Arial" panose="020B0604020202020204" pitchFamily="34" charset="0"/>
              <a:buChar char="•"/>
            </a:pPr>
            <a:r>
              <a:rPr lang="fr-CA" sz="1500" dirty="0"/>
              <a:t>Au plus 120 m en milieu humide boisé</a:t>
            </a:r>
          </a:p>
          <a:p>
            <a:pPr marL="285750" indent="-285750">
              <a:buFont typeface="Arial" panose="020B0604020202020204" pitchFamily="34" charset="0"/>
              <a:buChar char="•"/>
            </a:pPr>
            <a:r>
              <a:rPr lang="fr-CA" sz="1500" dirty="0"/>
              <a:t>Profondeur de fossé d’au plus 1 m</a:t>
            </a:r>
          </a:p>
          <a:p>
            <a:pPr marL="285750" indent="-285750">
              <a:buFont typeface="Arial" panose="020B0604020202020204" pitchFamily="34" charset="0"/>
              <a:buChar char="•"/>
            </a:pPr>
            <a:r>
              <a:rPr lang="fr-CA" sz="1500" dirty="0"/>
              <a:t>Pas de contrainte avec prescription sylvicole</a:t>
            </a:r>
          </a:p>
        </p:txBody>
      </p:sp>
      <p:sp>
        <p:nvSpPr>
          <p:cNvPr id="42" name="ZoneTexte 41">
            <a:extLst>
              <a:ext uri="{FF2B5EF4-FFF2-40B4-BE49-F238E27FC236}">
                <a16:creationId xmlns:a16="http://schemas.microsoft.com/office/drawing/2014/main" id="{86FE507E-C0B5-48C5-A7E6-E16829338965}"/>
              </a:ext>
            </a:extLst>
          </p:cNvPr>
          <p:cNvSpPr txBox="1"/>
          <p:nvPr/>
        </p:nvSpPr>
        <p:spPr>
          <a:xfrm>
            <a:off x="2427433" y="1609058"/>
            <a:ext cx="1978362" cy="707886"/>
          </a:xfrm>
          <a:prstGeom prst="rect">
            <a:avLst/>
          </a:prstGeom>
          <a:noFill/>
        </p:spPr>
        <p:txBody>
          <a:bodyPr wrap="none" rtlCol="0">
            <a:spAutoFit/>
          </a:bodyPr>
          <a:lstStyle/>
          <a:p>
            <a:r>
              <a:rPr lang="fr-CA" sz="2000" b="1" dirty="0">
                <a:solidFill>
                  <a:srgbClr val="D31719"/>
                </a:solidFill>
              </a:rPr>
              <a:t>Chemin</a:t>
            </a:r>
          </a:p>
          <a:p>
            <a:r>
              <a:rPr lang="fr-CA" sz="2000" b="1" dirty="0">
                <a:solidFill>
                  <a:srgbClr val="D31719"/>
                </a:solidFill>
              </a:rPr>
              <a:t>Permanent (8 m)</a:t>
            </a:r>
          </a:p>
        </p:txBody>
      </p:sp>
      <p:cxnSp>
        <p:nvCxnSpPr>
          <p:cNvPr id="45" name="Connecteur droit avec flèche 44">
            <a:extLst>
              <a:ext uri="{FF2B5EF4-FFF2-40B4-BE49-F238E27FC236}">
                <a16:creationId xmlns:a16="http://schemas.microsoft.com/office/drawing/2014/main" id="{8BB0E22C-4583-4774-9310-11A8004FB3B6}"/>
              </a:ext>
            </a:extLst>
          </p:cNvPr>
          <p:cNvCxnSpPr>
            <a:cxnSpLocks/>
            <a:stCxn id="42" idx="2"/>
          </p:cNvCxnSpPr>
          <p:nvPr/>
        </p:nvCxnSpPr>
        <p:spPr>
          <a:xfrm flipH="1">
            <a:off x="2769759" y="2316944"/>
            <a:ext cx="646855" cy="758560"/>
          </a:xfrm>
          <a:prstGeom prst="straightConnector1">
            <a:avLst/>
          </a:prstGeom>
          <a:ln w="19050">
            <a:solidFill>
              <a:srgbClr val="D31719"/>
            </a:solidFill>
            <a:tailEnd type="triangle"/>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D7DCC26D-9B91-4A33-A063-8AB56DBFC570}"/>
              </a:ext>
            </a:extLst>
          </p:cNvPr>
          <p:cNvSpPr txBox="1"/>
          <p:nvPr/>
        </p:nvSpPr>
        <p:spPr>
          <a:xfrm>
            <a:off x="5203964" y="1865520"/>
            <a:ext cx="655949" cy="369332"/>
          </a:xfrm>
          <a:prstGeom prst="rect">
            <a:avLst/>
          </a:prstGeom>
          <a:noFill/>
        </p:spPr>
        <p:txBody>
          <a:bodyPr wrap="none" rtlCol="0">
            <a:spAutoFit/>
          </a:bodyPr>
          <a:lstStyle/>
          <a:p>
            <a:r>
              <a:rPr lang="fr-CA" dirty="0"/>
              <a:t>57 m</a:t>
            </a:r>
          </a:p>
        </p:txBody>
      </p:sp>
      <p:sp>
        <p:nvSpPr>
          <p:cNvPr id="49" name="ZoneTexte 48">
            <a:extLst>
              <a:ext uri="{FF2B5EF4-FFF2-40B4-BE49-F238E27FC236}">
                <a16:creationId xmlns:a16="http://schemas.microsoft.com/office/drawing/2014/main" id="{DC665DF5-0AD4-4EC1-A724-D5F3719CD93A}"/>
              </a:ext>
            </a:extLst>
          </p:cNvPr>
          <p:cNvSpPr txBox="1"/>
          <p:nvPr/>
        </p:nvSpPr>
        <p:spPr>
          <a:xfrm>
            <a:off x="7216785" y="2293321"/>
            <a:ext cx="772969" cy="369332"/>
          </a:xfrm>
          <a:prstGeom prst="rect">
            <a:avLst/>
          </a:prstGeom>
          <a:noFill/>
        </p:spPr>
        <p:txBody>
          <a:bodyPr wrap="none" rtlCol="0">
            <a:spAutoFit/>
          </a:bodyPr>
          <a:lstStyle/>
          <a:p>
            <a:r>
              <a:rPr lang="fr-CA" dirty="0"/>
              <a:t>317 m</a:t>
            </a:r>
          </a:p>
        </p:txBody>
      </p:sp>
      <p:sp>
        <p:nvSpPr>
          <p:cNvPr id="64" name="Rectangle 63">
            <a:extLst>
              <a:ext uri="{FF2B5EF4-FFF2-40B4-BE49-F238E27FC236}">
                <a16:creationId xmlns:a16="http://schemas.microsoft.com/office/drawing/2014/main" id="{E7815C0D-3BCB-486C-877A-4DCA270A6836}"/>
              </a:ext>
            </a:extLst>
          </p:cNvPr>
          <p:cNvSpPr/>
          <p:nvPr/>
        </p:nvSpPr>
        <p:spPr>
          <a:xfrm rot="19799884">
            <a:off x="5491964" y="5897748"/>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65" name="ZoneTexte 64">
            <a:extLst>
              <a:ext uri="{FF2B5EF4-FFF2-40B4-BE49-F238E27FC236}">
                <a16:creationId xmlns:a16="http://schemas.microsoft.com/office/drawing/2014/main" id="{C66C1B54-0437-4AB4-BFE2-9A271A8F75F2}"/>
              </a:ext>
            </a:extLst>
          </p:cNvPr>
          <p:cNvSpPr txBox="1"/>
          <p:nvPr/>
        </p:nvSpPr>
        <p:spPr>
          <a:xfrm>
            <a:off x="5472435" y="5924672"/>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66" name="Forme libre : forme 65">
            <a:extLst>
              <a:ext uri="{FF2B5EF4-FFF2-40B4-BE49-F238E27FC236}">
                <a16:creationId xmlns:a16="http://schemas.microsoft.com/office/drawing/2014/main" id="{F389F9F2-3034-4A2A-BABE-00C5DD4BC19C}"/>
              </a:ext>
            </a:extLst>
          </p:cNvPr>
          <p:cNvSpPr/>
          <p:nvPr/>
        </p:nvSpPr>
        <p:spPr>
          <a:xfrm>
            <a:off x="9970851" y="2542190"/>
            <a:ext cx="9728" cy="223736"/>
          </a:xfrm>
          <a:custGeom>
            <a:avLst/>
            <a:gdLst>
              <a:gd name="connsiteX0" fmla="*/ 0 w 9728"/>
              <a:gd name="connsiteY0" fmla="*/ 0 h 223736"/>
              <a:gd name="connsiteX1" fmla="*/ 9728 w 9728"/>
              <a:gd name="connsiteY1" fmla="*/ 223736 h 223736"/>
            </a:gdLst>
            <a:ahLst/>
            <a:cxnLst>
              <a:cxn ang="0">
                <a:pos x="connsiteX0" y="connsiteY0"/>
              </a:cxn>
              <a:cxn ang="0">
                <a:pos x="connsiteX1" y="connsiteY1"/>
              </a:cxn>
            </a:cxnLst>
            <a:rect l="l" t="t" r="r" b="b"/>
            <a:pathLst>
              <a:path w="9728" h="223736">
                <a:moveTo>
                  <a:pt x="0" y="0"/>
                </a:moveTo>
                <a:lnTo>
                  <a:pt x="9728" y="223736"/>
                </a:lnTo>
              </a:path>
            </a:pathLst>
          </a:custGeom>
          <a:noFill/>
          <a:ln w="349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7" name="ZoneTexte 66">
            <a:extLst>
              <a:ext uri="{FF2B5EF4-FFF2-40B4-BE49-F238E27FC236}">
                <a16:creationId xmlns:a16="http://schemas.microsoft.com/office/drawing/2014/main" id="{58E92936-D4D0-4031-9071-7967338A9CE2}"/>
              </a:ext>
            </a:extLst>
          </p:cNvPr>
          <p:cNvSpPr txBox="1"/>
          <p:nvPr/>
        </p:nvSpPr>
        <p:spPr>
          <a:xfrm>
            <a:off x="7129923" y="2757945"/>
            <a:ext cx="1454796" cy="1200329"/>
          </a:xfrm>
          <a:prstGeom prst="rect">
            <a:avLst/>
          </a:prstGeom>
          <a:noFill/>
        </p:spPr>
        <p:txBody>
          <a:bodyPr wrap="square" rtlCol="0">
            <a:spAutoFit/>
          </a:bodyPr>
          <a:lstStyle/>
          <a:p>
            <a:r>
              <a:rPr lang="fr-CA" b="1" dirty="0">
                <a:solidFill>
                  <a:schemeClr val="bg1"/>
                </a:solidFill>
              </a:rPr>
              <a:t>Ancienne aire de récolte</a:t>
            </a:r>
          </a:p>
          <a:p>
            <a:endParaRPr lang="fr-CA" dirty="0">
              <a:solidFill>
                <a:schemeClr val="bg1"/>
              </a:solidFill>
            </a:endParaRPr>
          </a:p>
        </p:txBody>
      </p:sp>
      <p:cxnSp>
        <p:nvCxnSpPr>
          <p:cNvPr id="68" name="Connecteur droit avec flèche 67">
            <a:extLst>
              <a:ext uri="{FF2B5EF4-FFF2-40B4-BE49-F238E27FC236}">
                <a16:creationId xmlns:a16="http://schemas.microsoft.com/office/drawing/2014/main" id="{8C4019F5-F711-419F-892B-F3A1BC9EB582}"/>
              </a:ext>
            </a:extLst>
          </p:cNvPr>
          <p:cNvCxnSpPr>
            <a:cxnSpLocks/>
          </p:cNvCxnSpPr>
          <p:nvPr/>
        </p:nvCxnSpPr>
        <p:spPr>
          <a:xfrm flipH="1" flipV="1">
            <a:off x="6883817" y="2703513"/>
            <a:ext cx="332968" cy="373200"/>
          </a:xfrm>
          <a:prstGeom prst="straightConnector1">
            <a:avLst/>
          </a:prstGeom>
          <a:ln w="381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69" name="Picture 2">
            <a:extLst>
              <a:ext uri="{FF2B5EF4-FFF2-40B4-BE49-F238E27FC236}">
                <a16:creationId xmlns:a16="http://schemas.microsoft.com/office/drawing/2014/main" id="{46F338C6-622B-4EB2-BCA8-4149D62ED5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2247" y="1472309"/>
            <a:ext cx="638175" cy="638175"/>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497669AF-A00E-4E6B-92E5-AD36F24BA909}"/>
              </a:ext>
            </a:extLst>
          </p:cNvPr>
          <p:cNvSpPr/>
          <p:nvPr/>
        </p:nvSpPr>
        <p:spPr>
          <a:xfrm rot="19799884">
            <a:off x="2026718" y="2073891"/>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71" name="ZoneTexte 70">
            <a:extLst>
              <a:ext uri="{FF2B5EF4-FFF2-40B4-BE49-F238E27FC236}">
                <a16:creationId xmlns:a16="http://schemas.microsoft.com/office/drawing/2014/main" id="{A3BE82E1-F85A-4ADC-BCDD-F7ED5DD43082}"/>
              </a:ext>
            </a:extLst>
          </p:cNvPr>
          <p:cNvSpPr txBox="1"/>
          <p:nvPr/>
        </p:nvSpPr>
        <p:spPr>
          <a:xfrm>
            <a:off x="2018700" y="2096532"/>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41" name="ZoneTexte 40">
            <a:extLst>
              <a:ext uri="{FF2B5EF4-FFF2-40B4-BE49-F238E27FC236}">
                <a16:creationId xmlns:a16="http://schemas.microsoft.com/office/drawing/2014/main" id="{B336CBE4-2BE7-4F69-9847-F59E37E7CBA9}"/>
              </a:ext>
            </a:extLst>
          </p:cNvPr>
          <p:cNvSpPr txBox="1"/>
          <p:nvPr/>
        </p:nvSpPr>
        <p:spPr>
          <a:xfrm>
            <a:off x="4633795" y="2107393"/>
            <a:ext cx="772969" cy="369332"/>
          </a:xfrm>
          <a:prstGeom prst="rect">
            <a:avLst/>
          </a:prstGeom>
          <a:noFill/>
        </p:spPr>
        <p:txBody>
          <a:bodyPr wrap="none" rtlCol="0">
            <a:spAutoFit/>
          </a:bodyPr>
          <a:lstStyle/>
          <a:p>
            <a:r>
              <a:rPr lang="fr-CA" dirty="0"/>
              <a:t>100 m</a:t>
            </a:r>
          </a:p>
        </p:txBody>
      </p:sp>
      <p:sp>
        <p:nvSpPr>
          <p:cNvPr id="35" name="ZoneTexte 34">
            <a:extLst>
              <a:ext uri="{FF2B5EF4-FFF2-40B4-BE49-F238E27FC236}">
                <a16:creationId xmlns:a16="http://schemas.microsoft.com/office/drawing/2014/main" id="{95E6A84E-7675-4F62-8E1D-C41205C0EE3F}"/>
              </a:ext>
            </a:extLst>
          </p:cNvPr>
          <p:cNvSpPr txBox="1"/>
          <p:nvPr/>
        </p:nvSpPr>
        <p:spPr>
          <a:xfrm flipH="1">
            <a:off x="10052929" y="4669322"/>
            <a:ext cx="1025656" cy="369332"/>
          </a:xfrm>
          <a:prstGeom prst="rect">
            <a:avLst/>
          </a:prstGeom>
          <a:noFill/>
        </p:spPr>
        <p:txBody>
          <a:bodyPr wrap="square" rtlCol="0">
            <a:spAutoFit/>
          </a:bodyPr>
          <a:lstStyle/>
          <a:p>
            <a:r>
              <a:rPr lang="fr-CA" dirty="0"/>
              <a:t>= 417 m</a:t>
            </a:r>
          </a:p>
        </p:txBody>
      </p:sp>
      <p:sp>
        <p:nvSpPr>
          <p:cNvPr id="43" name="ZoneTexte 42">
            <a:extLst>
              <a:ext uri="{FF2B5EF4-FFF2-40B4-BE49-F238E27FC236}">
                <a16:creationId xmlns:a16="http://schemas.microsoft.com/office/drawing/2014/main" id="{BC1146A2-C332-44F2-97D2-81588BCB4941}"/>
              </a:ext>
            </a:extLst>
          </p:cNvPr>
          <p:cNvSpPr txBox="1"/>
          <p:nvPr/>
        </p:nvSpPr>
        <p:spPr>
          <a:xfrm flipH="1">
            <a:off x="8838866" y="4669795"/>
            <a:ext cx="1278601" cy="369332"/>
          </a:xfrm>
          <a:prstGeom prst="rect">
            <a:avLst/>
          </a:prstGeom>
          <a:noFill/>
          <a:ln>
            <a:noFill/>
          </a:ln>
        </p:spPr>
        <p:txBody>
          <a:bodyPr wrap="square" rtlCol="0">
            <a:spAutoFit/>
          </a:bodyPr>
          <a:lstStyle/>
          <a:p>
            <a:r>
              <a:rPr lang="fr-CA" dirty="0"/>
              <a:t>= 57 m</a:t>
            </a:r>
          </a:p>
        </p:txBody>
      </p:sp>
      <p:pic>
        <p:nvPicPr>
          <p:cNvPr id="44" name="Graphique 43" descr="Plante">
            <a:extLst>
              <a:ext uri="{FF2B5EF4-FFF2-40B4-BE49-F238E27FC236}">
                <a16:creationId xmlns:a16="http://schemas.microsoft.com/office/drawing/2014/main" id="{2C892BDC-119E-482B-A566-8AAD0E9D462F}"/>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1" r="-68243" b="5652"/>
          <a:stretch/>
        </p:blipFill>
        <p:spPr>
          <a:xfrm>
            <a:off x="9577793" y="4630547"/>
            <a:ext cx="579119" cy="360000"/>
          </a:xfrm>
          <a:prstGeom prst="rect">
            <a:avLst/>
          </a:prstGeom>
        </p:spPr>
      </p:pic>
      <p:pic>
        <p:nvPicPr>
          <p:cNvPr id="46" name="Graphique 45" descr="Sapin">
            <a:extLst>
              <a:ext uri="{FF2B5EF4-FFF2-40B4-BE49-F238E27FC236}">
                <a16:creationId xmlns:a16="http://schemas.microsoft.com/office/drawing/2014/main" id="{A0326FE2-FEF4-4DBA-A998-1668D5FB71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95839" y="4665447"/>
            <a:ext cx="365492" cy="308404"/>
          </a:xfrm>
          <a:prstGeom prst="rect">
            <a:avLst/>
          </a:prstGeom>
        </p:spPr>
      </p:pic>
      <p:sp>
        <p:nvSpPr>
          <p:cNvPr id="50" name="Rectangle : coins arrondis 49">
            <a:extLst>
              <a:ext uri="{FF2B5EF4-FFF2-40B4-BE49-F238E27FC236}">
                <a16:creationId xmlns:a16="http://schemas.microsoft.com/office/drawing/2014/main" id="{33972E78-B179-43D8-8A4C-30A5AAFCD4F5}"/>
              </a:ext>
            </a:extLst>
          </p:cNvPr>
          <p:cNvSpPr/>
          <p:nvPr/>
        </p:nvSpPr>
        <p:spPr>
          <a:xfrm>
            <a:off x="8035662" y="3396794"/>
            <a:ext cx="3955377" cy="1250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Calcul des longueurs</a:t>
            </a:r>
          </a:p>
          <a:p>
            <a:pPr marL="0" indent="0" algn="just"/>
            <a:r>
              <a:rPr lang="fr-CA" sz="1100" spc="-1" dirty="0">
                <a:latin typeface="Arial"/>
              </a:rPr>
              <a:t>Les longueurs ne réfèrent pas à la longueur totale du chemin, mais bien à une longueur dans le milieu humide visé. Une longueur se calcule de manière cumulative pour le même type de milieu humide (ouvert ou boisé) rencontré lors de la construction du chemin. Un tel calcul se fait pour chaque chemin.</a:t>
            </a:r>
          </a:p>
        </p:txBody>
      </p:sp>
      <p:sp>
        <p:nvSpPr>
          <p:cNvPr id="51" name="Rectangle : coins arrondis 50">
            <a:extLst>
              <a:ext uri="{FF2B5EF4-FFF2-40B4-BE49-F238E27FC236}">
                <a16:creationId xmlns:a16="http://schemas.microsoft.com/office/drawing/2014/main" id="{1476A72A-D00C-4973-86DB-E1B1E4E4E869}"/>
              </a:ext>
            </a:extLst>
          </p:cNvPr>
          <p:cNvSpPr/>
          <p:nvPr/>
        </p:nvSpPr>
        <p:spPr>
          <a:xfrm>
            <a:off x="8072599" y="5048210"/>
            <a:ext cx="3958207" cy="904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Anciennes aires de récolte</a:t>
            </a:r>
          </a:p>
          <a:p>
            <a:pPr marL="0" indent="0" algn="just"/>
            <a:r>
              <a:rPr lang="fr-CA" sz="1100" spc="-1" dirty="0">
                <a:latin typeface="Arial"/>
              </a:rPr>
              <a:t>Un milieu humide boisé qui a déjà été récolté, et qui pourrait alors être considéré comme ouvert, serait quand même visé par les normes pour les milieux humides boisés si on y aménage un chemin.</a:t>
            </a:r>
            <a:endParaRPr lang="fr-CA" sz="1600" spc="-1" dirty="0">
              <a:latin typeface="Arial"/>
            </a:endParaRPr>
          </a:p>
        </p:txBody>
      </p:sp>
    </p:spTree>
    <p:extLst>
      <p:ext uri="{BB962C8B-B14F-4D97-AF65-F5344CB8AC3E}">
        <p14:creationId xmlns:p14="http://schemas.microsoft.com/office/powerpoint/2010/main" val="3395403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descr="Une image contenant carte&#10;&#10;Description générée automatiquement">
            <a:extLst>
              <a:ext uri="{FF2B5EF4-FFF2-40B4-BE49-F238E27FC236}">
                <a16:creationId xmlns:a16="http://schemas.microsoft.com/office/drawing/2014/main" id="{85614A9A-C941-4B5A-8574-F237CE12AE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944" y="1445735"/>
            <a:ext cx="11650607" cy="2557762"/>
          </a:xfrm>
          <a:prstGeom prst="rect">
            <a:avLst/>
          </a:prstGeom>
        </p:spPr>
      </p:pic>
      <p:sp>
        <p:nvSpPr>
          <p:cNvPr id="2" name="Titre 1"/>
          <p:cNvSpPr>
            <a:spLocks noGrp="1"/>
          </p:cNvSpPr>
          <p:nvPr>
            <p:ph type="title"/>
          </p:nvPr>
        </p:nvSpPr>
        <p:spPr>
          <a:xfrm>
            <a:off x="532800" y="572400"/>
            <a:ext cx="10515600" cy="550607"/>
          </a:xfrm>
        </p:spPr>
        <p:txBody>
          <a:bodyPr>
            <a:normAutofit fontScale="90000"/>
          </a:bodyPr>
          <a:lstStyle/>
          <a:p>
            <a:r>
              <a:rPr lang="fr-CA" dirty="0">
                <a:ea typeface="+mn-lt"/>
                <a:cs typeface="+mn-lt"/>
              </a:rPr>
              <a:t>Réaliser un projet </a:t>
            </a:r>
            <a:r>
              <a:rPr lang="fr-CA" b="0" dirty="0">
                <a:ea typeface="+mn-lt"/>
                <a:cs typeface="+mn-lt"/>
              </a:rPr>
              <a:t>– chemin en milieu humide</a:t>
            </a:r>
            <a:br>
              <a:rPr lang="fr-CA" b="0" dirty="0">
                <a:ea typeface="+mn-lt"/>
                <a:cs typeface="+mn-lt"/>
              </a:rPr>
            </a:br>
            <a:r>
              <a:rPr lang="fr-CA" sz="2200" b="0" dirty="0">
                <a:latin typeface="Calibri" panose="020F0502020204030204" pitchFamily="34" charset="0"/>
                <a:ea typeface="+mn-lt"/>
                <a:cs typeface="Calibri" panose="020F0502020204030204" pitchFamily="34" charset="0"/>
              </a:rPr>
              <a:t>Plus de 10 m de largeur et autres milieux (étang et tourbière ouverte)</a:t>
            </a:r>
            <a:endParaRPr lang="fr-CA" sz="2200" b="0" dirty="0">
              <a:ea typeface="+mn-lt"/>
              <a:cs typeface="+mn-lt"/>
            </a:endParaRPr>
          </a:p>
        </p:txBody>
      </p:sp>
      <p:sp>
        <p:nvSpPr>
          <p:cNvPr id="39" name="Espace réservé du numéro de diapositive 3">
            <a:extLst>
              <a:ext uri="{FF2B5EF4-FFF2-40B4-BE49-F238E27FC236}">
                <a16:creationId xmlns:a16="http://schemas.microsoft.com/office/drawing/2014/main" id="{29A897E6-A799-46BD-A4A3-6B4D5D2D3CDD}"/>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24</a:t>
            </a:fld>
            <a:endParaRPr lang="fr-CA" dirty="0"/>
          </a:p>
        </p:txBody>
      </p:sp>
      <p:sp>
        <p:nvSpPr>
          <p:cNvPr id="7" name="Forme libre : forme 6">
            <a:extLst>
              <a:ext uri="{FF2B5EF4-FFF2-40B4-BE49-F238E27FC236}">
                <a16:creationId xmlns:a16="http://schemas.microsoft.com/office/drawing/2014/main" id="{ECD937F5-DBCC-474D-81EA-9C555E734D4F}"/>
              </a:ext>
            </a:extLst>
          </p:cNvPr>
          <p:cNvSpPr/>
          <p:nvPr/>
        </p:nvSpPr>
        <p:spPr>
          <a:xfrm>
            <a:off x="2403058" y="2442854"/>
            <a:ext cx="7830766" cy="892562"/>
          </a:xfrm>
          <a:custGeom>
            <a:avLst/>
            <a:gdLst>
              <a:gd name="connsiteX0" fmla="*/ 0 w 7830766"/>
              <a:gd name="connsiteY0" fmla="*/ 892562 h 892562"/>
              <a:gd name="connsiteX1" fmla="*/ 661480 w 7830766"/>
              <a:gd name="connsiteY1" fmla="*/ 639643 h 892562"/>
              <a:gd name="connsiteX2" fmla="*/ 875489 w 7830766"/>
              <a:gd name="connsiteY2" fmla="*/ 503455 h 892562"/>
              <a:gd name="connsiteX3" fmla="*/ 1089497 w 7830766"/>
              <a:gd name="connsiteY3" fmla="*/ 376996 h 892562"/>
              <a:gd name="connsiteX4" fmla="*/ 1498059 w 7830766"/>
              <a:gd name="connsiteY4" fmla="*/ 211626 h 892562"/>
              <a:gd name="connsiteX5" fmla="*/ 1760706 w 7830766"/>
              <a:gd name="connsiteY5" fmla="*/ 104621 h 892562"/>
              <a:gd name="connsiteX6" fmla="*/ 1935804 w 7830766"/>
              <a:gd name="connsiteY6" fmla="*/ 36528 h 892562"/>
              <a:gd name="connsiteX7" fmla="*/ 2655651 w 7830766"/>
              <a:gd name="connsiteY7" fmla="*/ 7345 h 892562"/>
              <a:gd name="connsiteX8" fmla="*/ 3132306 w 7830766"/>
              <a:gd name="connsiteY8" fmla="*/ 172715 h 892562"/>
              <a:gd name="connsiteX9" fmla="*/ 3521412 w 7830766"/>
              <a:gd name="connsiteY9" fmla="*/ 299175 h 892562"/>
              <a:gd name="connsiteX10" fmla="*/ 3861880 w 7830766"/>
              <a:gd name="connsiteY10" fmla="*/ 415906 h 892562"/>
              <a:gd name="connsiteX11" fmla="*/ 4426085 w 7830766"/>
              <a:gd name="connsiteY11" fmla="*/ 367268 h 892562"/>
              <a:gd name="connsiteX12" fmla="*/ 5262663 w 7830766"/>
              <a:gd name="connsiteY12" fmla="*/ 376996 h 892562"/>
              <a:gd name="connsiteX13" fmla="*/ 6284068 w 7830766"/>
              <a:gd name="connsiteY13" fmla="*/ 328358 h 892562"/>
              <a:gd name="connsiteX14" fmla="*/ 7830766 w 7830766"/>
              <a:gd name="connsiteY14" fmla="*/ 308902 h 8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30766" h="892562">
                <a:moveTo>
                  <a:pt x="0" y="892562"/>
                </a:moveTo>
                <a:cubicBezTo>
                  <a:pt x="257782" y="798528"/>
                  <a:pt x="515565" y="704494"/>
                  <a:pt x="661480" y="639643"/>
                </a:cubicBezTo>
                <a:cubicBezTo>
                  <a:pt x="807395" y="574792"/>
                  <a:pt x="804153" y="547229"/>
                  <a:pt x="875489" y="503455"/>
                </a:cubicBezTo>
                <a:cubicBezTo>
                  <a:pt x="946825" y="459681"/>
                  <a:pt x="985735" y="425634"/>
                  <a:pt x="1089497" y="376996"/>
                </a:cubicBezTo>
                <a:cubicBezTo>
                  <a:pt x="1193259" y="328358"/>
                  <a:pt x="1498059" y="211626"/>
                  <a:pt x="1498059" y="211626"/>
                </a:cubicBezTo>
                <a:lnTo>
                  <a:pt x="1760706" y="104621"/>
                </a:lnTo>
                <a:cubicBezTo>
                  <a:pt x="1833663" y="75438"/>
                  <a:pt x="1786647" y="52741"/>
                  <a:pt x="1935804" y="36528"/>
                </a:cubicBezTo>
                <a:cubicBezTo>
                  <a:pt x="2084961" y="20315"/>
                  <a:pt x="2456234" y="-15353"/>
                  <a:pt x="2655651" y="7345"/>
                </a:cubicBezTo>
                <a:cubicBezTo>
                  <a:pt x="2855068" y="30043"/>
                  <a:pt x="2988013" y="124077"/>
                  <a:pt x="3132306" y="172715"/>
                </a:cubicBezTo>
                <a:cubicBezTo>
                  <a:pt x="3276599" y="221353"/>
                  <a:pt x="3521412" y="299175"/>
                  <a:pt x="3521412" y="299175"/>
                </a:cubicBezTo>
                <a:cubicBezTo>
                  <a:pt x="3643008" y="339707"/>
                  <a:pt x="3711101" y="404557"/>
                  <a:pt x="3861880" y="415906"/>
                </a:cubicBezTo>
                <a:cubicBezTo>
                  <a:pt x="4012659" y="427255"/>
                  <a:pt x="4192621" y="373753"/>
                  <a:pt x="4426085" y="367268"/>
                </a:cubicBezTo>
                <a:cubicBezTo>
                  <a:pt x="4659549" y="360783"/>
                  <a:pt x="4952999" y="383481"/>
                  <a:pt x="5262663" y="376996"/>
                </a:cubicBezTo>
                <a:cubicBezTo>
                  <a:pt x="5572327" y="370511"/>
                  <a:pt x="5856051" y="339707"/>
                  <a:pt x="6284068" y="328358"/>
                </a:cubicBezTo>
                <a:cubicBezTo>
                  <a:pt x="6712085" y="317009"/>
                  <a:pt x="7271425" y="312955"/>
                  <a:pt x="7830766" y="308902"/>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Forme libre : forme 7">
            <a:extLst>
              <a:ext uri="{FF2B5EF4-FFF2-40B4-BE49-F238E27FC236}">
                <a16:creationId xmlns:a16="http://schemas.microsoft.com/office/drawing/2014/main" id="{92B24E85-E81D-4B01-B23D-66CBEC105D18}"/>
              </a:ext>
            </a:extLst>
          </p:cNvPr>
          <p:cNvSpPr/>
          <p:nvPr/>
        </p:nvSpPr>
        <p:spPr>
          <a:xfrm>
            <a:off x="9970851" y="2542190"/>
            <a:ext cx="9728" cy="223736"/>
          </a:xfrm>
          <a:custGeom>
            <a:avLst/>
            <a:gdLst>
              <a:gd name="connsiteX0" fmla="*/ 0 w 9728"/>
              <a:gd name="connsiteY0" fmla="*/ 0 h 223736"/>
              <a:gd name="connsiteX1" fmla="*/ 9728 w 9728"/>
              <a:gd name="connsiteY1" fmla="*/ 223736 h 223736"/>
            </a:gdLst>
            <a:ahLst/>
            <a:cxnLst>
              <a:cxn ang="0">
                <a:pos x="connsiteX0" y="connsiteY0"/>
              </a:cxn>
              <a:cxn ang="0">
                <a:pos x="connsiteX1" y="connsiteY1"/>
              </a:cxn>
            </a:cxnLst>
            <a:rect l="l" t="t" r="r" b="b"/>
            <a:pathLst>
              <a:path w="9728" h="223736">
                <a:moveTo>
                  <a:pt x="0" y="0"/>
                </a:moveTo>
                <a:lnTo>
                  <a:pt x="9728" y="223736"/>
                </a:lnTo>
              </a:path>
            </a:pathLst>
          </a:custGeom>
          <a:noFill/>
          <a:ln w="349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6" name="Graphique 35" descr="Sapin">
            <a:extLst>
              <a:ext uri="{FF2B5EF4-FFF2-40B4-BE49-F238E27FC236}">
                <a16:creationId xmlns:a16="http://schemas.microsoft.com/office/drawing/2014/main" id="{1A0172EE-A488-44C7-9992-F9B8A855548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1456" y="2122239"/>
            <a:ext cx="308404" cy="308404"/>
          </a:xfrm>
          <a:prstGeom prst="rect">
            <a:avLst/>
          </a:prstGeom>
        </p:spPr>
      </p:pic>
      <p:pic>
        <p:nvPicPr>
          <p:cNvPr id="37" name="Graphique 36" descr="Sapin">
            <a:extLst>
              <a:ext uri="{FF2B5EF4-FFF2-40B4-BE49-F238E27FC236}">
                <a16:creationId xmlns:a16="http://schemas.microsoft.com/office/drawing/2014/main" id="{941CC816-80D8-47B3-A120-4D9B9A5D4E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9518" y="2401994"/>
            <a:ext cx="308404" cy="308404"/>
          </a:xfrm>
          <a:prstGeom prst="rect">
            <a:avLst/>
          </a:prstGeom>
        </p:spPr>
      </p:pic>
      <p:pic>
        <p:nvPicPr>
          <p:cNvPr id="38" name="Graphique 37" descr="Sapin">
            <a:extLst>
              <a:ext uri="{FF2B5EF4-FFF2-40B4-BE49-F238E27FC236}">
                <a16:creationId xmlns:a16="http://schemas.microsoft.com/office/drawing/2014/main" id="{62D335AE-34F5-45E4-AF3A-48A57B0020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46213" y="2367782"/>
            <a:ext cx="308404" cy="308404"/>
          </a:xfrm>
          <a:prstGeom prst="rect">
            <a:avLst/>
          </a:prstGeom>
        </p:spPr>
      </p:pic>
      <p:pic>
        <p:nvPicPr>
          <p:cNvPr id="40" name="Graphique 39" descr="Plante">
            <a:extLst>
              <a:ext uri="{FF2B5EF4-FFF2-40B4-BE49-F238E27FC236}">
                <a16:creationId xmlns:a16="http://schemas.microsoft.com/office/drawing/2014/main" id="{B1F8FBB6-C100-4458-A22A-24DC15015B1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96133" y="2219161"/>
            <a:ext cx="381566" cy="381566"/>
          </a:xfrm>
          <a:prstGeom prst="rect">
            <a:avLst/>
          </a:prstGeom>
        </p:spPr>
      </p:pic>
      <p:sp>
        <p:nvSpPr>
          <p:cNvPr id="47" name="ZoneTexte 46">
            <a:extLst>
              <a:ext uri="{FF2B5EF4-FFF2-40B4-BE49-F238E27FC236}">
                <a16:creationId xmlns:a16="http://schemas.microsoft.com/office/drawing/2014/main" id="{DB448B5B-20F9-458E-AF13-02E8775797AF}"/>
              </a:ext>
            </a:extLst>
          </p:cNvPr>
          <p:cNvSpPr txBox="1"/>
          <p:nvPr/>
        </p:nvSpPr>
        <p:spPr>
          <a:xfrm>
            <a:off x="5249742" y="2748879"/>
            <a:ext cx="1184717" cy="523220"/>
          </a:xfrm>
          <a:prstGeom prst="rect">
            <a:avLst/>
          </a:prstGeom>
          <a:noFill/>
        </p:spPr>
        <p:txBody>
          <a:bodyPr wrap="square" rtlCol="0">
            <a:spAutoFit/>
          </a:bodyPr>
          <a:lstStyle/>
          <a:p>
            <a:r>
              <a:rPr lang="fr-CA" sz="1400" b="1" dirty="0"/>
              <a:t>Marécage arbustif</a:t>
            </a:r>
          </a:p>
        </p:txBody>
      </p:sp>
      <p:sp>
        <p:nvSpPr>
          <p:cNvPr id="53" name="ZoneTexte 52">
            <a:extLst>
              <a:ext uri="{FF2B5EF4-FFF2-40B4-BE49-F238E27FC236}">
                <a16:creationId xmlns:a16="http://schemas.microsoft.com/office/drawing/2014/main" id="{6B7597E4-E6D8-42F5-9948-DF240C224E45}"/>
              </a:ext>
            </a:extLst>
          </p:cNvPr>
          <p:cNvSpPr txBox="1"/>
          <p:nvPr/>
        </p:nvSpPr>
        <p:spPr>
          <a:xfrm>
            <a:off x="5951175" y="3400875"/>
            <a:ext cx="1248557" cy="523220"/>
          </a:xfrm>
          <a:prstGeom prst="rect">
            <a:avLst/>
          </a:prstGeom>
          <a:noFill/>
        </p:spPr>
        <p:txBody>
          <a:bodyPr wrap="square" rtlCol="0">
            <a:spAutoFit/>
          </a:bodyPr>
          <a:lstStyle/>
          <a:p>
            <a:r>
              <a:rPr lang="fr-CA" sz="1400" b="1" dirty="0"/>
              <a:t>Marécage arborescent</a:t>
            </a:r>
          </a:p>
        </p:txBody>
      </p:sp>
      <p:sp>
        <p:nvSpPr>
          <p:cNvPr id="62" name="ZoneTexte 61">
            <a:extLst>
              <a:ext uri="{FF2B5EF4-FFF2-40B4-BE49-F238E27FC236}">
                <a16:creationId xmlns:a16="http://schemas.microsoft.com/office/drawing/2014/main" id="{E97921C7-2948-46F6-A659-D0B192F32F52}"/>
              </a:ext>
            </a:extLst>
          </p:cNvPr>
          <p:cNvSpPr txBox="1"/>
          <p:nvPr/>
        </p:nvSpPr>
        <p:spPr>
          <a:xfrm>
            <a:off x="6494855" y="1692110"/>
            <a:ext cx="1248557" cy="523220"/>
          </a:xfrm>
          <a:prstGeom prst="rect">
            <a:avLst/>
          </a:prstGeom>
          <a:noFill/>
        </p:spPr>
        <p:txBody>
          <a:bodyPr wrap="square" rtlCol="0">
            <a:spAutoFit/>
          </a:bodyPr>
          <a:lstStyle/>
          <a:p>
            <a:r>
              <a:rPr lang="fr-CA" sz="1400" b="1" dirty="0"/>
              <a:t>Tourbière boisée</a:t>
            </a:r>
          </a:p>
        </p:txBody>
      </p:sp>
      <p:sp>
        <p:nvSpPr>
          <p:cNvPr id="74" name="ZoneTexte 73">
            <a:extLst>
              <a:ext uri="{FF2B5EF4-FFF2-40B4-BE49-F238E27FC236}">
                <a16:creationId xmlns:a16="http://schemas.microsoft.com/office/drawing/2014/main" id="{FE3CC794-EA46-4372-9264-E6343EEBFAE3}"/>
              </a:ext>
            </a:extLst>
          </p:cNvPr>
          <p:cNvSpPr txBox="1"/>
          <p:nvPr/>
        </p:nvSpPr>
        <p:spPr>
          <a:xfrm>
            <a:off x="474396" y="3988782"/>
            <a:ext cx="1880515" cy="461665"/>
          </a:xfrm>
          <a:prstGeom prst="rect">
            <a:avLst/>
          </a:prstGeom>
          <a:noFill/>
        </p:spPr>
        <p:txBody>
          <a:bodyPr wrap="none" rtlCol="0">
            <a:spAutoFit/>
          </a:bodyPr>
          <a:lstStyle/>
          <a:p>
            <a:r>
              <a:rPr lang="fr-CA" sz="2400" b="1" dirty="0"/>
              <a:t>Encadrement</a:t>
            </a:r>
            <a:endParaRPr lang="fr-CA" b="1" dirty="0"/>
          </a:p>
        </p:txBody>
      </p:sp>
      <p:sp>
        <p:nvSpPr>
          <p:cNvPr id="32" name="ZoneTexte 31">
            <a:extLst>
              <a:ext uri="{FF2B5EF4-FFF2-40B4-BE49-F238E27FC236}">
                <a16:creationId xmlns:a16="http://schemas.microsoft.com/office/drawing/2014/main" id="{459330B2-F4CA-4C79-A73B-2C7BDFD1D871}"/>
              </a:ext>
            </a:extLst>
          </p:cNvPr>
          <p:cNvSpPr txBox="1"/>
          <p:nvPr/>
        </p:nvSpPr>
        <p:spPr>
          <a:xfrm>
            <a:off x="474396" y="4362719"/>
            <a:ext cx="7518750" cy="1938992"/>
          </a:xfrm>
          <a:prstGeom prst="rect">
            <a:avLst/>
          </a:prstGeom>
          <a:noFill/>
        </p:spPr>
        <p:txBody>
          <a:bodyPr wrap="square" rtlCol="0">
            <a:spAutoFit/>
          </a:bodyPr>
          <a:lstStyle/>
          <a:p>
            <a:r>
              <a:rPr lang="fr-CA" sz="1600" dirty="0"/>
              <a:t>REAFIE </a:t>
            </a:r>
            <a:r>
              <a:rPr lang="fr-CA" sz="1600" b="1" dirty="0"/>
              <a:t>(admissibilité)</a:t>
            </a:r>
            <a:r>
              <a:rPr lang="fr-CA" sz="1600" dirty="0"/>
              <a:t> </a:t>
            </a:r>
          </a:p>
          <a:p>
            <a:pPr marL="285750" indent="-285750">
              <a:buFont typeface="Arial" panose="020B0604020202020204" pitchFamily="34" charset="0"/>
              <a:buChar char="•"/>
            </a:pPr>
            <a:r>
              <a:rPr lang="fr-CA" sz="1600" dirty="0"/>
              <a:t>Au-delà des conditions de l’exemption et de la déclaration de conformité : la chaussée et les accotements sont d’une largeur cumulée totale de </a:t>
            </a:r>
            <a:r>
              <a:rPr lang="fr-CA" sz="1600" b="1" dirty="0"/>
              <a:t>plus de 10 m</a:t>
            </a:r>
          </a:p>
          <a:p>
            <a:pPr marL="285750" indent="-285750">
              <a:buFont typeface="Arial" panose="020B0604020202020204" pitchFamily="34" charset="0"/>
              <a:buChar char="•"/>
            </a:pPr>
            <a:r>
              <a:rPr lang="fr-CA" sz="1600" dirty="0"/>
              <a:t>Non soustrait par le REAFIE et visé par une </a:t>
            </a:r>
            <a:r>
              <a:rPr lang="fr-CA" sz="1600" b="1" dirty="0"/>
              <a:t>autorisation ministérielle</a:t>
            </a:r>
          </a:p>
          <a:p>
            <a:pPr marL="285750" indent="-285750">
              <a:buFont typeface="Arial" panose="020B0604020202020204" pitchFamily="34" charset="0"/>
              <a:buChar char="•"/>
            </a:pPr>
            <a:endParaRPr lang="fr-CA" sz="1600" b="1" dirty="0"/>
          </a:p>
          <a:p>
            <a:pPr marL="285750" indent="-285750">
              <a:buFont typeface="Arial" panose="020B0604020202020204" pitchFamily="34" charset="0"/>
              <a:buChar char="•"/>
            </a:pPr>
            <a:endParaRPr lang="fr-CA" sz="800" b="1" dirty="0"/>
          </a:p>
          <a:p>
            <a:pPr marL="285750" indent="-285750">
              <a:buFont typeface="Arial" panose="020B0604020202020204" pitchFamily="34" charset="0"/>
              <a:buChar char="•"/>
            </a:pPr>
            <a:r>
              <a:rPr lang="fr-CA" sz="1600" dirty="0"/>
              <a:t>En étang et tourbière ouverte, peu importe la dimension du chemin</a:t>
            </a:r>
          </a:p>
          <a:p>
            <a:endParaRPr lang="fr-CA" sz="1600" dirty="0"/>
          </a:p>
        </p:txBody>
      </p:sp>
      <p:sp>
        <p:nvSpPr>
          <p:cNvPr id="44" name="ZoneTexte 43">
            <a:extLst>
              <a:ext uri="{FF2B5EF4-FFF2-40B4-BE49-F238E27FC236}">
                <a16:creationId xmlns:a16="http://schemas.microsoft.com/office/drawing/2014/main" id="{8B7714FD-473C-4AD4-A624-DCE1D1B82F56}"/>
              </a:ext>
            </a:extLst>
          </p:cNvPr>
          <p:cNvSpPr txBox="1"/>
          <p:nvPr/>
        </p:nvSpPr>
        <p:spPr>
          <a:xfrm>
            <a:off x="7540977" y="4129407"/>
            <a:ext cx="4639931" cy="2062103"/>
          </a:xfrm>
          <a:prstGeom prst="rect">
            <a:avLst/>
          </a:prstGeom>
          <a:noFill/>
        </p:spPr>
        <p:txBody>
          <a:bodyPr wrap="square" rtlCol="0">
            <a:spAutoFit/>
          </a:bodyPr>
          <a:lstStyle/>
          <a:p>
            <a:pPr lvl="2"/>
            <a:r>
              <a:rPr lang="fr-CA" sz="1600" dirty="0"/>
              <a:t>RCAMHH </a:t>
            </a:r>
            <a:r>
              <a:rPr lang="fr-CA" sz="1600" b="1" dirty="0"/>
              <a:t>(compensation)</a:t>
            </a:r>
          </a:p>
          <a:p>
            <a:pPr marL="1200150" lvl="2" indent="-285750">
              <a:buFont typeface="Arial" panose="020B0604020202020204" pitchFamily="34" charset="0"/>
              <a:buChar char="•"/>
            </a:pPr>
            <a:r>
              <a:rPr lang="fr-CA" sz="1600" dirty="0"/>
              <a:t>Soustrait au paiement de la contribution financière en milieu humide boisé</a:t>
            </a:r>
          </a:p>
          <a:p>
            <a:pPr marL="1200150" lvl="2" indent="-285750">
              <a:buFont typeface="Arial" panose="020B0604020202020204" pitchFamily="34" charset="0"/>
              <a:buChar char="•"/>
            </a:pPr>
            <a:r>
              <a:rPr lang="fr-CA" sz="1600" dirty="0"/>
              <a:t>Possibilité de remplacer la contribution financière par des travaux de restauration et de création en milieu humide ouvert</a:t>
            </a:r>
          </a:p>
        </p:txBody>
      </p:sp>
      <p:pic>
        <p:nvPicPr>
          <p:cNvPr id="45" name="Image 44" descr="C:\Users\tesma01\AppData\Local\Microsoft\Windows\Temporary Internet Files\Content.Outlook\5FN2QKOA\losanges avec lettres_Plan de travail 1.png">
            <a:extLst>
              <a:ext uri="{FF2B5EF4-FFF2-40B4-BE49-F238E27FC236}">
                <a16:creationId xmlns:a16="http://schemas.microsoft.com/office/drawing/2014/main" id="{F5B2411E-373F-4F7D-BB2B-87CF628ED08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929" y="4524855"/>
            <a:ext cx="644759" cy="613896"/>
          </a:xfrm>
          <a:prstGeom prst="rect">
            <a:avLst/>
          </a:prstGeom>
          <a:noFill/>
          <a:ln>
            <a:noFill/>
          </a:ln>
        </p:spPr>
      </p:pic>
      <p:grpSp>
        <p:nvGrpSpPr>
          <p:cNvPr id="48" name="Groupe 47">
            <a:extLst>
              <a:ext uri="{FF2B5EF4-FFF2-40B4-BE49-F238E27FC236}">
                <a16:creationId xmlns:a16="http://schemas.microsoft.com/office/drawing/2014/main" id="{66F18732-F554-45F2-9175-5021BD02A3A5}"/>
              </a:ext>
            </a:extLst>
          </p:cNvPr>
          <p:cNvGrpSpPr/>
          <p:nvPr>
            <p:custDataLst>
              <p:tags r:id="rId1"/>
            </p:custDataLst>
          </p:nvPr>
        </p:nvGrpSpPr>
        <p:grpSpPr>
          <a:xfrm>
            <a:off x="8024869" y="4421298"/>
            <a:ext cx="437730" cy="441818"/>
            <a:chOff x="8929164" y="2952577"/>
            <a:chExt cx="359999" cy="352425"/>
          </a:xfrm>
        </p:grpSpPr>
        <p:sp>
          <p:nvSpPr>
            <p:cNvPr id="49" name="Ellipse 48">
              <a:extLst>
                <a:ext uri="{FF2B5EF4-FFF2-40B4-BE49-F238E27FC236}">
                  <a16:creationId xmlns:a16="http://schemas.microsoft.com/office/drawing/2014/main" id="{DC2E3198-F8DD-4904-AEA1-2C54693994A4}"/>
                </a:ext>
              </a:extLst>
            </p:cNvPr>
            <p:cNvSpPr/>
            <p:nvPr/>
          </p:nvSpPr>
          <p:spPr>
            <a:xfrm>
              <a:off x="8929164" y="2952577"/>
              <a:ext cx="359999" cy="352425"/>
            </a:xfrm>
            <a:prstGeom prst="ellipse">
              <a:avLst/>
            </a:prstGeom>
            <a:solidFill>
              <a:srgbClr val="B0B0B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19050">
                    <a:noFill/>
                  </a:ln>
                  <a:solidFill>
                    <a:srgbClr val="000000"/>
                  </a:solidFill>
                  <a:latin typeface="Arial" panose="020B0604020202020204" pitchFamily="34" charset="0"/>
                  <a:cs typeface="Arial" panose="020B0604020202020204" pitchFamily="34" charset="0"/>
                </a:rPr>
                <a:t>$</a:t>
              </a:r>
              <a:endParaRPr lang="fr-CA" sz="2000" b="1" dirty="0">
                <a:ln w="19050">
                  <a:noFill/>
                </a:ln>
                <a:solidFill>
                  <a:srgbClr val="000000"/>
                </a:solidFill>
                <a:latin typeface="Arial" panose="020B0604020202020204" pitchFamily="34" charset="0"/>
                <a:cs typeface="Arial" panose="020B0604020202020204" pitchFamily="34" charset="0"/>
              </a:endParaRPr>
            </a:p>
          </p:txBody>
        </p:sp>
        <p:cxnSp>
          <p:nvCxnSpPr>
            <p:cNvPr id="50" name="Connecteur droit 49">
              <a:extLst>
                <a:ext uri="{FF2B5EF4-FFF2-40B4-BE49-F238E27FC236}">
                  <a16:creationId xmlns:a16="http://schemas.microsoft.com/office/drawing/2014/main" id="{B2B47957-0770-4F9F-8B63-B152664A92DE}"/>
                </a:ext>
              </a:extLst>
            </p:cNvPr>
            <p:cNvCxnSpPr>
              <a:cxnSpLocks/>
            </p:cNvCxnSpPr>
            <p:nvPr/>
          </p:nvCxnSpPr>
          <p:spPr>
            <a:xfrm>
              <a:off x="8955796" y="2985581"/>
              <a:ext cx="307278" cy="29444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1" name="ZoneTexte 50">
            <a:extLst>
              <a:ext uri="{FF2B5EF4-FFF2-40B4-BE49-F238E27FC236}">
                <a16:creationId xmlns:a16="http://schemas.microsoft.com/office/drawing/2014/main" id="{2FA2E556-C4E4-4A64-9097-51A5ED84759C}"/>
              </a:ext>
            </a:extLst>
          </p:cNvPr>
          <p:cNvSpPr txBox="1"/>
          <p:nvPr/>
        </p:nvSpPr>
        <p:spPr>
          <a:xfrm>
            <a:off x="2427433" y="1609058"/>
            <a:ext cx="2116285" cy="707886"/>
          </a:xfrm>
          <a:prstGeom prst="rect">
            <a:avLst/>
          </a:prstGeom>
          <a:noFill/>
        </p:spPr>
        <p:txBody>
          <a:bodyPr wrap="none" rtlCol="0">
            <a:spAutoFit/>
          </a:bodyPr>
          <a:lstStyle/>
          <a:p>
            <a:r>
              <a:rPr lang="fr-CA" sz="2000" b="1" dirty="0">
                <a:solidFill>
                  <a:srgbClr val="D31719"/>
                </a:solidFill>
              </a:rPr>
              <a:t>Chemin</a:t>
            </a:r>
          </a:p>
          <a:p>
            <a:r>
              <a:rPr lang="fr-CA" sz="2000" b="1" dirty="0">
                <a:solidFill>
                  <a:srgbClr val="D31719"/>
                </a:solidFill>
              </a:rPr>
              <a:t>Permanent (11 m)</a:t>
            </a:r>
          </a:p>
        </p:txBody>
      </p:sp>
      <p:cxnSp>
        <p:nvCxnSpPr>
          <p:cNvPr id="55" name="Connecteur droit avec flèche 54">
            <a:extLst>
              <a:ext uri="{FF2B5EF4-FFF2-40B4-BE49-F238E27FC236}">
                <a16:creationId xmlns:a16="http://schemas.microsoft.com/office/drawing/2014/main" id="{3CD439DC-7B23-4624-997D-9124F3E34E28}"/>
              </a:ext>
            </a:extLst>
          </p:cNvPr>
          <p:cNvCxnSpPr>
            <a:cxnSpLocks/>
            <a:stCxn id="51" idx="2"/>
          </p:cNvCxnSpPr>
          <p:nvPr/>
        </p:nvCxnSpPr>
        <p:spPr>
          <a:xfrm flipH="1">
            <a:off x="2769762" y="2316944"/>
            <a:ext cx="715814" cy="758560"/>
          </a:xfrm>
          <a:prstGeom prst="straightConnector1">
            <a:avLst/>
          </a:prstGeom>
          <a:ln w="19050">
            <a:solidFill>
              <a:srgbClr val="D31719"/>
            </a:solidFill>
            <a:tailEnd type="triangle"/>
          </a:ln>
        </p:spPr>
        <p:style>
          <a:lnRef idx="1">
            <a:schemeClr val="accent1"/>
          </a:lnRef>
          <a:fillRef idx="0">
            <a:schemeClr val="accent1"/>
          </a:fillRef>
          <a:effectRef idx="0">
            <a:schemeClr val="accent1"/>
          </a:effectRef>
          <a:fontRef idx="minor">
            <a:schemeClr val="tx1"/>
          </a:fontRef>
        </p:style>
      </p:cxnSp>
      <p:pic>
        <p:nvPicPr>
          <p:cNvPr id="64" name="Image 63" descr="C:\Users\tesma01\AppData\Local\Microsoft\Windows\Temporary Internet Files\Content.Outlook\5FN2QKOA\losanges avec lettres_Plan de travail 1.png">
            <a:extLst>
              <a:ext uri="{FF2B5EF4-FFF2-40B4-BE49-F238E27FC236}">
                <a16:creationId xmlns:a16="http://schemas.microsoft.com/office/drawing/2014/main" id="{86C5AA7B-4537-4520-829A-F0BF8C2A4D0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69540" y="1407831"/>
            <a:ext cx="644759" cy="613896"/>
          </a:xfrm>
          <a:prstGeom prst="rect">
            <a:avLst/>
          </a:prstGeom>
          <a:noFill/>
          <a:ln>
            <a:noFill/>
          </a:ln>
        </p:spPr>
      </p:pic>
      <p:grpSp>
        <p:nvGrpSpPr>
          <p:cNvPr id="65" name="Groupe 64">
            <a:extLst>
              <a:ext uri="{FF2B5EF4-FFF2-40B4-BE49-F238E27FC236}">
                <a16:creationId xmlns:a16="http://schemas.microsoft.com/office/drawing/2014/main" id="{B9406951-12F0-4350-B305-8F0F4ED1FFF7}"/>
              </a:ext>
            </a:extLst>
          </p:cNvPr>
          <p:cNvGrpSpPr/>
          <p:nvPr>
            <p:custDataLst>
              <p:tags r:id="rId2"/>
            </p:custDataLst>
          </p:nvPr>
        </p:nvGrpSpPr>
        <p:grpSpPr>
          <a:xfrm>
            <a:off x="6099576" y="1717172"/>
            <a:ext cx="437730" cy="441818"/>
            <a:chOff x="8929164" y="2952577"/>
            <a:chExt cx="359999" cy="352425"/>
          </a:xfrm>
        </p:grpSpPr>
        <p:sp>
          <p:nvSpPr>
            <p:cNvPr id="66" name="Ellipse 65">
              <a:extLst>
                <a:ext uri="{FF2B5EF4-FFF2-40B4-BE49-F238E27FC236}">
                  <a16:creationId xmlns:a16="http://schemas.microsoft.com/office/drawing/2014/main" id="{0D72455D-30C7-45FA-9453-D2242F646EA4}"/>
                </a:ext>
              </a:extLst>
            </p:cNvPr>
            <p:cNvSpPr/>
            <p:nvPr/>
          </p:nvSpPr>
          <p:spPr>
            <a:xfrm>
              <a:off x="8929164" y="2952577"/>
              <a:ext cx="359999" cy="352425"/>
            </a:xfrm>
            <a:prstGeom prst="ellipse">
              <a:avLst/>
            </a:prstGeom>
            <a:solidFill>
              <a:srgbClr val="B0B0B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19050">
                    <a:noFill/>
                  </a:ln>
                  <a:solidFill>
                    <a:srgbClr val="000000"/>
                  </a:solidFill>
                  <a:latin typeface="Arial" panose="020B0604020202020204" pitchFamily="34" charset="0"/>
                  <a:cs typeface="Arial" panose="020B0604020202020204" pitchFamily="34" charset="0"/>
                </a:rPr>
                <a:t>$</a:t>
              </a:r>
              <a:endParaRPr lang="fr-CA" sz="2000" b="1" dirty="0">
                <a:ln w="19050">
                  <a:noFill/>
                </a:ln>
                <a:solidFill>
                  <a:srgbClr val="000000"/>
                </a:solidFill>
                <a:latin typeface="Arial" panose="020B0604020202020204" pitchFamily="34" charset="0"/>
                <a:cs typeface="Arial" panose="020B0604020202020204" pitchFamily="34" charset="0"/>
              </a:endParaRPr>
            </a:p>
          </p:txBody>
        </p:sp>
        <p:cxnSp>
          <p:nvCxnSpPr>
            <p:cNvPr id="67" name="Connecteur droit 66">
              <a:extLst>
                <a:ext uri="{FF2B5EF4-FFF2-40B4-BE49-F238E27FC236}">
                  <a16:creationId xmlns:a16="http://schemas.microsoft.com/office/drawing/2014/main" id="{C53A37A0-6628-4A2E-91DC-F6ED0943F99E}"/>
                </a:ext>
              </a:extLst>
            </p:cNvPr>
            <p:cNvCxnSpPr>
              <a:cxnSpLocks/>
            </p:cNvCxnSpPr>
            <p:nvPr/>
          </p:nvCxnSpPr>
          <p:spPr>
            <a:xfrm>
              <a:off x="8955796" y="2985581"/>
              <a:ext cx="307278" cy="29444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8" name="Groupe 67">
            <a:extLst>
              <a:ext uri="{FF2B5EF4-FFF2-40B4-BE49-F238E27FC236}">
                <a16:creationId xmlns:a16="http://schemas.microsoft.com/office/drawing/2014/main" id="{B8897928-3F8F-42FE-A60B-C0892E9F1DBB}"/>
              </a:ext>
            </a:extLst>
          </p:cNvPr>
          <p:cNvGrpSpPr/>
          <p:nvPr>
            <p:custDataLst>
              <p:tags r:id="rId3"/>
            </p:custDataLst>
          </p:nvPr>
        </p:nvGrpSpPr>
        <p:grpSpPr>
          <a:xfrm>
            <a:off x="5513445" y="3437185"/>
            <a:ext cx="437730" cy="441818"/>
            <a:chOff x="8929164" y="2952577"/>
            <a:chExt cx="359999" cy="352425"/>
          </a:xfrm>
        </p:grpSpPr>
        <p:sp>
          <p:nvSpPr>
            <p:cNvPr id="69" name="Ellipse 68">
              <a:extLst>
                <a:ext uri="{FF2B5EF4-FFF2-40B4-BE49-F238E27FC236}">
                  <a16:creationId xmlns:a16="http://schemas.microsoft.com/office/drawing/2014/main" id="{CF8751ED-EF9C-469E-A367-7F0084E3A24A}"/>
                </a:ext>
              </a:extLst>
            </p:cNvPr>
            <p:cNvSpPr/>
            <p:nvPr/>
          </p:nvSpPr>
          <p:spPr>
            <a:xfrm>
              <a:off x="8929164" y="2952577"/>
              <a:ext cx="359999" cy="352425"/>
            </a:xfrm>
            <a:prstGeom prst="ellipse">
              <a:avLst/>
            </a:prstGeom>
            <a:solidFill>
              <a:srgbClr val="B0B0B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19050">
                    <a:noFill/>
                  </a:ln>
                  <a:solidFill>
                    <a:srgbClr val="000000"/>
                  </a:solidFill>
                  <a:latin typeface="Arial" panose="020B0604020202020204" pitchFamily="34" charset="0"/>
                  <a:cs typeface="Arial" panose="020B0604020202020204" pitchFamily="34" charset="0"/>
                </a:rPr>
                <a:t>$</a:t>
              </a:r>
              <a:endParaRPr lang="fr-CA" sz="2000" b="1" dirty="0">
                <a:ln w="19050">
                  <a:noFill/>
                </a:ln>
                <a:solidFill>
                  <a:srgbClr val="000000"/>
                </a:solidFill>
                <a:latin typeface="Arial" panose="020B0604020202020204" pitchFamily="34" charset="0"/>
                <a:cs typeface="Arial" panose="020B0604020202020204" pitchFamily="34" charset="0"/>
              </a:endParaRPr>
            </a:p>
          </p:txBody>
        </p:sp>
        <p:cxnSp>
          <p:nvCxnSpPr>
            <p:cNvPr id="70" name="Connecteur droit 69">
              <a:extLst>
                <a:ext uri="{FF2B5EF4-FFF2-40B4-BE49-F238E27FC236}">
                  <a16:creationId xmlns:a16="http://schemas.microsoft.com/office/drawing/2014/main" id="{EE6A1805-4ED0-4CF7-8FE9-C8DC9CA8BBC3}"/>
                </a:ext>
              </a:extLst>
            </p:cNvPr>
            <p:cNvCxnSpPr>
              <a:cxnSpLocks/>
            </p:cNvCxnSpPr>
            <p:nvPr/>
          </p:nvCxnSpPr>
          <p:spPr>
            <a:xfrm>
              <a:off x="8955796" y="2985581"/>
              <a:ext cx="307278" cy="29444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1" name="Image 40" descr="C:\Users\tesma01\AppData\Local\Microsoft\Windows\Temporary Internet Files\Content.Outlook\5FN2QKOA\losanges avec lettres_Plan de travail 1.png">
            <a:extLst>
              <a:ext uri="{FF2B5EF4-FFF2-40B4-BE49-F238E27FC236}">
                <a16:creationId xmlns:a16="http://schemas.microsoft.com/office/drawing/2014/main" id="{68F7B69A-65EF-4C61-B5CF-9A6F13C2F0D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92" y="5516667"/>
            <a:ext cx="644759" cy="613896"/>
          </a:xfrm>
          <a:prstGeom prst="rect">
            <a:avLst/>
          </a:prstGeom>
          <a:noFill/>
          <a:ln>
            <a:noFill/>
          </a:ln>
        </p:spPr>
      </p:pic>
      <p:sp>
        <p:nvSpPr>
          <p:cNvPr id="43" name="ZoneTexte 42">
            <a:extLst>
              <a:ext uri="{FF2B5EF4-FFF2-40B4-BE49-F238E27FC236}">
                <a16:creationId xmlns:a16="http://schemas.microsoft.com/office/drawing/2014/main" id="{DF52CFAE-5225-4E9B-8A32-DB715E8098DE}"/>
              </a:ext>
            </a:extLst>
          </p:cNvPr>
          <p:cNvSpPr txBox="1"/>
          <p:nvPr/>
        </p:nvSpPr>
        <p:spPr>
          <a:xfrm>
            <a:off x="800704" y="1991041"/>
            <a:ext cx="1003841" cy="523220"/>
          </a:xfrm>
          <a:prstGeom prst="rect">
            <a:avLst/>
          </a:prstGeom>
          <a:noFill/>
        </p:spPr>
        <p:txBody>
          <a:bodyPr wrap="square" rtlCol="0">
            <a:spAutoFit/>
          </a:bodyPr>
          <a:lstStyle/>
          <a:p>
            <a:pPr algn="ctr"/>
            <a:r>
              <a:rPr lang="fr-CA" sz="1400" b="1" dirty="0"/>
              <a:t>Tourbière ouverte</a:t>
            </a:r>
          </a:p>
        </p:txBody>
      </p:sp>
      <p:pic>
        <p:nvPicPr>
          <p:cNvPr id="46" name="Image 45" descr="C:\Users\tesma01\AppData\Local\Microsoft\Windows\Temporary Internet Files\Content.Outlook\5FN2QKOA\losanges avec lettres_Plan de travail 1.png">
            <a:extLst>
              <a:ext uri="{FF2B5EF4-FFF2-40B4-BE49-F238E27FC236}">
                <a16:creationId xmlns:a16="http://schemas.microsoft.com/office/drawing/2014/main" id="{3177D55E-C0D8-4998-B524-5718E4161D4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3905" y="1594083"/>
            <a:ext cx="644759" cy="613896"/>
          </a:xfrm>
          <a:prstGeom prst="rect">
            <a:avLst/>
          </a:prstGeom>
          <a:noFill/>
          <a:ln>
            <a:noFill/>
          </a:ln>
        </p:spPr>
      </p:pic>
      <p:sp>
        <p:nvSpPr>
          <p:cNvPr id="54" name="Forme libre : forme 53">
            <a:extLst>
              <a:ext uri="{FF2B5EF4-FFF2-40B4-BE49-F238E27FC236}">
                <a16:creationId xmlns:a16="http://schemas.microsoft.com/office/drawing/2014/main" id="{FD166B48-59F9-4DC9-ADBF-A0D3989EE243}"/>
              </a:ext>
            </a:extLst>
          </p:cNvPr>
          <p:cNvSpPr/>
          <p:nvPr/>
        </p:nvSpPr>
        <p:spPr>
          <a:xfrm>
            <a:off x="260763" y="2820943"/>
            <a:ext cx="1984443" cy="237569"/>
          </a:xfrm>
          <a:custGeom>
            <a:avLst/>
            <a:gdLst>
              <a:gd name="connsiteX0" fmla="*/ 0 w 1984443"/>
              <a:gd name="connsiteY0" fmla="*/ 99149 h 237569"/>
              <a:gd name="connsiteX1" fmla="*/ 418290 w 1984443"/>
              <a:gd name="connsiteY1" fmla="*/ 118604 h 237569"/>
              <a:gd name="connsiteX2" fmla="*/ 671209 w 1984443"/>
              <a:gd name="connsiteY2" fmla="*/ 147787 h 237569"/>
              <a:gd name="connsiteX3" fmla="*/ 914400 w 1984443"/>
              <a:gd name="connsiteY3" fmla="*/ 206153 h 237569"/>
              <a:gd name="connsiteX4" fmla="*/ 1118681 w 1984443"/>
              <a:gd name="connsiteY4" fmla="*/ 235336 h 237569"/>
              <a:gd name="connsiteX5" fmla="*/ 1254869 w 1984443"/>
              <a:gd name="connsiteY5" fmla="*/ 147787 h 237569"/>
              <a:gd name="connsiteX6" fmla="*/ 1429966 w 1984443"/>
              <a:gd name="connsiteY6" fmla="*/ 21328 h 237569"/>
              <a:gd name="connsiteX7" fmla="*/ 1585609 w 1984443"/>
              <a:gd name="connsiteY7" fmla="*/ 1872 h 237569"/>
              <a:gd name="connsiteX8" fmla="*/ 1984443 w 1984443"/>
              <a:gd name="connsiteY8" fmla="*/ 1872 h 23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443" h="237569">
                <a:moveTo>
                  <a:pt x="0" y="99149"/>
                </a:moveTo>
                <a:lnTo>
                  <a:pt x="418290" y="118604"/>
                </a:lnTo>
                <a:cubicBezTo>
                  <a:pt x="530158" y="126710"/>
                  <a:pt x="588524" y="133196"/>
                  <a:pt x="671209" y="147787"/>
                </a:cubicBezTo>
                <a:cubicBezTo>
                  <a:pt x="753894" y="162378"/>
                  <a:pt x="839821" y="191561"/>
                  <a:pt x="914400" y="206153"/>
                </a:cubicBezTo>
                <a:cubicBezTo>
                  <a:pt x="988979" y="220745"/>
                  <a:pt x="1061936" y="245064"/>
                  <a:pt x="1118681" y="235336"/>
                </a:cubicBezTo>
                <a:cubicBezTo>
                  <a:pt x="1175426" y="225608"/>
                  <a:pt x="1202988" y="183455"/>
                  <a:pt x="1254869" y="147787"/>
                </a:cubicBezTo>
                <a:cubicBezTo>
                  <a:pt x="1306750" y="112119"/>
                  <a:pt x="1374843" y="45647"/>
                  <a:pt x="1429966" y="21328"/>
                </a:cubicBezTo>
                <a:cubicBezTo>
                  <a:pt x="1485089" y="-2991"/>
                  <a:pt x="1493196" y="5115"/>
                  <a:pt x="1585609" y="1872"/>
                </a:cubicBezTo>
                <a:cubicBezTo>
                  <a:pt x="1678022" y="-1371"/>
                  <a:pt x="1831232" y="250"/>
                  <a:pt x="1984443" y="1872"/>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9" name="Graphique 58" descr="Plante">
            <a:extLst>
              <a:ext uri="{FF2B5EF4-FFF2-40B4-BE49-F238E27FC236}">
                <a16:creationId xmlns:a16="http://schemas.microsoft.com/office/drawing/2014/main" id="{1444714B-E360-495D-8209-F45A56E4AF4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4484" y="2589992"/>
            <a:ext cx="381566" cy="381566"/>
          </a:xfrm>
          <a:prstGeom prst="rect">
            <a:avLst/>
          </a:prstGeom>
        </p:spPr>
      </p:pic>
      <p:grpSp>
        <p:nvGrpSpPr>
          <p:cNvPr id="73" name="Groupe 72">
            <a:extLst>
              <a:ext uri="{FF2B5EF4-FFF2-40B4-BE49-F238E27FC236}">
                <a16:creationId xmlns:a16="http://schemas.microsoft.com/office/drawing/2014/main" id="{B0950D89-C27D-4413-8A4F-1D62CD050E7E}"/>
              </a:ext>
            </a:extLst>
          </p:cNvPr>
          <p:cNvGrpSpPr/>
          <p:nvPr/>
        </p:nvGrpSpPr>
        <p:grpSpPr>
          <a:xfrm>
            <a:off x="4715791" y="2608645"/>
            <a:ext cx="651754" cy="720000"/>
            <a:chOff x="11312488" y="5189693"/>
            <a:chExt cx="651754" cy="720000"/>
          </a:xfrm>
        </p:grpSpPr>
        <p:pic>
          <p:nvPicPr>
            <p:cNvPr id="76" name="Picture 8">
              <a:extLst>
                <a:ext uri="{FF2B5EF4-FFF2-40B4-BE49-F238E27FC236}">
                  <a16:creationId xmlns:a16="http://schemas.microsoft.com/office/drawing/2014/main" id="{F3257A84-4FEC-473F-9D9E-28D48AE4FE51}"/>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12488" y="5189693"/>
              <a:ext cx="651754" cy="720000"/>
            </a:xfrm>
            <a:prstGeom prst="rect">
              <a:avLst/>
            </a:prstGeom>
            <a:noFill/>
            <a:extLst>
              <a:ext uri="{909E8E84-426E-40DD-AFC4-6F175D3DCCD1}">
                <a14:hiddenFill xmlns:a14="http://schemas.microsoft.com/office/drawing/2010/main">
                  <a:solidFill>
                    <a:srgbClr val="FFFFFF"/>
                  </a:solidFill>
                </a14:hiddenFill>
              </a:ext>
            </a:extLst>
          </p:spPr>
        </p:pic>
        <p:sp>
          <p:nvSpPr>
            <p:cNvPr id="77" name="Ellipse 76">
              <a:extLst>
                <a:ext uri="{FF2B5EF4-FFF2-40B4-BE49-F238E27FC236}">
                  <a16:creationId xmlns:a16="http://schemas.microsoft.com/office/drawing/2014/main" id="{E56844C2-D515-4E57-BA5B-C22DDC390E4C}"/>
                </a:ext>
              </a:extLst>
            </p:cNvPr>
            <p:cNvSpPr/>
            <p:nvPr/>
          </p:nvSpPr>
          <p:spPr>
            <a:xfrm>
              <a:off x="11424314" y="5336030"/>
              <a:ext cx="450000" cy="45000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b="1">
                <a:ln w="19050">
                  <a:noFill/>
                </a:ln>
                <a:solidFill>
                  <a:srgbClr val="000000"/>
                </a:solidFill>
                <a:latin typeface="Arial" panose="020B0604020202020204" pitchFamily="34" charset="0"/>
                <a:cs typeface="Arial" panose="020B0604020202020204" pitchFamily="34" charset="0"/>
              </a:endParaRPr>
            </a:p>
          </p:txBody>
        </p:sp>
      </p:grpSp>
      <p:grpSp>
        <p:nvGrpSpPr>
          <p:cNvPr id="78" name="Groupe 77">
            <a:extLst>
              <a:ext uri="{FF2B5EF4-FFF2-40B4-BE49-F238E27FC236}">
                <a16:creationId xmlns:a16="http://schemas.microsoft.com/office/drawing/2014/main" id="{7DCE304C-11E2-4E01-B521-B272B7D1339A}"/>
              </a:ext>
            </a:extLst>
          </p:cNvPr>
          <p:cNvGrpSpPr/>
          <p:nvPr/>
        </p:nvGrpSpPr>
        <p:grpSpPr>
          <a:xfrm>
            <a:off x="374824" y="2104082"/>
            <a:ext cx="651754" cy="720000"/>
            <a:chOff x="11312488" y="5189693"/>
            <a:chExt cx="651754" cy="720000"/>
          </a:xfrm>
        </p:grpSpPr>
        <p:pic>
          <p:nvPicPr>
            <p:cNvPr id="79" name="Picture 8">
              <a:extLst>
                <a:ext uri="{FF2B5EF4-FFF2-40B4-BE49-F238E27FC236}">
                  <a16:creationId xmlns:a16="http://schemas.microsoft.com/office/drawing/2014/main" id="{B2FB929C-EBB3-4A93-A466-E349D4AF832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12488" y="5189693"/>
              <a:ext cx="651754" cy="720000"/>
            </a:xfrm>
            <a:prstGeom prst="rect">
              <a:avLst/>
            </a:prstGeom>
            <a:noFill/>
            <a:extLst>
              <a:ext uri="{909E8E84-426E-40DD-AFC4-6F175D3DCCD1}">
                <a14:hiddenFill xmlns:a14="http://schemas.microsoft.com/office/drawing/2010/main">
                  <a:solidFill>
                    <a:srgbClr val="FFFFFF"/>
                  </a:solidFill>
                </a14:hiddenFill>
              </a:ext>
            </a:extLst>
          </p:spPr>
        </p:pic>
        <p:sp>
          <p:nvSpPr>
            <p:cNvPr id="80" name="Ellipse 79">
              <a:extLst>
                <a:ext uri="{FF2B5EF4-FFF2-40B4-BE49-F238E27FC236}">
                  <a16:creationId xmlns:a16="http://schemas.microsoft.com/office/drawing/2014/main" id="{14608B6C-1CBD-4DCB-957F-5C408529DE03}"/>
                </a:ext>
              </a:extLst>
            </p:cNvPr>
            <p:cNvSpPr/>
            <p:nvPr/>
          </p:nvSpPr>
          <p:spPr>
            <a:xfrm>
              <a:off x="11424314" y="5336030"/>
              <a:ext cx="450000" cy="45000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b="1">
                <a:ln w="19050">
                  <a:noFill/>
                </a:ln>
                <a:solidFill>
                  <a:srgbClr val="000000"/>
                </a:solidFill>
                <a:latin typeface="Arial" panose="020B0604020202020204" pitchFamily="34" charset="0"/>
                <a:cs typeface="Arial" panose="020B0604020202020204" pitchFamily="34" charset="0"/>
              </a:endParaRPr>
            </a:p>
          </p:txBody>
        </p:sp>
      </p:grpSp>
      <p:grpSp>
        <p:nvGrpSpPr>
          <p:cNvPr id="81" name="Groupe 80">
            <a:extLst>
              <a:ext uri="{FF2B5EF4-FFF2-40B4-BE49-F238E27FC236}">
                <a16:creationId xmlns:a16="http://schemas.microsoft.com/office/drawing/2014/main" id="{6C71E76C-E065-44B8-BA7E-D30EB0CCCFB2}"/>
              </a:ext>
            </a:extLst>
          </p:cNvPr>
          <p:cNvGrpSpPr/>
          <p:nvPr/>
        </p:nvGrpSpPr>
        <p:grpSpPr>
          <a:xfrm>
            <a:off x="7917857" y="4873179"/>
            <a:ext cx="651754" cy="720000"/>
            <a:chOff x="11312488" y="5189693"/>
            <a:chExt cx="651754" cy="720000"/>
          </a:xfrm>
        </p:grpSpPr>
        <p:pic>
          <p:nvPicPr>
            <p:cNvPr id="82" name="Picture 8">
              <a:extLst>
                <a:ext uri="{FF2B5EF4-FFF2-40B4-BE49-F238E27FC236}">
                  <a16:creationId xmlns:a16="http://schemas.microsoft.com/office/drawing/2014/main" id="{1A368062-76DA-43AF-A6BE-530C0B5B6DCE}"/>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12488" y="5189693"/>
              <a:ext cx="651754" cy="720000"/>
            </a:xfrm>
            <a:prstGeom prst="rect">
              <a:avLst/>
            </a:prstGeom>
            <a:noFill/>
            <a:extLst>
              <a:ext uri="{909E8E84-426E-40DD-AFC4-6F175D3DCCD1}">
                <a14:hiddenFill xmlns:a14="http://schemas.microsoft.com/office/drawing/2010/main">
                  <a:solidFill>
                    <a:srgbClr val="FFFFFF"/>
                  </a:solidFill>
                </a14:hiddenFill>
              </a:ext>
            </a:extLst>
          </p:spPr>
        </p:pic>
        <p:sp>
          <p:nvSpPr>
            <p:cNvPr id="83" name="Ellipse 82">
              <a:extLst>
                <a:ext uri="{FF2B5EF4-FFF2-40B4-BE49-F238E27FC236}">
                  <a16:creationId xmlns:a16="http://schemas.microsoft.com/office/drawing/2014/main" id="{B4ACB044-4C94-4A10-B9EC-3275135782F6}"/>
                </a:ext>
              </a:extLst>
            </p:cNvPr>
            <p:cNvSpPr/>
            <p:nvPr/>
          </p:nvSpPr>
          <p:spPr>
            <a:xfrm>
              <a:off x="11424314" y="5336030"/>
              <a:ext cx="450000" cy="45000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b="1">
                <a:ln w="19050">
                  <a:noFill/>
                </a:ln>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7718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27DF884-7327-49EB-B8ED-190D3B3F2A3D}"/>
              </a:ext>
            </a:extLst>
          </p:cNvPr>
          <p:cNvPicPr>
            <a:picLocks noChangeAspect="1"/>
          </p:cNvPicPr>
          <p:nvPr/>
        </p:nvPicPr>
        <p:blipFill>
          <a:blip r:embed="rId3"/>
          <a:stretch>
            <a:fillRect/>
          </a:stretch>
        </p:blipFill>
        <p:spPr>
          <a:xfrm>
            <a:off x="5884799" y="1371941"/>
            <a:ext cx="5030852" cy="4577250"/>
          </a:xfrm>
          <a:prstGeom prst="rect">
            <a:avLst/>
          </a:prstGeom>
        </p:spPr>
      </p:pic>
      <p:sp>
        <p:nvSpPr>
          <p:cNvPr id="2" name="Titre 1"/>
          <p:cNvSpPr>
            <a:spLocks noGrp="1"/>
          </p:cNvSpPr>
          <p:nvPr>
            <p:ph type="title"/>
          </p:nvPr>
        </p:nvSpPr>
        <p:spPr>
          <a:xfrm>
            <a:off x="838200" y="164922"/>
            <a:ext cx="10515600" cy="550607"/>
          </a:xfrm>
        </p:spPr>
        <p:txBody>
          <a:bodyPr>
            <a:normAutofit fontScale="90000"/>
          </a:bodyPr>
          <a:lstStyle/>
          <a:p>
            <a:r>
              <a:rPr lang="fr-CA" dirty="0">
                <a:ea typeface="+mn-lt"/>
                <a:cs typeface="+mn-lt"/>
              </a:rPr>
              <a:t>Réaliser un projet </a:t>
            </a:r>
            <a:r>
              <a:rPr lang="fr-CA" b="0" dirty="0">
                <a:ea typeface="+mn-lt"/>
                <a:cs typeface="+mn-lt"/>
              </a:rPr>
              <a:t>– cartographie et validation terrain</a:t>
            </a:r>
          </a:p>
        </p:txBody>
      </p:sp>
      <p:sp>
        <p:nvSpPr>
          <p:cNvPr id="16" name="Espace réservé du numéro de diapositive 3">
            <a:extLst>
              <a:ext uri="{FF2B5EF4-FFF2-40B4-BE49-F238E27FC236}">
                <a16:creationId xmlns:a16="http://schemas.microsoft.com/office/drawing/2014/main" id="{5A1E5A08-CA1E-407D-A3BD-864E759981C0}"/>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25</a:t>
            </a:fld>
            <a:endParaRPr lang="fr-CA" dirty="0"/>
          </a:p>
        </p:txBody>
      </p:sp>
      <p:pic>
        <p:nvPicPr>
          <p:cNvPr id="28" name="Image 27" descr="Une image contenant texte&#10;&#10;Description générée automatiquement">
            <a:extLst>
              <a:ext uri="{FF2B5EF4-FFF2-40B4-BE49-F238E27FC236}">
                <a16:creationId xmlns:a16="http://schemas.microsoft.com/office/drawing/2014/main" id="{52646050-4F56-4D61-98F9-6D17966B1C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052487" y="3159381"/>
            <a:ext cx="4619228" cy="1013922"/>
          </a:xfrm>
          <a:prstGeom prst="rect">
            <a:avLst/>
          </a:prstGeom>
        </p:spPr>
      </p:pic>
      <p:sp>
        <p:nvSpPr>
          <p:cNvPr id="44" name="Étoile : 5 branches 43">
            <a:extLst>
              <a:ext uri="{FF2B5EF4-FFF2-40B4-BE49-F238E27FC236}">
                <a16:creationId xmlns:a16="http://schemas.microsoft.com/office/drawing/2014/main" id="{5D859474-DEFD-4025-8EA6-92F23DE5AB20}"/>
              </a:ext>
            </a:extLst>
          </p:cNvPr>
          <p:cNvSpPr/>
          <p:nvPr/>
        </p:nvSpPr>
        <p:spPr>
          <a:xfrm>
            <a:off x="5387687" y="5444575"/>
            <a:ext cx="180000" cy="1800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0" name="Forme libre : forme 49">
            <a:extLst>
              <a:ext uri="{FF2B5EF4-FFF2-40B4-BE49-F238E27FC236}">
                <a16:creationId xmlns:a16="http://schemas.microsoft.com/office/drawing/2014/main" id="{BA66663E-C4F5-4C4A-B9CE-6915829CDB60}"/>
              </a:ext>
            </a:extLst>
          </p:cNvPr>
          <p:cNvSpPr/>
          <p:nvPr/>
        </p:nvSpPr>
        <p:spPr>
          <a:xfrm rot="15903647">
            <a:off x="5094728" y="3466562"/>
            <a:ext cx="4563474" cy="373214"/>
          </a:xfrm>
          <a:custGeom>
            <a:avLst/>
            <a:gdLst>
              <a:gd name="connsiteX0" fmla="*/ 0 w 1984443"/>
              <a:gd name="connsiteY0" fmla="*/ 99149 h 237569"/>
              <a:gd name="connsiteX1" fmla="*/ 418290 w 1984443"/>
              <a:gd name="connsiteY1" fmla="*/ 118604 h 237569"/>
              <a:gd name="connsiteX2" fmla="*/ 671209 w 1984443"/>
              <a:gd name="connsiteY2" fmla="*/ 147787 h 237569"/>
              <a:gd name="connsiteX3" fmla="*/ 914400 w 1984443"/>
              <a:gd name="connsiteY3" fmla="*/ 206153 h 237569"/>
              <a:gd name="connsiteX4" fmla="*/ 1118681 w 1984443"/>
              <a:gd name="connsiteY4" fmla="*/ 235336 h 237569"/>
              <a:gd name="connsiteX5" fmla="*/ 1254869 w 1984443"/>
              <a:gd name="connsiteY5" fmla="*/ 147787 h 237569"/>
              <a:gd name="connsiteX6" fmla="*/ 1429966 w 1984443"/>
              <a:gd name="connsiteY6" fmla="*/ 21328 h 237569"/>
              <a:gd name="connsiteX7" fmla="*/ 1585609 w 1984443"/>
              <a:gd name="connsiteY7" fmla="*/ 1872 h 237569"/>
              <a:gd name="connsiteX8" fmla="*/ 1984443 w 1984443"/>
              <a:gd name="connsiteY8" fmla="*/ 1872 h 23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443" h="237569">
                <a:moveTo>
                  <a:pt x="0" y="99149"/>
                </a:moveTo>
                <a:lnTo>
                  <a:pt x="418290" y="118604"/>
                </a:lnTo>
                <a:cubicBezTo>
                  <a:pt x="530158" y="126710"/>
                  <a:pt x="588524" y="133196"/>
                  <a:pt x="671209" y="147787"/>
                </a:cubicBezTo>
                <a:cubicBezTo>
                  <a:pt x="753894" y="162378"/>
                  <a:pt x="839821" y="191561"/>
                  <a:pt x="914400" y="206153"/>
                </a:cubicBezTo>
                <a:cubicBezTo>
                  <a:pt x="988979" y="220745"/>
                  <a:pt x="1061936" y="245064"/>
                  <a:pt x="1118681" y="235336"/>
                </a:cubicBezTo>
                <a:cubicBezTo>
                  <a:pt x="1175426" y="225608"/>
                  <a:pt x="1202988" y="183455"/>
                  <a:pt x="1254869" y="147787"/>
                </a:cubicBezTo>
                <a:cubicBezTo>
                  <a:pt x="1306750" y="112119"/>
                  <a:pt x="1374843" y="45647"/>
                  <a:pt x="1429966" y="21328"/>
                </a:cubicBezTo>
                <a:cubicBezTo>
                  <a:pt x="1485089" y="-2991"/>
                  <a:pt x="1493196" y="5115"/>
                  <a:pt x="1585609" y="1872"/>
                </a:cubicBezTo>
                <a:cubicBezTo>
                  <a:pt x="1678022" y="-1371"/>
                  <a:pt x="1831232" y="250"/>
                  <a:pt x="1984443" y="1872"/>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 name="ZoneTexte 3">
            <a:extLst>
              <a:ext uri="{FF2B5EF4-FFF2-40B4-BE49-F238E27FC236}">
                <a16:creationId xmlns:a16="http://schemas.microsoft.com/office/drawing/2014/main" id="{6B0ADCC6-15CF-4BFC-83BC-5216E2BECAE2}"/>
              </a:ext>
            </a:extLst>
          </p:cNvPr>
          <p:cNvSpPr txBox="1"/>
          <p:nvPr/>
        </p:nvSpPr>
        <p:spPr>
          <a:xfrm>
            <a:off x="345938" y="698787"/>
            <a:ext cx="4359452" cy="3477875"/>
          </a:xfrm>
          <a:prstGeom prst="rect">
            <a:avLst/>
          </a:prstGeom>
          <a:noFill/>
        </p:spPr>
        <p:txBody>
          <a:bodyPr wrap="square" rtlCol="0">
            <a:spAutoFit/>
          </a:bodyPr>
          <a:lstStyle/>
          <a:p>
            <a:r>
              <a:rPr lang="fr-CA" b="1" dirty="0"/>
              <a:t>Chemin et traverse de cours d’eau en tourbière ouverte</a:t>
            </a:r>
          </a:p>
          <a:p>
            <a:pPr marL="285750" indent="-285750">
              <a:buFont typeface="Wingdings" panose="05000000000000000000" pitchFamily="2" charset="2"/>
              <a:buChar char="Ø"/>
            </a:pPr>
            <a:r>
              <a:rPr lang="fr-CA" sz="1600" dirty="0"/>
              <a:t>La cartographie des milieux humides potentiels indique la présence d’une tourbière ouverte</a:t>
            </a:r>
          </a:p>
          <a:p>
            <a:pPr marL="285750" indent="-285750">
              <a:buFont typeface="Wingdings" panose="05000000000000000000" pitchFamily="2" charset="2"/>
              <a:buChar char="Ø"/>
            </a:pPr>
            <a:endParaRPr lang="fr-CA" sz="1600" dirty="0"/>
          </a:p>
          <a:p>
            <a:pPr marL="285750" indent="-285750">
              <a:buFont typeface="Wingdings" panose="05000000000000000000" pitchFamily="2" charset="2"/>
              <a:buChar char="Ø"/>
            </a:pPr>
            <a:r>
              <a:rPr lang="fr-CA" sz="1600" dirty="0"/>
              <a:t>La validation terrain indique la présence d’une aulnaie (marécage)</a:t>
            </a:r>
          </a:p>
          <a:p>
            <a:pPr marL="285750" indent="-285750">
              <a:buFont typeface="Wingdings" panose="05000000000000000000" pitchFamily="2" charset="2"/>
              <a:buChar char="Ø"/>
            </a:pPr>
            <a:endParaRPr lang="fr-CA" sz="800" dirty="0"/>
          </a:p>
          <a:p>
            <a:pPr marL="285750" indent="-285750">
              <a:buFont typeface="Wingdings" panose="05000000000000000000" pitchFamily="2" charset="2"/>
              <a:buChar char="Ø"/>
            </a:pPr>
            <a:r>
              <a:rPr lang="fr-CA" sz="1600" dirty="0"/>
              <a:t>Comment considérer les milieux humides « riverains »? Il est important de bien délimiter la rive et le littoral (voir les aide-mémoires disponibles sur la page Web du </a:t>
            </a:r>
            <a:r>
              <a:rPr lang="fr-CA" sz="1600" dirty="0">
                <a:hlinkClick r:id="rId5"/>
              </a:rPr>
              <a:t>Régime transitoire de gestion des zones inondables, des rives et du littoral</a:t>
            </a:r>
            <a:r>
              <a:rPr lang="fr-CA" sz="1600" dirty="0"/>
              <a:t>).</a:t>
            </a:r>
          </a:p>
        </p:txBody>
      </p:sp>
      <p:sp>
        <p:nvSpPr>
          <p:cNvPr id="12" name="ZoneTexte 11">
            <a:extLst>
              <a:ext uri="{FF2B5EF4-FFF2-40B4-BE49-F238E27FC236}">
                <a16:creationId xmlns:a16="http://schemas.microsoft.com/office/drawing/2014/main" id="{97B32546-BFDC-47CC-8205-9CD0CCE3A2DA}"/>
              </a:ext>
            </a:extLst>
          </p:cNvPr>
          <p:cNvSpPr txBox="1"/>
          <p:nvPr/>
        </p:nvSpPr>
        <p:spPr>
          <a:xfrm>
            <a:off x="7526090" y="2069875"/>
            <a:ext cx="1773886" cy="1200329"/>
          </a:xfrm>
          <a:prstGeom prst="rect">
            <a:avLst/>
          </a:prstGeom>
          <a:noFill/>
        </p:spPr>
        <p:txBody>
          <a:bodyPr wrap="square" rtlCol="0">
            <a:spAutoFit/>
          </a:bodyPr>
          <a:lstStyle/>
          <a:p>
            <a:r>
              <a:rPr lang="fr-CA" b="1" dirty="0">
                <a:solidFill>
                  <a:srgbClr val="94D271"/>
                </a:solidFill>
              </a:rPr>
              <a:t>Cartographie : </a:t>
            </a:r>
            <a:r>
              <a:rPr lang="fr-CA" dirty="0">
                <a:solidFill>
                  <a:srgbClr val="94D271"/>
                </a:solidFill>
              </a:rPr>
              <a:t>tourbière ouverte potentielle</a:t>
            </a:r>
          </a:p>
        </p:txBody>
      </p:sp>
      <p:sp>
        <p:nvSpPr>
          <p:cNvPr id="15" name="Rectangle : coins arrondis 14">
            <a:extLst>
              <a:ext uri="{FF2B5EF4-FFF2-40B4-BE49-F238E27FC236}">
                <a16:creationId xmlns:a16="http://schemas.microsoft.com/office/drawing/2014/main" id="{B2BF9E28-91F8-474A-AE6F-9D839F7E9F99}"/>
              </a:ext>
            </a:extLst>
          </p:cNvPr>
          <p:cNvSpPr/>
          <p:nvPr/>
        </p:nvSpPr>
        <p:spPr>
          <a:xfrm>
            <a:off x="246913" y="4185033"/>
            <a:ext cx="4458477" cy="1736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1400" dirty="0"/>
              <a:t>Pour les activités d’aménagement forestier dont les superficies visées sont mieux délimitées, comme les chemins, il est préférable de faire une validation terrain avant leur réalisation. Cela permet de s’assurer de la justesse des informations cartographiques disponibles et d’appliquer l’encadrement adéquat. La réalité terrain doit toujours l’emporter sur la cartographie.</a:t>
            </a:r>
          </a:p>
        </p:txBody>
      </p:sp>
      <p:sp>
        <p:nvSpPr>
          <p:cNvPr id="20" name="ZoneTexte 19">
            <a:extLst>
              <a:ext uri="{FF2B5EF4-FFF2-40B4-BE49-F238E27FC236}">
                <a16:creationId xmlns:a16="http://schemas.microsoft.com/office/drawing/2014/main" id="{0F82BC0F-6222-40FC-BDC5-8D727FF167D0}"/>
              </a:ext>
            </a:extLst>
          </p:cNvPr>
          <p:cNvSpPr txBox="1"/>
          <p:nvPr/>
        </p:nvSpPr>
        <p:spPr>
          <a:xfrm>
            <a:off x="7526090" y="4701245"/>
            <a:ext cx="1773886" cy="923330"/>
          </a:xfrm>
          <a:prstGeom prst="rect">
            <a:avLst/>
          </a:prstGeom>
          <a:noFill/>
        </p:spPr>
        <p:txBody>
          <a:bodyPr wrap="square" rtlCol="0">
            <a:spAutoFit/>
          </a:bodyPr>
          <a:lstStyle/>
          <a:p>
            <a:r>
              <a:rPr lang="fr-CA" b="1" dirty="0">
                <a:solidFill>
                  <a:srgbClr val="94D271"/>
                </a:solidFill>
              </a:rPr>
              <a:t>Terrain : </a:t>
            </a:r>
            <a:r>
              <a:rPr lang="fr-CA" dirty="0">
                <a:solidFill>
                  <a:srgbClr val="94D271"/>
                </a:solidFill>
              </a:rPr>
              <a:t>marécage arbustif</a:t>
            </a:r>
          </a:p>
        </p:txBody>
      </p:sp>
    </p:spTree>
    <p:extLst>
      <p:ext uri="{BB962C8B-B14F-4D97-AF65-F5344CB8AC3E}">
        <p14:creationId xmlns:p14="http://schemas.microsoft.com/office/powerpoint/2010/main" val="1184110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393875"/>
            <a:ext cx="12191999" cy="2035125"/>
          </a:xfrm>
        </p:spPr>
        <p:txBody>
          <a:bodyPr/>
          <a:lstStyle/>
          <a:p>
            <a:r>
              <a:rPr lang="fr-CA" dirty="0"/>
              <a:t>Récolte</a:t>
            </a:r>
          </a:p>
        </p:txBody>
      </p:sp>
    </p:spTree>
    <p:extLst>
      <p:ext uri="{BB962C8B-B14F-4D97-AF65-F5344CB8AC3E}">
        <p14:creationId xmlns:p14="http://schemas.microsoft.com/office/powerpoint/2010/main" val="2276005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541DE09-F9D6-46C0-AE30-81DE561BD2BD}"/>
              </a:ext>
            </a:extLst>
          </p:cNvPr>
          <p:cNvSpPr>
            <a:spLocks noGrp="1"/>
          </p:cNvSpPr>
          <p:nvPr>
            <p:ph type="title"/>
          </p:nvPr>
        </p:nvSpPr>
        <p:spPr>
          <a:xfrm>
            <a:off x="151642" y="-5997"/>
            <a:ext cx="10955400" cy="550607"/>
          </a:xfrm>
        </p:spPr>
        <p:txBody>
          <a:bodyPr>
            <a:noAutofit/>
          </a:bodyPr>
          <a:lstStyle/>
          <a:p>
            <a:r>
              <a:rPr lang="fr-CA" sz="2800" dirty="0"/>
              <a:t>Forêt privée et milieux humides et hydriques </a:t>
            </a:r>
            <a:r>
              <a:rPr lang="fr-CA" sz="2800" b="0" dirty="0"/>
              <a:t>– récolte de bois</a:t>
            </a:r>
            <a:endParaRPr lang="fr-CA" sz="2800" dirty="0"/>
          </a:p>
        </p:txBody>
      </p:sp>
      <p:graphicFrame>
        <p:nvGraphicFramePr>
          <p:cNvPr id="5" name="Espace réservé du contenu 4">
            <a:extLst>
              <a:ext uri="{FF2B5EF4-FFF2-40B4-BE49-F238E27FC236}">
                <a16:creationId xmlns:a16="http://schemas.microsoft.com/office/drawing/2014/main" id="{02FA3B12-EE26-4CD0-BC3E-CE05E9BB657D}"/>
              </a:ext>
            </a:extLst>
          </p:cNvPr>
          <p:cNvGraphicFramePr>
            <a:graphicFrameLocks noGrp="1"/>
          </p:cNvGraphicFramePr>
          <p:nvPr>
            <p:ph idx="1"/>
            <p:extLst>
              <p:ext uri="{D42A27DB-BD31-4B8C-83A1-F6EECF244321}">
                <p14:modId xmlns:p14="http://schemas.microsoft.com/office/powerpoint/2010/main" val="2563760605"/>
              </p:ext>
            </p:extLst>
          </p:nvPr>
        </p:nvGraphicFramePr>
        <p:xfrm>
          <a:off x="264408" y="966986"/>
          <a:ext cx="5675983" cy="4925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3">
            <a:extLst>
              <a:ext uri="{FF2B5EF4-FFF2-40B4-BE49-F238E27FC236}">
                <a16:creationId xmlns:a16="http://schemas.microsoft.com/office/drawing/2014/main" id="{B504DCBA-ED55-47ED-8B31-06A610365916}"/>
              </a:ext>
            </a:extLst>
          </p:cNvPr>
          <p:cNvSpPr txBox="1">
            <a:spLocks/>
          </p:cNvSpPr>
          <p:nvPr/>
        </p:nvSpPr>
        <p:spPr>
          <a:xfrm>
            <a:off x="9735442" y="6336973"/>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27</a:t>
            </a:fld>
            <a:endParaRPr lang="fr-CA" dirty="0"/>
          </a:p>
        </p:txBody>
      </p:sp>
      <p:pic>
        <p:nvPicPr>
          <p:cNvPr id="7" name="Image 6" descr="C:\Users\tesma01\AppData\Local\Microsoft\Windows\Temporary Internet Files\Content.Outlook\5FN2QKOA\losanges avec lettres_Plan de travail 1 copie.png">
            <a:extLst>
              <a:ext uri="{FF2B5EF4-FFF2-40B4-BE49-F238E27FC236}">
                <a16:creationId xmlns:a16="http://schemas.microsoft.com/office/drawing/2014/main" id="{F1134450-BEAD-4F35-A780-2B90F3142BA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631" y="1200255"/>
            <a:ext cx="672318" cy="602171"/>
          </a:xfrm>
          <a:prstGeom prst="rect">
            <a:avLst/>
          </a:prstGeom>
          <a:noFill/>
          <a:ln>
            <a:noFill/>
          </a:ln>
        </p:spPr>
      </p:pic>
      <p:pic>
        <p:nvPicPr>
          <p:cNvPr id="8" name="Image 7" descr="C:\Users\tesma01\AppData\Local\Microsoft\Windows\Temporary Internet Files\Content.Outlook\5FN2QKOA\losanges avec lettres_Plan de travail 1 copie.png">
            <a:extLst>
              <a:ext uri="{FF2B5EF4-FFF2-40B4-BE49-F238E27FC236}">
                <a16:creationId xmlns:a16="http://schemas.microsoft.com/office/drawing/2014/main" id="{9E2799B5-1107-4F03-885D-561DE6C602C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786" y="5092178"/>
            <a:ext cx="672318" cy="637200"/>
          </a:xfrm>
          <a:prstGeom prst="rect">
            <a:avLst/>
          </a:prstGeom>
          <a:noFill/>
          <a:ln>
            <a:noFill/>
          </a:ln>
        </p:spPr>
      </p:pic>
      <p:pic>
        <p:nvPicPr>
          <p:cNvPr id="9" name="Image 8" descr="C:\Users\tesma01\AppData\Local\Microsoft\Windows\Temporary Internet Files\Content.Outlook\5FN2QKOA\losanges avec lettres_Plan de travail 1 copie.png">
            <a:extLst>
              <a:ext uri="{FF2B5EF4-FFF2-40B4-BE49-F238E27FC236}">
                <a16:creationId xmlns:a16="http://schemas.microsoft.com/office/drawing/2014/main" id="{7D2201A1-B9AB-494C-BDD1-DCFF23E35A8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631" y="3150317"/>
            <a:ext cx="672318" cy="637200"/>
          </a:xfrm>
          <a:prstGeom prst="rect">
            <a:avLst/>
          </a:prstGeom>
          <a:noFill/>
          <a:ln>
            <a:noFill/>
          </a:ln>
        </p:spPr>
      </p:pic>
      <p:sp>
        <p:nvSpPr>
          <p:cNvPr id="10" name="ZoneTexte 9">
            <a:extLst>
              <a:ext uri="{FF2B5EF4-FFF2-40B4-BE49-F238E27FC236}">
                <a16:creationId xmlns:a16="http://schemas.microsoft.com/office/drawing/2014/main" id="{8E4642F4-3392-4292-B3AF-D8FCBDDFBB98}"/>
              </a:ext>
            </a:extLst>
          </p:cNvPr>
          <p:cNvSpPr txBox="1"/>
          <p:nvPr/>
        </p:nvSpPr>
        <p:spPr>
          <a:xfrm>
            <a:off x="1185119" y="1871110"/>
            <a:ext cx="771365" cy="307777"/>
          </a:xfrm>
          <a:prstGeom prst="rect">
            <a:avLst/>
          </a:prstGeom>
          <a:noFill/>
        </p:spPr>
        <p:txBody>
          <a:bodyPr wrap="none" rtlCol="0">
            <a:spAutoFit/>
          </a:bodyPr>
          <a:lstStyle/>
          <a:p>
            <a:r>
              <a:rPr lang="fr-CA" sz="1400" dirty="0"/>
              <a:t>Art. 340</a:t>
            </a:r>
          </a:p>
        </p:txBody>
      </p:sp>
      <p:sp>
        <p:nvSpPr>
          <p:cNvPr id="11" name="ZoneTexte 10">
            <a:extLst>
              <a:ext uri="{FF2B5EF4-FFF2-40B4-BE49-F238E27FC236}">
                <a16:creationId xmlns:a16="http://schemas.microsoft.com/office/drawing/2014/main" id="{DB60AC27-73CB-4BF9-AC04-D1DB10C1D3FB}"/>
              </a:ext>
            </a:extLst>
          </p:cNvPr>
          <p:cNvSpPr txBox="1"/>
          <p:nvPr/>
        </p:nvSpPr>
        <p:spPr>
          <a:xfrm>
            <a:off x="1185120" y="3974586"/>
            <a:ext cx="771365" cy="307777"/>
          </a:xfrm>
          <a:prstGeom prst="rect">
            <a:avLst/>
          </a:prstGeom>
          <a:noFill/>
        </p:spPr>
        <p:txBody>
          <a:bodyPr wrap="none" rtlCol="0">
            <a:spAutoFit/>
          </a:bodyPr>
          <a:lstStyle/>
          <a:p>
            <a:r>
              <a:rPr lang="fr-CA" sz="1400" dirty="0"/>
              <a:t>Art. 341</a:t>
            </a:r>
          </a:p>
        </p:txBody>
      </p:sp>
      <p:sp>
        <p:nvSpPr>
          <p:cNvPr id="12" name="ZoneTexte 11">
            <a:extLst>
              <a:ext uri="{FF2B5EF4-FFF2-40B4-BE49-F238E27FC236}">
                <a16:creationId xmlns:a16="http://schemas.microsoft.com/office/drawing/2014/main" id="{184CD30F-2A77-4794-8DEA-047934BA8ED9}"/>
              </a:ext>
            </a:extLst>
          </p:cNvPr>
          <p:cNvSpPr txBox="1"/>
          <p:nvPr/>
        </p:nvSpPr>
        <p:spPr>
          <a:xfrm>
            <a:off x="1185120" y="5670233"/>
            <a:ext cx="771365" cy="307777"/>
          </a:xfrm>
          <a:prstGeom prst="rect">
            <a:avLst/>
          </a:prstGeom>
          <a:noFill/>
        </p:spPr>
        <p:txBody>
          <a:bodyPr wrap="none" rtlCol="0">
            <a:spAutoFit/>
          </a:bodyPr>
          <a:lstStyle/>
          <a:p>
            <a:r>
              <a:rPr lang="fr-CA" sz="1400" dirty="0"/>
              <a:t>Art. 345</a:t>
            </a:r>
          </a:p>
        </p:txBody>
      </p:sp>
      <p:graphicFrame>
        <p:nvGraphicFramePr>
          <p:cNvPr id="13" name="Espace réservé du contenu 3">
            <a:extLst>
              <a:ext uri="{FF2B5EF4-FFF2-40B4-BE49-F238E27FC236}">
                <a16:creationId xmlns:a16="http://schemas.microsoft.com/office/drawing/2014/main" id="{93FA7612-BA24-4523-9CCB-C07BC4AD7067}"/>
              </a:ext>
            </a:extLst>
          </p:cNvPr>
          <p:cNvGraphicFramePr>
            <a:graphicFrameLocks/>
          </p:cNvGraphicFramePr>
          <p:nvPr>
            <p:extLst>
              <p:ext uri="{D42A27DB-BD31-4B8C-83A1-F6EECF244321}">
                <p14:modId xmlns:p14="http://schemas.microsoft.com/office/powerpoint/2010/main" val="2609717977"/>
              </p:ext>
            </p:extLst>
          </p:nvPr>
        </p:nvGraphicFramePr>
        <p:xfrm>
          <a:off x="4698104" y="860072"/>
          <a:ext cx="8231651" cy="54488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Rectangle 13">
            <a:extLst>
              <a:ext uri="{FF2B5EF4-FFF2-40B4-BE49-F238E27FC236}">
                <a16:creationId xmlns:a16="http://schemas.microsoft.com/office/drawing/2014/main" id="{B9BACF6F-B323-4511-9686-94474613CCAC}"/>
              </a:ext>
            </a:extLst>
          </p:cNvPr>
          <p:cNvSpPr/>
          <p:nvPr/>
        </p:nvSpPr>
        <p:spPr>
          <a:xfrm rot="19799884">
            <a:off x="5819123" y="5149330"/>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15" name="ZoneTexte 14">
            <a:extLst>
              <a:ext uri="{FF2B5EF4-FFF2-40B4-BE49-F238E27FC236}">
                <a16:creationId xmlns:a16="http://schemas.microsoft.com/office/drawing/2014/main" id="{EC371EE9-A684-4D79-9C04-87EF85F67D36}"/>
              </a:ext>
            </a:extLst>
          </p:cNvPr>
          <p:cNvSpPr txBox="1"/>
          <p:nvPr/>
        </p:nvSpPr>
        <p:spPr>
          <a:xfrm>
            <a:off x="5811105" y="5171971"/>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16" name="ZoneTexte 15">
            <a:extLst>
              <a:ext uri="{FF2B5EF4-FFF2-40B4-BE49-F238E27FC236}">
                <a16:creationId xmlns:a16="http://schemas.microsoft.com/office/drawing/2014/main" id="{9241493E-B344-4170-A102-D89DF135908E}"/>
              </a:ext>
            </a:extLst>
          </p:cNvPr>
          <p:cNvSpPr txBox="1"/>
          <p:nvPr/>
        </p:nvSpPr>
        <p:spPr>
          <a:xfrm>
            <a:off x="5851630" y="1344958"/>
            <a:ext cx="679994" cy="307777"/>
          </a:xfrm>
          <a:prstGeom prst="rect">
            <a:avLst/>
          </a:prstGeom>
          <a:noFill/>
        </p:spPr>
        <p:txBody>
          <a:bodyPr wrap="none" rtlCol="0">
            <a:spAutoFit/>
          </a:bodyPr>
          <a:lstStyle/>
          <a:p>
            <a:r>
              <a:rPr lang="fr-CA" sz="1400" dirty="0"/>
              <a:t>Art. 36</a:t>
            </a:r>
          </a:p>
        </p:txBody>
      </p:sp>
      <p:sp>
        <p:nvSpPr>
          <p:cNvPr id="17" name="ZoneTexte 16">
            <a:extLst>
              <a:ext uri="{FF2B5EF4-FFF2-40B4-BE49-F238E27FC236}">
                <a16:creationId xmlns:a16="http://schemas.microsoft.com/office/drawing/2014/main" id="{16BDFB53-BECE-4506-86E1-0D5E896471EE}"/>
              </a:ext>
            </a:extLst>
          </p:cNvPr>
          <p:cNvSpPr txBox="1"/>
          <p:nvPr/>
        </p:nvSpPr>
        <p:spPr>
          <a:xfrm>
            <a:off x="5851630" y="3557093"/>
            <a:ext cx="679994" cy="307777"/>
          </a:xfrm>
          <a:prstGeom prst="rect">
            <a:avLst/>
          </a:prstGeom>
          <a:noFill/>
        </p:spPr>
        <p:txBody>
          <a:bodyPr wrap="none" rtlCol="0">
            <a:spAutoFit/>
          </a:bodyPr>
          <a:lstStyle/>
          <a:p>
            <a:r>
              <a:rPr lang="fr-CA" sz="1400" dirty="0"/>
              <a:t>Art. 44</a:t>
            </a:r>
          </a:p>
        </p:txBody>
      </p:sp>
      <p:sp>
        <p:nvSpPr>
          <p:cNvPr id="18" name="ZoneTexte 17">
            <a:extLst>
              <a:ext uri="{FF2B5EF4-FFF2-40B4-BE49-F238E27FC236}">
                <a16:creationId xmlns:a16="http://schemas.microsoft.com/office/drawing/2014/main" id="{87DFBE28-E2EA-4233-B6AD-07751DFB1F0F}"/>
              </a:ext>
            </a:extLst>
          </p:cNvPr>
          <p:cNvSpPr txBox="1"/>
          <p:nvPr/>
        </p:nvSpPr>
        <p:spPr>
          <a:xfrm>
            <a:off x="5629342" y="5991528"/>
            <a:ext cx="1092607" cy="307777"/>
          </a:xfrm>
          <a:prstGeom prst="rect">
            <a:avLst/>
          </a:prstGeom>
          <a:noFill/>
        </p:spPr>
        <p:txBody>
          <a:bodyPr wrap="none" rtlCol="0">
            <a:spAutoFit/>
          </a:bodyPr>
          <a:lstStyle/>
          <a:p>
            <a:r>
              <a:rPr lang="fr-CA" sz="1400" dirty="0"/>
              <a:t>Art. 36 et 45</a:t>
            </a:r>
          </a:p>
        </p:txBody>
      </p:sp>
      <p:sp>
        <p:nvSpPr>
          <p:cNvPr id="19" name="ZoneTexte 18">
            <a:extLst>
              <a:ext uri="{FF2B5EF4-FFF2-40B4-BE49-F238E27FC236}">
                <a16:creationId xmlns:a16="http://schemas.microsoft.com/office/drawing/2014/main" id="{5563243D-D9B9-4B35-9675-82849A67EFAF}"/>
              </a:ext>
            </a:extLst>
          </p:cNvPr>
          <p:cNvSpPr txBox="1"/>
          <p:nvPr/>
        </p:nvSpPr>
        <p:spPr>
          <a:xfrm>
            <a:off x="2135079" y="574195"/>
            <a:ext cx="2243691" cy="646331"/>
          </a:xfrm>
          <a:prstGeom prst="rect">
            <a:avLst/>
          </a:prstGeom>
          <a:noFill/>
        </p:spPr>
        <p:txBody>
          <a:bodyPr wrap="none" rtlCol="0">
            <a:spAutoFit/>
          </a:bodyPr>
          <a:lstStyle/>
          <a:p>
            <a:r>
              <a:rPr lang="fr-CA" b="1" dirty="0"/>
              <a:t>REAFIE (admissibilité)</a:t>
            </a:r>
          </a:p>
          <a:p>
            <a:endParaRPr lang="fr-CA" b="1" dirty="0"/>
          </a:p>
        </p:txBody>
      </p:sp>
      <p:sp>
        <p:nvSpPr>
          <p:cNvPr id="20" name="ZoneTexte 19">
            <a:extLst>
              <a:ext uri="{FF2B5EF4-FFF2-40B4-BE49-F238E27FC236}">
                <a16:creationId xmlns:a16="http://schemas.microsoft.com/office/drawing/2014/main" id="{647EA38E-1EC6-40AA-AFE6-1CE56A0777FF}"/>
              </a:ext>
            </a:extLst>
          </p:cNvPr>
          <p:cNvSpPr txBox="1"/>
          <p:nvPr/>
        </p:nvSpPr>
        <p:spPr>
          <a:xfrm>
            <a:off x="8039770" y="503100"/>
            <a:ext cx="2260683" cy="369332"/>
          </a:xfrm>
          <a:prstGeom prst="rect">
            <a:avLst/>
          </a:prstGeom>
          <a:noFill/>
        </p:spPr>
        <p:txBody>
          <a:bodyPr wrap="none" rtlCol="0">
            <a:spAutoFit/>
          </a:bodyPr>
          <a:lstStyle/>
          <a:p>
            <a:r>
              <a:rPr lang="fr-CA" b="1" dirty="0"/>
              <a:t>RAMHHS (réalisation)</a:t>
            </a:r>
          </a:p>
        </p:txBody>
      </p:sp>
    </p:spTree>
    <p:extLst>
      <p:ext uri="{BB962C8B-B14F-4D97-AF65-F5344CB8AC3E}">
        <p14:creationId xmlns:p14="http://schemas.microsoft.com/office/powerpoint/2010/main" val="143966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1315" y="835998"/>
            <a:ext cx="10515600" cy="550607"/>
          </a:xfrm>
        </p:spPr>
        <p:txBody>
          <a:bodyPr>
            <a:normAutofit fontScale="90000"/>
          </a:bodyPr>
          <a:lstStyle/>
          <a:p>
            <a:r>
              <a:rPr lang="fr-CA" dirty="0">
                <a:ea typeface="+mn-lt"/>
                <a:cs typeface="+mn-lt"/>
              </a:rPr>
              <a:t>Récolte de bois</a:t>
            </a:r>
          </a:p>
        </p:txBody>
      </p:sp>
      <p:sp>
        <p:nvSpPr>
          <p:cNvPr id="23" name="Espace réservé du contenu 2">
            <a:extLst>
              <a:ext uri="{FF2B5EF4-FFF2-40B4-BE49-F238E27FC236}">
                <a16:creationId xmlns:a16="http://schemas.microsoft.com/office/drawing/2014/main" id="{13A6DC9E-DB5A-423A-A460-3B5D6F3552E2}"/>
              </a:ext>
            </a:extLst>
          </p:cNvPr>
          <p:cNvSpPr>
            <a:spLocks noGrp="1"/>
          </p:cNvSpPr>
          <p:nvPr>
            <p:ph idx="1"/>
            <p:custDataLst>
              <p:tags r:id="rId1"/>
            </p:custDataLst>
          </p:nvPr>
        </p:nvSpPr>
        <p:spPr>
          <a:xfrm>
            <a:off x="235132" y="1464677"/>
            <a:ext cx="4075612" cy="4587077"/>
          </a:xfrm>
        </p:spPr>
        <p:txBody>
          <a:bodyPr vert="horz" lIns="91440" tIns="45720" rIns="91440" bIns="45720" rtlCol="0" anchor="t">
            <a:noAutofit/>
          </a:bodyPr>
          <a:lstStyle/>
          <a:p>
            <a:pPr marL="0" indent="0">
              <a:buNone/>
            </a:pPr>
            <a:r>
              <a:rPr lang="fr-CA" sz="2000" b="1" spc="-1" dirty="0"/>
              <a:t>Projet fictif</a:t>
            </a:r>
            <a:endParaRPr lang="fr-CA" sz="1800" dirty="0"/>
          </a:p>
          <a:p>
            <a:pPr>
              <a:buFont typeface="Wingdings" panose="05000000000000000000" pitchFamily="2" charset="2"/>
              <a:buChar char="Ø"/>
            </a:pPr>
            <a:r>
              <a:rPr lang="fr-CA" sz="1800" dirty="0"/>
              <a:t>Littoral </a:t>
            </a:r>
            <a:r>
              <a:rPr lang="fr-CA" sz="1600" dirty="0"/>
              <a:t>(à venir)</a:t>
            </a:r>
          </a:p>
          <a:p>
            <a:pPr>
              <a:buFont typeface="Wingdings" panose="05000000000000000000" pitchFamily="2" charset="2"/>
              <a:buChar char="Ø"/>
            </a:pPr>
            <a:r>
              <a:rPr lang="fr-CA" sz="1800" dirty="0"/>
              <a:t>Rive </a:t>
            </a:r>
            <a:r>
              <a:rPr lang="fr-CA" sz="1600" dirty="0"/>
              <a:t>(à venir)</a:t>
            </a:r>
          </a:p>
          <a:p>
            <a:pPr lvl="1">
              <a:buFont typeface="Wingdings" panose="05000000000000000000" pitchFamily="2" charset="2"/>
              <a:buChar char="§"/>
            </a:pPr>
            <a:r>
              <a:rPr lang="fr-CA" sz="1800" dirty="0"/>
              <a:t>Perturbation naturelle</a:t>
            </a:r>
          </a:p>
          <a:p>
            <a:pPr>
              <a:buFont typeface="Wingdings" panose="05000000000000000000" pitchFamily="2" charset="2"/>
              <a:buChar char="Ø"/>
            </a:pPr>
            <a:r>
              <a:rPr lang="fr-CA" sz="1800" dirty="0"/>
              <a:t>Zone inondable </a:t>
            </a:r>
            <a:r>
              <a:rPr lang="fr-CA" sz="1600" dirty="0"/>
              <a:t>(à venir)</a:t>
            </a:r>
          </a:p>
          <a:p>
            <a:pPr>
              <a:buFont typeface="Wingdings" panose="05000000000000000000" pitchFamily="2" charset="2"/>
              <a:buChar char="Ø"/>
            </a:pPr>
            <a:r>
              <a:rPr lang="fr-CA" sz="1800" dirty="0"/>
              <a:t>Milieu humide boisé</a:t>
            </a:r>
          </a:p>
          <a:p>
            <a:pPr lvl="1">
              <a:buFont typeface="Wingdings" panose="05000000000000000000" pitchFamily="2" charset="2"/>
              <a:buChar char="§"/>
            </a:pPr>
            <a:r>
              <a:rPr lang="fr-CA" sz="1800" dirty="0"/>
              <a:t>Récolte partielle; p. 29</a:t>
            </a:r>
          </a:p>
          <a:p>
            <a:pPr lvl="1">
              <a:buFont typeface="Wingdings" panose="05000000000000000000" pitchFamily="2" charset="2"/>
              <a:buChar char="§"/>
            </a:pPr>
            <a:r>
              <a:rPr lang="fr-CA" sz="1800" dirty="0"/>
              <a:t>Récolte totale; p. 30</a:t>
            </a:r>
          </a:p>
          <a:p>
            <a:pPr lvl="1">
              <a:buFont typeface="Wingdings" panose="05000000000000000000" pitchFamily="2" charset="2"/>
              <a:buChar char="§"/>
            </a:pPr>
            <a:r>
              <a:rPr lang="fr-CA" sz="1800" dirty="0"/>
              <a:t>Couvert forestier; p. 32</a:t>
            </a:r>
          </a:p>
          <a:p>
            <a:pPr lvl="1">
              <a:buFont typeface="Wingdings" panose="05000000000000000000" pitchFamily="2" charset="2"/>
              <a:buChar char="§"/>
            </a:pPr>
            <a:r>
              <a:rPr lang="fr-CA" sz="1800" dirty="0"/>
              <a:t>Perturbation naturelle; p. 34</a:t>
            </a:r>
          </a:p>
          <a:p>
            <a:pPr>
              <a:buFont typeface="Wingdings" panose="05000000000000000000" pitchFamily="2" charset="2"/>
              <a:buChar char="Ø"/>
            </a:pPr>
            <a:r>
              <a:rPr lang="fr-CA" sz="1700" dirty="0"/>
              <a:t>Cartographie et validation terrain; p. 35</a:t>
            </a:r>
          </a:p>
        </p:txBody>
      </p:sp>
      <p:pic>
        <p:nvPicPr>
          <p:cNvPr id="5" name="Image 4">
            <a:extLst>
              <a:ext uri="{FF2B5EF4-FFF2-40B4-BE49-F238E27FC236}">
                <a16:creationId xmlns:a16="http://schemas.microsoft.com/office/drawing/2014/main" id="{8DB4A4AC-2C93-4344-B68D-8768797D43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225621" y="-924089"/>
            <a:ext cx="234962" cy="3245017"/>
          </a:xfrm>
          <a:prstGeom prst="rect">
            <a:avLst/>
          </a:prstGeom>
        </p:spPr>
      </p:pic>
      <p:pic>
        <p:nvPicPr>
          <p:cNvPr id="11" name="Image 10" descr="Une image contenant carte&#10;&#10;Description générée automatiquement">
            <a:extLst>
              <a:ext uri="{FF2B5EF4-FFF2-40B4-BE49-F238E27FC236}">
                <a16:creationId xmlns:a16="http://schemas.microsoft.com/office/drawing/2014/main" id="{8808B610-8738-4CC3-A361-D96055AB5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533" y="806374"/>
            <a:ext cx="7772799" cy="5296172"/>
          </a:xfrm>
          <a:prstGeom prst="rect">
            <a:avLst/>
          </a:prstGeom>
        </p:spPr>
      </p:pic>
      <p:sp>
        <p:nvSpPr>
          <p:cNvPr id="4" name="ZoneTexte 3">
            <a:extLst>
              <a:ext uri="{FF2B5EF4-FFF2-40B4-BE49-F238E27FC236}">
                <a16:creationId xmlns:a16="http://schemas.microsoft.com/office/drawing/2014/main" id="{57C74DCB-02DB-4A42-B220-4D6FC261CF5A}"/>
              </a:ext>
            </a:extLst>
          </p:cNvPr>
          <p:cNvSpPr txBox="1"/>
          <p:nvPr/>
        </p:nvSpPr>
        <p:spPr>
          <a:xfrm>
            <a:off x="4083533" y="810600"/>
            <a:ext cx="3086999" cy="400110"/>
          </a:xfrm>
          <a:prstGeom prst="rect">
            <a:avLst/>
          </a:prstGeom>
          <a:noFill/>
        </p:spPr>
        <p:txBody>
          <a:bodyPr wrap="none" rtlCol="0">
            <a:spAutoFit/>
          </a:bodyPr>
          <a:lstStyle/>
          <a:p>
            <a:r>
              <a:rPr lang="fr-CA" sz="2000" b="1" dirty="0">
                <a:solidFill>
                  <a:schemeClr val="bg1"/>
                </a:solidFill>
              </a:rPr>
              <a:t>Milieux humides potentiels</a:t>
            </a:r>
          </a:p>
        </p:txBody>
      </p:sp>
      <p:sp>
        <p:nvSpPr>
          <p:cNvPr id="8" name="ZoneTexte 7">
            <a:extLst>
              <a:ext uri="{FF2B5EF4-FFF2-40B4-BE49-F238E27FC236}">
                <a16:creationId xmlns:a16="http://schemas.microsoft.com/office/drawing/2014/main" id="{006859D9-FD82-438A-9301-21800B15A165}"/>
              </a:ext>
            </a:extLst>
          </p:cNvPr>
          <p:cNvSpPr txBox="1"/>
          <p:nvPr/>
        </p:nvSpPr>
        <p:spPr>
          <a:xfrm>
            <a:off x="4583262" y="2562710"/>
            <a:ext cx="1743109" cy="707886"/>
          </a:xfrm>
          <a:prstGeom prst="rect">
            <a:avLst/>
          </a:prstGeom>
          <a:noFill/>
        </p:spPr>
        <p:txBody>
          <a:bodyPr wrap="square" rtlCol="0">
            <a:spAutoFit/>
          </a:bodyPr>
          <a:lstStyle/>
          <a:p>
            <a:r>
              <a:rPr lang="fr-CA" sz="2000" b="1" dirty="0"/>
              <a:t>Hauteur de canopée</a:t>
            </a:r>
          </a:p>
        </p:txBody>
      </p:sp>
      <p:sp>
        <p:nvSpPr>
          <p:cNvPr id="9" name="ZoneTexte 8">
            <a:extLst>
              <a:ext uri="{FF2B5EF4-FFF2-40B4-BE49-F238E27FC236}">
                <a16:creationId xmlns:a16="http://schemas.microsoft.com/office/drawing/2014/main" id="{768F3F01-A16A-49BC-909C-9E51F23E21CD}"/>
              </a:ext>
            </a:extLst>
          </p:cNvPr>
          <p:cNvSpPr txBox="1"/>
          <p:nvPr/>
        </p:nvSpPr>
        <p:spPr>
          <a:xfrm>
            <a:off x="4083533" y="4211220"/>
            <a:ext cx="2203617" cy="400110"/>
          </a:xfrm>
          <a:prstGeom prst="rect">
            <a:avLst/>
          </a:prstGeom>
          <a:noFill/>
        </p:spPr>
        <p:txBody>
          <a:bodyPr wrap="none" rtlCol="0">
            <a:spAutoFit/>
          </a:bodyPr>
          <a:lstStyle/>
          <a:p>
            <a:r>
              <a:rPr lang="fr-CA" sz="2000" b="1" dirty="0">
                <a:solidFill>
                  <a:schemeClr val="bg1"/>
                </a:solidFill>
              </a:rPr>
              <a:t>Éléments du projet</a:t>
            </a:r>
          </a:p>
        </p:txBody>
      </p:sp>
      <p:sp>
        <p:nvSpPr>
          <p:cNvPr id="13" name="ZoneTexte 12">
            <a:extLst>
              <a:ext uri="{FF2B5EF4-FFF2-40B4-BE49-F238E27FC236}">
                <a16:creationId xmlns:a16="http://schemas.microsoft.com/office/drawing/2014/main" id="{F3FE7516-8686-4592-8570-5FAF9BEC6996}"/>
              </a:ext>
            </a:extLst>
          </p:cNvPr>
          <p:cNvSpPr txBox="1"/>
          <p:nvPr/>
        </p:nvSpPr>
        <p:spPr>
          <a:xfrm>
            <a:off x="8217748" y="6397947"/>
            <a:ext cx="976358" cy="400110"/>
          </a:xfrm>
          <a:prstGeom prst="rect">
            <a:avLst/>
          </a:prstGeom>
          <a:noFill/>
        </p:spPr>
        <p:txBody>
          <a:bodyPr wrap="none" rtlCol="0">
            <a:spAutoFit/>
          </a:bodyPr>
          <a:lstStyle/>
          <a:p>
            <a:r>
              <a:rPr lang="fr-CA" sz="2000" b="1" dirty="0">
                <a:solidFill>
                  <a:srgbClr val="56D0C3"/>
                </a:solidFill>
              </a:rPr>
              <a:t>Récolte</a:t>
            </a:r>
          </a:p>
        </p:txBody>
      </p:sp>
      <p:cxnSp>
        <p:nvCxnSpPr>
          <p:cNvPr id="21" name="Connecteur droit avec flèche 20">
            <a:extLst>
              <a:ext uri="{FF2B5EF4-FFF2-40B4-BE49-F238E27FC236}">
                <a16:creationId xmlns:a16="http://schemas.microsoft.com/office/drawing/2014/main" id="{2CC38D7A-F524-4241-9DE3-BE8CF7412344}"/>
              </a:ext>
            </a:extLst>
          </p:cNvPr>
          <p:cNvCxnSpPr>
            <a:cxnSpLocks/>
            <a:stCxn id="13" idx="0"/>
          </p:cNvCxnSpPr>
          <p:nvPr/>
        </p:nvCxnSpPr>
        <p:spPr>
          <a:xfrm flipV="1">
            <a:off x="8705927" y="5735041"/>
            <a:ext cx="1113952" cy="662906"/>
          </a:xfrm>
          <a:prstGeom prst="straightConnector1">
            <a:avLst/>
          </a:prstGeom>
          <a:ln w="38100">
            <a:solidFill>
              <a:srgbClr val="56D0C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05CD0706-AB16-422E-8F08-E17048982907}"/>
              </a:ext>
            </a:extLst>
          </p:cNvPr>
          <p:cNvCxnSpPr>
            <a:cxnSpLocks/>
            <a:stCxn id="13" idx="0"/>
          </p:cNvCxnSpPr>
          <p:nvPr/>
        </p:nvCxnSpPr>
        <p:spPr>
          <a:xfrm flipH="1" flipV="1">
            <a:off x="8398355" y="5735041"/>
            <a:ext cx="307572" cy="662906"/>
          </a:xfrm>
          <a:prstGeom prst="straightConnector1">
            <a:avLst/>
          </a:prstGeom>
          <a:ln w="38100">
            <a:solidFill>
              <a:srgbClr val="56D0C3"/>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C41C4FF7-4D3D-4B91-AB79-74661CC366EB}"/>
              </a:ext>
            </a:extLst>
          </p:cNvPr>
          <p:cNvSpPr txBox="1"/>
          <p:nvPr>
            <p:custDataLst>
              <p:tags r:id="rId2"/>
            </p:custDataLst>
          </p:nvPr>
        </p:nvSpPr>
        <p:spPr>
          <a:xfrm>
            <a:off x="4083533" y="6106772"/>
            <a:ext cx="3034527" cy="461665"/>
          </a:xfrm>
          <a:prstGeom prst="rect">
            <a:avLst/>
          </a:prstGeom>
          <a:noFill/>
        </p:spPr>
        <p:txBody>
          <a:bodyPr wrap="square" rtlCol="0">
            <a:spAutoFit/>
          </a:bodyPr>
          <a:lstStyle/>
          <a:p>
            <a:r>
              <a:rPr lang="fr-CA" sz="1200" dirty="0"/>
              <a:t>Source : Sylvain Thibodeau</a:t>
            </a:r>
          </a:p>
          <a:p>
            <a:r>
              <a:rPr lang="fr-CA" sz="1200" dirty="0"/>
              <a:t>Groupement forestier coopératif Abitibi</a:t>
            </a:r>
          </a:p>
        </p:txBody>
      </p:sp>
      <p:sp>
        <p:nvSpPr>
          <p:cNvPr id="15" name="Espace réservé du numéro de diapositive 4">
            <a:extLst>
              <a:ext uri="{FF2B5EF4-FFF2-40B4-BE49-F238E27FC236}">
                <a16:creationId xmlns:a16="http://schemas.microsoft.com/office/drawing/2014/main" id="{EA334DDD-A531-400E-9564-17CDC9163229}"/>
              </a:ext>
            </a:extLst>
          </p:cNvPr>
          <p:cNvSpPr txBox="1">
            <a:spLocks/>
          </p:cNvSpPr>
          <p:nvPr/>
        </p:nvSpPr>
        <p:spPr>
          <a:xfrm>
            <a:off x="8610600" y="30028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28</a:t>
            </a:fld>
            <a:endParaRPr lang="fr-CA" dirty="0"/>
          </a:p>
        </p:txBody>
      </p:sp>
    </p:spTree>
    <p:extLst>
      <p:ext uri="{BB962C8B-B14F-4D97-AF65-F5344CB8AC3E}">
        <p14:creationId xmlns:p14="http://schemas.microsoft.com/office/powerpoint/2010/main" val="1834210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Une image contenant carte&#10;&#10;Description générée automatiquement">
            <a:extLst>
              <a:ext uri="{FF2B5EF4-FFF2-40B4-BE49-F238E27FC236}">
                <a16:creationId xmlns:a16="http://schemas.microsoft.com/office/drawing/2014/main" id="{B8380A2F-A9B2-4BEB-9DA1-3196D5F9B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445735"/>
            <a:ext cx="11650607" cy="2557762"/>
          </a:xfrm>
          <a:prstGeom prst="rect">
            <a:avLst/>
          </a:prstGeom>
        </p:spPr>
      </p:pic>
      <p:sp>
        <p:nvSpPr>
          <p:cNvPr id="2" name="Titre 1"/>
          <p:cNvSpPr>
            <a:spLocks noGrp="1"/>
          </p:cNvSpPr>
          <p:nvPr>
            <p:ph type="title"/>
          </p:nvPr>
        </p:nvSpPr>
        <p:spPr>
          <a:xfrm>
            <a:off x="532800" y="572400"/>
            <a:ext cx="10515600" cy="550607"/>
          </a:xfrm>
        </p:spPr>
        <p:txBody>
          <a:bodyPr>
            <a:noAutofit/>
          </a:bodyPr>
          <a:lstStyle/>
          <a:p>
            <a:r>
              <a:rPr lang="fr-CA" sz="3200" dirty="0">
                <a:ea typeface="+mn-lt"/>
                <a:cs typeface="+mn-lt"/>
              </a:rPr>
              <a:t>Récolte de bois </a:t>
            </a:r>
            <a:r>
              <a:rPr lang="fr-CA" sz="3200" b="0" dirty="0">
                <a:ea typeface="+mn-lt"/>
                <a:cs typeface="+mn-lt"/>
              </a:rPr>
              <a:t>– milieu humide boisé</a:t>
            </a:r>
            <a:endParaRPr lang="fr-CA" sz="2000" b="0" dirty="0">
              <a:ea typeface="+mn-lt"/>
              <a:cs typeface="+mn-lt"/>
            </a:endParaRPr>
          </a:p>
        </p:txBody>
      </p:sp>
      <p:sp>
        <p:nvSpPr>
          <p:cNvPr id="20" name="Espace réservé du numéro de diapositive 3">
            <a:extLst>
              <a:ext uri="{FF2B5EF4-FFF2-40B4-BE49-F238E27FC236}">
                <a16:creationId xmlns:a16="http://schemas.microsoft.com/office/drawing/2014/main" id="{B97A1014-FCD4-4330-A125-710F1722DE30}"/>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29</a:t>
            </a:fld>
            <a:endParaRPr lang="fr-CA" dirty="0"/>
          </a:p>
        </p:txBody>
      </p:sp>
      <p:sp>
        <p:nvSpPr>
          <p:cNvPr id="16" name="Forme libre : forme 15">
            <a:extLst>
              <a:ext uri="{FF2B5EF4-FFF2-40B4-BE49-F238E27FC236}">
                <a16:creationId xmlns:a16="http://schemas.microsoft.com/office/drawing/2014/main" id="{4BA645FD-D77C-46E3-9152-1CC3AC64D0B0}"/>
              </a:ext>
            </a:extLst>
          </p:cNvPr>
          <p:cNvSpPr/>
          <p:nvPr/>
        </p:nvSpPr>
        <p:spPr>
          <a:xfrm>
            <a:off x="2888375" y="2085569"/>
            <a:ext cx="2227395" cy="1470749"/>
          </a:xfrm>
          <a:custGeom>
            <a:avLst/>
            <a:gdLst>
              <a:gd name="connsiteX0" fmla="*/ 2214565 w 2227395"/>
              <a:gd name="connsiteY0" fmla="*/ 4988 h 1470749"/>
              <a:gd name="connsiteX1" fmla="*/ 1885207 w 2227395"/>
              <a:gd name="connsiteY1" fmla="*/ 9321 h 1470749"/>
              <a:gd name="connsiteX2" fmla="*/ 1525514 w 2227395"/>
              <a:gd name="connsiteY2" fmla="*/ 30989 h 1470749"/>
              <a:gd name="connsiteX3" fmla="*/ 1334834 w 2227395"/>
              <a:gd name="connsiteY3" fmla="*/ 56991 h 1470749"/>
              <a:gd name="connsiteX4" fmla="*/ 1083482 w 2227395"/>
              <a:gd name="connsiteY4" fmla="*/ 43990 h 1470749"/>
              <a:gd name="connsiteX5" fmla="*/ 871133 w 2227395"/>
              <a:gd name="connsiteY5" fmla="*/ 13655 h 1470749"/>
              <a:gd name="connsiteX6" fmla="*/ 671786 w 2227395"/>
              <a:gd name="connsiteY6" fmla="*/ 26656 h 1470749"/>
              <a:gd name="connsiteX7" fmla="*/ 520108 w 2227395"/>
              <a:gd name="connsiteY7" fmla="*/ 104661 h 1470749"/>
              <a:gd name="connsiteX8" fmla="*/ 459437 w 2227395"/>
              <a:gd name="connsiteY8" fmla="*/ 160999 h 1470749"/>
              <a:gd name="connsiteX9" fmla="*/ 164749 w 2227395"/>
              <a:gd name="connsiteY9" fmla="*/ 117662 h 1470749"/>
              <a:gd name="connsiteX10" fmla="*/ 73742 w 2227395"/>
              <a:gd name="connsiteY10" fmla="*/ 239005 h 1470749"/>
              <a:gd name="connsiteX11" fmla="*/ 108411 w 2227395"/>
              <a:gd name="connsiteY11" fmla="*/ 369014 h 1470749"/>
              <a:gd name="connsiteX12" fmla="*/ 91077 w 2227395"/>
              <a:gd name="connsiteY12" fmla="*/ 447020 h 1470749"/>
              <a:gd name="connsiteX13" fmla="*/ 34739 w 2227395"/>
              <a:gd name="connsiteY13" fmla="*/ 538026 h 1470749"/>
              <a:gd name="connsiteX14" fmla="*/ 70 w 2227395"/>
              <a:gd name="connsiteY14" fmla="*/ 564028 h 1470749"/>
              <a:gd name="connsiteX15" fmla="*/ 43406 w 2227395"/>
              <a:gd name="connsiteY15" fmla="*/ 733041 h 1470749"/>
              <a:gd name="connsiteX16" fmla="*/ 130079 w 2227395"/>
              <a:gd name="connsiteY16" fmla="*/ 824047 h 1470749"/>
              <a:gd name="connsiteX17" fmla="*/ 164749 w 2227395"/>
              <a:gd name="connsiteY17" fmla="*/ 850049 h 1470749"/>
              <a:gd name="connsiteX18" fmla="*/ 117078 w 2227395"/>
              <a:gd name="connsiteY18" fmla="*/ 1092734 h 1470749"/>
              <a:gd name="connsiteX19" fmla="*/ 130079 w 2227395"/>
              <a:gd name="connsiteY19" fmla="*/ 1322417 h 1470749"/>
              <a:gd name="connsiteX20" fmla="*/ 208085 w 2227395"/>
              <a:gd name="connsiteY20" fmla="*/ 1383088 h 1470749"/>
              <a:gd name="connsiteX21" fmla="*/ 255755 w 2227395"/>
              <a:gd name="connsiteY21" fmla="*/ 1422091 h 1470749"/>
              <a:gd name="connsiteX22" fmla="*/ 355429 w 2227395"/>
              <a:gd name="connsiteY22" fmla="*/ 1461094 h 1470749"/>
              <a:gd name="connsiteX23" fmla="*/ 489772 w 2227395"/>
              <a:gd name="connsiteY23" fmla="*/ 1469761 h 1470749"/>
              <a:gd name="connsiteX24" fmla="*/ 611114 w 2227395"/>
              <a:gd name="connsiteY24" fmla="*/ 1443759 h 1470749"/>
              <a:gd name="connsiteX25" fmla="*/ 702121 w 2227395"/>
              <a:gd name="connsiteY25" fmla="*/ 1396089 h 1470749"/>
              <a:gd name="connsiteX26" fmla="*/ 645784 w 2227395"/>
              <a:gd name="connsiteY26" fmla="*/ 1292081 h 1470749"/>
              <a:gd name="connsiteX27" fmla="*/ 654451 w 2227395"/>
              <a:gd name="connsiteY27" fmla="*/ 1123069 h 1470749"/>
              <a:gd name="connsiteX28" fmla="*/ 676119 w 2227395"/>
              <a:gd name="connsiteY28" fmla="*/ 1001727 h 1470749"/>
              <a:gd name="connsiteX29" fmla="*/ 754125 w 2227395"/>
              <a:gd name="connsiteY29" fmla="*/ 910720 h 1470749"/>
              <a:gd name="connsiteX30" fmla="*/ 862466 w 2227395"/>
              <a:gd name="connsiteY30" fmla="*/ 772043 h 1470749"/>
              <a:gd name="connsiteX31" fmla="*/ 983808 w 2227395"/>
              <a:gd name="connsiteY31" fmla="*/ 672370 h 1470749"/>
              <a:gd name="connsiteX32" fmla="*/ 1113818 w 2227395"/>
              <a:gd name="connsiteY32" fmla="*/ 616032 h 1470749"/>
              <a:gd name="connsiteX33" fmla="*/ 1256828 w 2227395"/>
              <a:gd name="connsiteY33" fmla="*/ 616032 h 1470749"/>
              <a:gd name="connsiteX34" fmla="*/ 1321833 w 2227395"/>
              <a:gd name="connsiteY34" fmla="*/ 611698 h 1470749"/>
              <a:gd name="connsiteX35" fmla="*/ 1382504 w 2227395"/>
              <a:gd name="connsiteY35" fmla="*/ 590030 h 1470749"/>
              <a:gd name="connsiteX36" fmla="*/ 1477844 w 2227395"/>
              <a:gd name="connsiteY36" fmla="*/ 555361 h 1470749"/>
              <a:gd name="connsiteX37" fmla="*/ 1599187 w 2227395"/>
              <a:gd name="connsiteY37" fmla="*/ 460021 h 1470749"/>
              <a:gd name="connsiteX38" fmla="*/ 1716195 w 2227395"/>
              <a:gd name="connsiteY38" fmla="*/ 395016 h 1470749"/>
              <a:gd name="connsiteX39" fmla="*/ 1716195 w 2227395"/>
              <a:gd name="connsiteY39" fmla="*/ 499024 h 1470749"/>
              <a:gd name="connsiteX40" fmla="*/ 1633856 w 2227395"/>
              <a:gd name="connsiteY40" fmla="*/ 611698 h 1470749"/>
              <a:gd name="connsiteX41" fmla="*/ 1616521 w 2227395"/>
              <a:gd name="connsiteY41" fmla="*/ 659369 h 1470749"/>
              <a:gd name="connsiteX42" fmla="*/ 1603520 w 2227395"/>
              <a:gd name="connsiteY42" fmla="*/ 733041 h 1470749"/>
              <a:gd name="connsiteX43" fmla="*/ 1638189 w 2227395"/>
              <a:gd name="connsiteY43" fmla="*/ 815380 h 1470749"/>
              <a:gd name="connsiteX44" fmla="*/ 1681526 w 2227395"/>
              <a:gd name="connsiteY44" fmla="*/ 824047 h 1470749"/>
              <a:gd name="connsiteX45" fmla="*/ 1759532 w 2227395"/>
              <a:gd name="connsiteY45" fmla="*/ 837048 h 1470749"/>
              <a:gd name="connsiteX46" fmla="*/ 1833204 w 2227395"/>
              <a:gd name="connsiteY46" fmla="*/ 806713 h 1470749"/>
              <a:gd name="connsiteX47" fmla="*/ 1867873 w 2227395"/>
              <a:gd name="connsiteY47" fmla="*/ 737374 h 1470749"/>
              <a:gd name="connsiteX48" fmla="*/ 1902542 w 2227395"/>
              <a:gd name="connsiteY48" fmla="*/ 650701 h 1470749"/>
              <a:gd name="connsiteX49" fmla="*/ 1958879 w 2227395"/>
              <a:gd name="connsiteY49" fmla="*/ 542360 h 1470749"/>
              <a:gd name="connsiteX50" fmla="*/ 2010883 w 2227395"/>
              <a:gd name="connsiteY50" fmla="*/ 512025 h 1470749"/>
              <a:gd name="connsiteX51" fmla="*/ 2101890 w 2227395"/>
              <a:gd name="connsiteY51" fmla="*/ 490356 h 1470749"/>
              <a:gd name="connsiteX52" fmla="*/ 2184229 w 2227395"/>
              <a:gd name="connsiteY52" fmla="*/ 468688 h 1470749"/>
              <a:gd name="connsiteX53" fmla="*/ 2188563 w 2227395"/>
              <a:gd name="connsiteY53" fmla="*/ 460021 h 1470749"/>
              <a:gd name="connsiteX54" fmla="*/ 2119224 w 2227395"/>
              <a:gd name="connsiteY54" fmla="*/ 416684 h 1470749"/>
              <a:gd name="connsiteX55" fmla="*/ 2067221 w 2227395"/>
              <a:gd name="connsiteY55" fmla="*/ 308343 h 1470749"/>
              <a:gd name="connsiteX56" fmla="*/ 2106223 w 2227395"/>
              <a:gd name="connsiteY56" fmla="*/ 121996 h 1470749"/>
              <a:gd name="connsiteX57" fmla="*/ 2153894 w 2227395"/>
              <a:gd name="connsiteY57" fmla="*/ 78660 h 1470749"/>
              <a:gd name="connsiteX58" fmla="*/ 2214565 w 2227395"/>
              <a:gd name="connsiteY58" fmla="*/ 4988 h 14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27395" h="1470749">
                <a:moveTo>
                  <a:pt x="2214565" y="4988"/>
                </a:moveTo>
                <a:cubicBezTo>
                  <a:pt x="2169784" y="-6568"/>
                  <a:pt x="2000049" y="4988"/>
                  <a:pt x="1885207" y="9321"/>
                </a:cubicBezTo>
                <a:cubicBezTo>
                  <a:pt x="1770365" y="13654"/>
                  <a:pt x="1617243" y="23044"/>
                  <a:pt x="1525514" y="30989"/>
                </a:cubicBezTo>
                <a:cubicBezTo>
                  <a:pt x="1433785" y="38934"/>
                  <a:pt x="1408506" y="54824"/>
                  <a:pt x="1334834" y="56991"/>
                </a:cubicBezTo>
                <a:cubicBezTo>
                  <a:pt x="1261162" y="59158"/>
                  <a:pt x="1160765" y="51213"/>
                  <a:pt x="1083482" y="43990"/>
                </a:cubicBezTo>
                <a:cubicBezTo>
                  <a:pt x="1006199" y="36767"/>
                  <a:pt x="939749" y="16544"/>
                  <a:pt x="871133" y="13655"/>
                </a:cubicBezTo>
                <a:cubicBezTo>
                  <a:pt x="802517" y="10766"/>
                  <a:pt x="730290" y="11488"/>
                  <a:pt x="671786" y="26656"/>
                </a:cubicBezTo>
                <a:cubicBezTo>
                  <a:pt x="613282" y="41824"/>
                  <a:pt x="555500" y="82270"/>
                  <a:pt x="520108" y="104661"/>
                </a:cubicBezTo>
                <a:cubicBezTo>
                  <a:pt x="484716" y="127052"/>
                  <a:pt x="518663" y="158832"/>
                  <a:pt x="459437" y="160999"/>
                </a:cubicBezTo>
                <a:cubicBezTo>
                  <a:pt x="400210" y="163166"/>
                  <a:pt x="229031" y="104661"/>
                  <a:pt x="164749" y="117662"/>
                </a:cubicBezTo>
                <a:cubicBezTo>
                  <a:pt x="100466" y="130663"/>
                  <a:pt x="83132" y="197113"/>
                  <a:pt x="73742" y="239005"/>
                </a:cubicBezTo>
                <a:cubicBezTo>
                  <a:pt x="64352" y="280897"/>
                  <a:pt x="105522" y="334345"/>
                  <a:pt x="108411" y="369014"/>
                </a:cubicBezTo>
                <a:cubicBezTo>
                  <a:pt x="111300" y="403683"/>
                  <a:pt x="103356" y="418851"/>
                  <a:pt x="91077" y="447020"/>
                </a:cubicBezTo>
                <a:cubicBezTo>
                  <a:pt x="78798" y="475189"/>
                  <a:pt x="49907" y="518525"/>
                  <a:pt x="34739" y="538026"/>
                </a:cubicBezTo>
                <a:cubicBezTo>
                  <a:pt x="19571" y="557527"/>
                  <a:pt x="-1374" y="531526"/>
                  <a:pt x="70" y="564028"/>
                </a:cubicBezTo>
                <a:cubicBezTo>
                  <a:pt x="1514" y="596530"/>
                  <a:pt x="21738" y="689705"/>
                  <a:pt x="43406" y="733041"/>
                </a:cubicBezTo>
                <a:cubicBezTo>
                  <a:pt x="65074" y="776378"/>
                  <a:pt x="109855" y="804546"/>
                  <a:pt x="130079" y="824047"/>
                </a:cubicBezTo>
                <a:cubicBezTo>
                  <a:pt x="150303" y="843548"/>
                  <a:pt x="166916" y="805268"/>
                  <a:pt x="164749" y="850049"/>
                </a:cubicBezTo>
                <a:cubicBezTo>
                  <a:pt x="162582" y="894830"/>
                  <a:pt x="122856" y="1014006"/>
                  <a:pt x="117078" y="1092734"/>
                </a:cubicBezTo>
                <a:cubicBezTo>
                  <a:pt x="111300" y="1171462"/>
                  <a:pt x="114911" y="1274025"/>
                  <a:pt x="130079" y="1322417"/>
                </a:cubicBezTo>
                <a:cubicBezTo>
                  <a:pt x="145247" y="1370809"/>
                  <a:pt x="187139" y="1366476"/>
                  <a:pt x="208085" y="1383088"/>
                </a:cubicBezTo>
                <a:cubicBezTo>
                  <a:pt x="229031" y="1399700"/>
                  <a:pt x="231198" y="1409090"/>
                  <a:pt x="255755" y="1422091"/>
                </a:cubicBezTo>
                <a:cubicBezTo>
                  <a:pt x="280312" y="1435092"/>
                  <a:pt x="316426" y="1453149"/>
                  <a:pt x="355429" y="1461094"/>
                </a:cubicBezTo>
                <a:cubicBezTo>
                  <a:pt x="394432" y="1469039"/>
                  <a:pt x="447158" y="1472650"/>
                  <a:pt x="489772" y="1469761"/>
                </a:cubicBezTo>
                <a:cubicBezTo>
                  <a:pt x="532386" y="1466872"/>
                  <a:pt x="575723" y="1456038"/>
                  <a:pt x="611114" y="1443759"/>
                </a:cubicBezTo>
                <a:cubicBezTo>
                  <a:pt x="646505" y="1431480"/>
                  <a:pt x="696343" y="1421369"/>
                  <a:pt x="702121" y="1396089"/>
                </a:cubicBezTo>
                <a:cubicBezTo>
                  <a:pt x="707899" y="1370809"/>
                  <a:pt x="653729" y="1337584"/>
                  <a:pt x="645784" y="1292081"/>
                </a:cubicBezTo>
                <a:cubicBezTo>
                  <a:pt x="637839" y="1246578"/>
                  <a:pt x="649395" y="1171461"/>
                  <a:pt x="654451" y="1123069"/>
                </a:cubicBezTo>
                <a:cubicBezTo>
                  <a:pt x="659507" y="1074677"/>
                  <a:pt x="659507" y="1037118"/>
                  <a:pt x="676119" y="1001727"/>
                </a:cubicBezTo>
                <a:cubicBezTo>
                  <a:pt x="692731" y="966336"/>
                  <a:pt x="723067" y="949001"/>
                  <a:pt x="754125" y="910720"/>
                </a:cubicBezTo>
                <a:cubicBezTo>
                  <a:pt x="785183" y="872439"/>
                  <a:pt x="824185" y="811768"/>
                  <a:pt x="862466" y="772043"/>
                </a:cubicBezTo>
                <a:cubicBezTo>
                  <a:pt x="900746" y="732318"/>
                  <a:pt x="941916" y="698372"/>
                  <a:pt x="983808" y="672370"/>
                </a:cubicBezTo>
                <a:cubicBezTo>
                  <a:pt x="1025700" y="646368"/>
                  <a:pt x="1068315" y="625422"/>
                  <a:pt x="1113818" y="616032"/>
                </a:cubicBezTo>
                <a:cubicBezTo>
                  <a:pt x="1159321" y="606642"/>
                  <a:pt x="1222159" y="616754"/>
                  <a:pt x="1256828" y="616032"/>
                </a:cubicBezTo>
                <a:cubicBezTo>
                  <a:pt x="1291497" y="615310"/>
                  <a:pt x="1300887" y="616032"/>
                  <a:pt x="1321833" y="611698"/>
                </a:cubicBezTo>
                <a:cubicBezTo>
                  <a:pt x="1342779" y="607364"/>
                  <a:pt x="1382504" y="590030"/>
                  <a:pt x="1382504" y="590030"/>
                </a:cubicBezTo>
                <a:cubicBezTo>
                  <a:pt x="1408506" y="580641"/>
                  <a:pt x="1441730" y="577029"/>
                  <a:pt x="1477844" y="555361"/>
                </a:cubicBezTo>
                <a:cubicBezTo>
                  <a:pt x="1513958" y="533693"/>
                  <a:pt x="1559462" y="486745"/>
                  <a:pt x="1599187" y="460021"/>
                </a:cubicBezTo>
                <a:cubicBezTo>
                  <a:pt x="1638912" y="433297"/>
                  <a:pt x="1696694" y="388516"/>
                  <a:pt x="1716195" y="395016"/>
                </a:cubicBezTo>
                <a:cubicBezTo>
                  <a:pt x="1735696" y="401517"/>
                  <a:pt x="1729918" y="462910"/>
                  <a:pt x="1716195" y="499024"/>
                </a:cubicBezTo>
                <a:cubicBezTo>
                  <a:pt x="1702472" y="535138"/>
                  <a:pt x="1650468" y="584974"/>
                  <a:pt x="1633856" y="611698"/>
                </a:cubicBezTo>
                <a:cubicBezTo>
                  <a:pt x="1617244" y="638422"/>
                  <a:pt x="1621577" y="639145"/>
                  <a:pt x="1616521" y="659369"/>
                </a:cubicBezTo>
                <a:cubicBezTo>
                  <a:pt x="1611465" y="679593"/>
                  <a:pt x="1599909" y="707039"/>
                  <a:pt x="1603520" y="733041"/>
                </a:cubicBezTo>
                <a:cubicBezTo>
                  <a:pt x="1607131" y="759043"/>
                  <a:pt x="1625188" y="800212"/>
                  <a:pt x="1638189" y="815380"/>
                </a:cubicBezTo>
                <a:cubicBezTo>
                  <a:pt x="1651190" y="830548"/>
                  <a:pt x="1661302" y="820436"/>
                  <a:pt x="1681526" y="824047"/>
                </a:cubicBezTo>
                <a:cubicBezTo>
                  <a:pt x="1701750" y="827658"/>
                  <a:pt x="1734252" y="839937"/>
                  <a:pt x="1759532" y="837048"/>
                </a:cubicBezTo>
                <a:cubicBezTo>
                  <a:pt x="1784812" y="834159"/>
                  <a:pt x="1815147" y="823325"/>
                  <a:pt x="1833204" y="806713"/>
                </a:cubicBezTo>
                <a:cubicBezTo>
                  <a:pt x="1851261" y="790101"/>
                  <a:pt x="1856317" y="763376"/>
                  <a:pt x="1867873" y="737374"/>
                </a:cubicBezTo>
                <a:cubicBezTo>
                  <a:pt x="1879429" y="711372"/>
                  <a:pt x="1887374" y="683203"/>
                  <a:pt x="1902542" y="650701"/>
                </a:cubicBezTo>
                <a:cubicBezTo>
                  <a:pt x="1917710" y="618199"/>
                  <a:pt x="1940822" y="565473"/>
                  <a:pt x="1958879" y="542360"/>
                </a:cubicBezTo>
                <a:cubicBezTo>
                  <a:pt x="1976936" y="519247"/>
                  <a:pt x="1987048" y="520692"/>
                  <a:pt x="2010883" y="512025"/>
                </a:cubicBezTo>
                <a:cubicBezTo>
                  <a:pt x="2034718" y="503358"/>
                  <a:pt x="2072999" y="497579"/>
                  <a:pt x="2101890" y="490356"/>
                </a:cubicBezTo>
                <a:cubicBezTo>
                  <a:pt x="2130781" y="483133"/>
                  <a:pt x="2184229" y="468688"/>
                  <a:pt x="2184229" y="468688"/>
                </a:cubicBezTo>
                <a:cubicBezTo>
                  <a:pt x="2198674" y="463632"/>
                  <a:pt x="2199397" y="468688"/>
                  <a:pt x="2188563" y="460021"/>
                </a:cubicBezTo>
                <a:cubicBezTo>
                  <a:pt x="2177729" y="451354"/>
                  <a:pt x="2139448" y="441964"/>
                  <a:pt x="2119224" y="416684"/>
                </a:cubicBezTo>
                <a:cubicBezTo>
                  <a:pt x="2099000" y="391404"/>
                  <a:pt x="2069388" y="357457"/>
                  <a:pt x="2067221" y="308343"/>
                </a:cubicBezTo>
                <a:cubicBezTo>
                  <a:pt x="2065054" y="259229"/>
                  <a:pt x="2091778" y="160276"/>
                  <a:pt x="2106223" y="121996"/>
                </a:cubicBezTo>
                <a:cubicBezTo>
                  <a:pt x="2120668" y="83716"/>
                  <a:pt x="2133670" y="99606"/>
                  <a:pt x="2153894" y="78660"/>
                </a:cubicBezTo>
                <a:cubicBezTo>
                  <a:pt x="2174118" y="57714"/>
                  <a:pt x="2259346" y="16544"/>
                  <a:pt x="2214565" y="4988"/>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orme libre : forme 16">
            <a:extLst>
              <a:ext uri="{FF2B5EF4-FFF2-40B4-BE49-F238E27FC236}">
                <a16:creationId xmlns:a16="http://schemas.microsoft.com/office/drawing/2014/main" id="{E88E236F-F182-440F-BCA3-5E391C70DF5A}"/>
              </a:ext>
            </a:extLst>
          </p:cNvPr>
          <p:cNvSpPr/>
          <p:nvPr/>
        </p:nvSpPr>
        <p:spPr>
          <a:xfrm>
            <a:off x="3962694" y="3049351"/>
            <a:ext cx="541806" cy="459738"/>
          </a:xfrm>
          <a:custGeom>
            <a:avLst/>
            <a:gdLst>
              <a:gd name="connsiteX0" fmla="*/ 225350 w 541806"/>
              <a:gd name="connsiteY0" fmla="*/ 1433 h 459738"/>
              <a:gd name="connsiteX1" fmla="*/ 398696 w 541806"/>
              <a:gd name="connsiteY1" fmla="*/ 31768 h 459738"/>
              <a:gd name="connsiteX2" fmla="*/ 489702 w 541806"/>
              <a:gd name="connsiteY2" fmla="*/ 36102 h 459738"/>
              <a:gd name="connsiteX3" fmla="*/ 520038 w 541806"/>
              <a:gd name="connsiteY3" fmla="*/ 79439 h 459738"/>
              <a:gd name="connsiteX4" fmla="*/ 541706 w 541806"/>
              <a:gd name="connsiteY4" fmla="*/ 140110 h 459738"/>
              <a:gd name="connsiteX5" fmla="*/ 511371 w 541806"/>
              <a:gd name="connsiteY5" fmla="*/ 248451 h 459738"/>
              <a:gd name="connsiteX6" fmla="*/ 502703 w 541806"/>
              <a:gd name="connsiteY6" fmla="*/ 304788 h 459738"/>
              <a:gd name="connsiteX7" fmla="*/ 420364 w 541806"/>
              <a:gd name="connsiteY7" fmla="*/ 369793 h 459738"/>
              <a:gd name="connsiteX8" fmla="*/ 329357 w 541806"/>
              <a:gd name="connsiteY8" fmla="*/ 426130 h 459738"/>
              <a:gd name="connsiteX9" fmla="*/ 264353 w 541806"/>
              <a:gd name="connsiteY9" fmla="*/ 456466 h 459738"/>
              <a:gd name="connsiteX10" fmla="*/ 186347 w 541806"/>
              <a:gd name="connsiteY10" fmla="*/ 456466 h 459738"/>
              <a:gd name="connsiteX11" fmla="*/ 95340 w 541806"/>
              <a:gd name="connsiteY11" fmla="*/ 434798 h 459738"/>
              <a:gd name="connsiteX12" fmla="*/ 34669 w 541806"/>
              <a:gd name="connsiteY12" fmla="*/ 391461 h 459738"/>
              <a:gd name="connsiteX13" fmla="*/ 0 w 541806"/>
              <a:gd name="connsiteY13" fmla="*/ 326457 h 459738"/>
              <a:gd name="connsiteX14" fmla="*/ 34669 w 541806"/>
              <a:gd name="connsiteY14" fmla="*/ 226783 h 459738"/>
              <a:gd name="connsiteX15" fmla="*/ 78006 w 541806"/>
              <a:gd name="connsiteY15" fmla="*/ 148777 h 459738"/>
              <a:gd name="connsiteX16" fmla="*/ 108341 w 541806"/>
              <a:gd name="connsiteY16" fmla="*/ 140110 h 459738"/>
              <a:gd name="connsiteX17" fmla="*/ 143010 w 541806"/>
              <a:gd name="connsiteY17" fmla="*/ 83772 h 459738"/>
              <a:gd name="connsiteX18" fmla="*/ 225350 w 541806"/>
              <a:gd name="connsiteY18" fmla="*/ 1433 h 45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806" h="459738">
                <a:moveTo>
                  <a:pt x="225350" y="1433"/>
                </a:moveTo>
                <a:cubicBezTo>
                  <a:pt x="267964" y="-7234"/>
                  <a:pt x="354637" y="25990"/>
                  <a:pt x="398696" y="31768"/>
                </a:cubicBezTo>
                <a:cubicBezTo>
                  <a:pt x="442755" y="37546"/>
                  <a:pt x="469478" y="28157"/>
                  <a:pt x="489702" y="36102"/>
                </a:cubicBezTo>
                <a:cubicBezTo>
                  <a:pt x="509926" y="44047"/>
                  <a:pt x="511371" y="62104"/>
                  <a:pt x="520038" y="79439"/>
                </a:cubicBezTo>
                <a:cubicBezTo>
                  <a:pt x="528705" y="96774"/>
                  <a:pt x="543151" y="111941"/>
                  <a:pt x="541706" y="140110"/>
                </a:cubicBezTo>
                <a:cubicBezTo>
                  <a:pt x="540262" y="168279"/>
                  <a:pt x="517872" y="221005"/>
                  <a:pt x="511371" y="248451"/>
                </a:cubicBezTo>
                <a:cubicBezTo>
                  <a:pt x="504871" y="275897"/>
                  <a:pt x="517871" y="284564"/>
                  <a:pt x="502703" y="304788"/>
                </a:cubicBezTo>
                <a:cubicBezTo>
                  <a:pt x="487535" y="325012"/>
                  <a:pt x="449255" y="349569"/>
                  <a:pt x="420364" y="369793"/>
                </a:cubicBezTo>
                <a:cubicBezTo>
                  <a:pt x="391473" y="390017"/>
                  <a:pt x="355359" y="411685"/>
                  <a:pt x="329357" y="426130"/>
                </a:cubicBezTo>
                <a:cubicBezTo>
                  <a:pt x="303355" y="440576"/>
                  <a:pt x="288188" y="451410"/>
                  <a:pt x="264353" y="456466"/>
                </a:cubicBezTo>
                <a:cubicBezTo>
                  <a:pt x="240518" y="461522"/>
                  <a:pt x="214516" y="460077"/>
                  <a:pt x="186347" y="456466"/>
                </a:cubicBezTo>
                <a:cubicBezTo>
                  <a:pt x="158178" y="452855"/>
                  <a:pt x="120620" y="445632"/>
                  <a:pt x="95340" y="434798"/>
                </a:cubicBezTo>
                <a:cubicBezTo>
                  <a:pt x="70060" y="423964"/>
                  <a:pt x="50559" y="409518"/>
                  <a:pt x="34669" y="391461"/>
                </a:cubicBezTo>
                <a:cubicBezTo>
                  <a:pt x="18779" y="373404"/>
                  <a:pt x="0" y="353903"/>
                  <a:pt x="0" y="326457"/>
                </a:cubicBezTo>
                <a:cubicBezTo>
                  <a:pt x="0" y="299011"/>
                  <a:pt x="21668" y="256396"/>
                  <a:pt x="34669" y="226783"/>
                </a:cubicBezTo>
                <a:cubicBezTo>
                  <a:pt x="47670" y="197170"/>
                  <a:pt x="65727" y="163223"/>
                  <a:pt x="78006" y="148777"/>
                </a:cubicBezTo>
                <a:cubicBezTo>
                  <a:pt x="90285" y="134332"/>
                  <a:pt x="97507" y="150944"/>
                  <a:pt x="108341" y="140110"/>
                </a:cubicBezTo>
                <a:cubicBezTo>
                  <a:pt x="119175" y="129276"/>
                  <a:pt x="130009" y="101829"/>
                  <a:pt x="143010" y="83772"/>
                </a:cubicBezTo>
                <a:cubicBezTo>
                  <a:pt x="156011" y="65715"/>
                  <a:pt x="182736" y="10100"/>
                  <a:pt x="225350" y="143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Forme libre : forme 17">
            <a:extLst>
              <a:ext uri="{FF2B5EF4-FFF2-40B4-BE49-F238E27FC236}">
                <a16:creationId xmlns:a16="http://schemas.microsoft.com/office/drawing/2014/main" id="{D7C70500-C123-454E-A08F-55776B6A229C}"/>
              </a:ext>
            </a:extLst>
          </p:cNvPr>
          <p:cNvSpPr/>
          <p:nvPr/>
        </p:nvSpPr>
        <p:spPr>
          <a:xfrm>
            <a:off x="10800416" y="2831564"/>
            <a:ext cx="675835" cy="677509"/>
          </a:xfrm>
          <a:custGeom>
            <a:avLst/>
            <a:gdLst>
              <a:gd name="connsiteX0" fmla="*/ 143208 w 675835"/>
              <a:gd name="connsiteY0" fmla="*/ 154013 h 677772"/>
              <a:gd name="connsiteX1" fmla="*/ 199546 w 675835"/>
              <a:gd name="connsiteY1" fmla="*/ 54339 h 677772"/>
              <a:gd name="connsiteX2" fmla="*/ 286219 w 675835"/>
              <a:gd name="connsiteY2" fmla="*/ 2335 h 677772"/>
              <a:gd name="connsiteX3" fmla="*/ 372892 w 675835"/>
              <a:gd name="connsiteY3" fmla="*/ 15336 h 677772"/>
              <a:gd name="connsiteX4" fmla="*/ 416228 w 675835"/>
              <a:gd name="connsiteY4" fmla="*/ 71673 h 677772"/>
              <a:gd name="connsiteX5" fmla="*/ 455231 w 675835"/>
              <a:gd name="connsiteY5" fmla="*/ 136678 h 677772"/>
              <a:gd name="connsiteX6" fmla="*/ 485567 w 675835"/>
              <a:gd name="connsiteY6" fmla="*/ 214684 h 677772"/>
              <a:gd name="connsiteX7" fmla="*/ 515902 w 675835"/>
              <a:gd name="connsiteY7" fmla="*/ 305690 h 677772"/>
              <a:gd name="connsiteX8" fmla="*/ 546238 w 675835"/>
              <a:gd name="connsiteY8" fmla="*/ 375029 h 677772"/>
              <a:gd name="connsiteX9" fmla="*/ 567906 w 675835"/>
              <a:gd name="connsiteY9" fmla="*/ 418365 h 677772"/>
              <a:gd name="connsiteX10" fmla="*/ 615576 w 675835"/>
              <a:gd name="connsiteY10" fmla="*/ 440034 h 677772"/>
              <a:gd name="connsiteX11" fmla="*/ 637244 w 675835"/>
              <a:gd name="connsiteY11" fmla="*/ 444367 h 677772"/>
              <a:gd name="connsiteX12" fmla="*/ 632911 w 675835"/>
              <a:gd name="connsiteY12" fmla="*/ 661050 h 677772"/>
              <a:gd name="connsiteX13" fmla="*/ 82537 w 675835"/>
              <a:gd name="connsiteY13" fmla="*/ 656716 h 677772"/>
              <a:gd name="connsiteX14" fmla="*/ 26200 w 675835"/>
              <a:gd name="connsiteY14" fmla="*/ 604712 h 677772"/>
              <a:gd name="connsiteX15" fmla="*/ 198 w 675835"/>
              <a:gd name="connsiteY15" fmla="*/ 509372 h 677772"/>
              <a:gd name="connsiteX16" fmla="*/ 17533 w 675835"/>
              <a:gd name="connsiteY16" fmla="*/ 396697 h 677772"/>
              <a:gd name="connsiteX17" fmla="*/ 73870 w 675835"/>
              <a:gd name="connsiteY17" fmla="*/ 327359 h 677772"/>
              <a:gd name="connsiteX18" fmla="*/ 104206 w 675835"/>
              <a:gd name="connsiteY18" fmla="*/ 284022 h 677772"/>
              <a:gd name="connsiteX19" fmla="*/ 112873 w 675835"/>
              <a:gd name="connsiteY19" fmla="*/ 197349 h 677772"/>
              <a:gd name="connsiteX20" fmla="*/ 143208 w 675835"/>
              <a:gd name="connsiteY20" fmla="*/ 154013 h 67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835" h="677772">
                <a:moveTo>
                  <a:pt x="143208" y="154013"/>
                </a:moveTo>
                <a:cubicBezTo>
                  <a:pt x="157653" y="130178"/>
                  <a:pt x="175711" y="79619"/>
                  <a:pt x="199546" y="54339"/>
                </a:cubicBezTo>
                <a:cubicBezTo>
                  <a:pt x="223381" y="29059"/>
                  <a:pt x="257328" y="8835"/>
                  <a:pt x="286219" y="2335"/>
                </a:cubicBezTo>
                <a:cubicBezTo>
                  <a:pt x="315110" y="-4165"/>
                  <a:pt x="351224" y="3780"/>
                  <a:pt x="372892" y="15336"/>
                </a:cubicBezTo>
                <a:cubicBezTo>
                  <a:pt x="394560" y="26892"/>
                  <a:pt x="402505" y="51449"/>
                  <a:pt x="416228" y="71673"/>
                </a:cubicBezTo>
                <a:cubicBezTo>
                  <a:pt x="429951" y="91897"/>
                  <a:pt x="443675" y="112843"/>
                  <a:pt x="455231" y="136678"/>
                </a:cubicBezTo>
                <a:cubicBezTo>
                  <a:pt x="466787" y="160513"/>
                  <a:pt x="475455" y="186515"/>
                  <a:pt x="485567" y="214684"/>
                </a:cubicBezTo>
                <a:cubicBezTo>
                  <a:pt x="495679" y="242853"/>
                  <a:pt x="505790" y="278966"/>
                  <a:pt x="515902" y="305690"/>
                </a:cubicBezTo>
                <a:cubicBezTo>
                  <a:pt x="526014" y="332414"/>
                  <a:pt x="537571" y="356250"/>
                  <a:pt x="546238" y="375029"/>
                </a:cubicBezTo>
                <a:cubicBezTo>
                  <a:pt x="554905" y="393808"/>
                  <a:pt x="556350" y="407531"/>
                  <a:pt x="567906" y="418365"/>
                </a:cubicBezTo>
                <a:cubicBezTo>
                  <a:pt x="579462" y="429199"/>
                  <a:pt x="604020" y="435700"/>
                  <a:pt x="615576" y="440034"/>
                </a:cubicBezTo>
                <a:cubicBezTo>
                  <a:pt x="627132" y="444368"/>
                  <a:pt x="634355" y="407531"/>
                  <a:pt x="637244" y="444367"/>
                </a:cubicBezTo>
                <a:cubicBezTo>
                  <a:pt x="640133" y="481203"/>
                  <a:pt x="725362" y="625659"/>
                  <a:pt x="632911" y="661050"/>
                </a:cubicBezTo>
                <a:cubicBezTo>
                  <a:pt x="540460" y="696441"/>
                  <a:pt x="183655" y="666106"/>
                  <a:pt x="82537" y="656716"/>
                </a:cubicBezTo>
                <a:cubicBezTo>
                  <a:pt x="-18581" y="647326"/>
                  <a:pt x="39923" y="629269"/>
                  <a:pt x="26200" y="604712"/>
                </a:cubicBezTo>
                <a:cubicBezTo>
                  <a:pt x="12477" y="580155"/>
                  <a:pt x="1642" y="544041"/>
                  <a:pt x="198" y="509372"/>
                </a:cubicBezTo>
                <a:cubicBezTo>
                  <a:pt x="-1246" y="474703"/>
                  <a:pt x="5254" y="427033"/>
                  <a:pt x="17533" y="396697"/>
                </a:cubicBezTo>
                <a:cubicBezTo>
                  <a:pt x="29812" y="366362"/>
                  <a:pt x="59425" y="346138"/>
                  <a:pt x="73870" y="327359"/>
                </a:cubicBezTo>
                <a:cubicBezTo>
                  <a:pt x="88315" y="308580"/>
                  <a:pt x="97705" y="305690"/>
                  <a:pt x="104206" y="284022"/>
                </a:cubicBezTo>
                <a:cubicBezTo>
                  <a:pt x="110706" y="262354"/>
                  <a:pt x="107817" y="216128"/>
                  <a:pt x="112873" y="197349"/>
                </a:cubicBezTo>
                <a:cubicBezTo>
                  <a:pt x="117929" y="178570"/>
                  <a:pt x="128763" y="177848"/>
                  <a:pt x="143208" y="15401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Forme libre : forme 18">
            <a:extLst>
              <a:ext uri="{FF2B5EF4-FFF2-40B4-BE49-F238E27FC236}">
                <a16:creationId xmlns:a16="http://schemas.microsoft.com/office/drawing/2014/main" id="{ED7622AA-C816-4F74-B605-BF1D077A7DB0}"/>
              </a:ext>
            </a:extLst>
          </p:cNvPr>
          <p:cNvSpPr/>
          <p:nvPr/>
        </p:nvSpPr>
        <p:spPr>
          <a:xfrm>
            <a:off x="5497806" y="2041586"/>
            <a:ext cx="5264169" cy="1514733"/>
          </a:xfrm>
          <a:custGeom>
            <a:avLst/>
            <a:gdLst>
              <a:gd name="connsiteX0" fmla="*/ 56398 w 5264169"/>
              <a:gd name="connsiteY0" fmla="*/ 1092080 h 1514733"/>
              <a:gd name="connsiteX1" fmla="*/ 21729 w 5264169"/>
              <a:gd name="connsiteY1" fmla="*/ 1157084 h 1514733"/>
              <a:gd name="connsiteX2" fmla="*/ 8728 w 5264169"/>
              <a:gd name="connsiteY2" fmla="*/ 1222089 h 1514733"/>
              <a:gd name="connsiteX3" fmla="*/ 61 w 5264169"/>
              <a:gd name="connsiteY3" fmla="*/ 1274093 h 1514733"/>
              <a:gd name="connsiteX4" fmla="*/ 13062 w 5264169"/>
              <a:gd name="connsiteY4" fmla="*/ 1321763 h 1514733"/>
              <a:gd name="connsiteX5" fmla="*/ 78066 w 5264169"/>
              <a:gd name="connsiteY5" fmla="*/ 1343431 h 1514733"/>
              <a:gd name="connsiteX6" fmla="*/ 151738 w 5264169"/>
              <a:gd name="connsiteY6" fmla="*/ 1347765 h 1514733"/>
              <a:gd name="connsiteX7" fmla="*/ 260080 w 5264169"/>
              <a:gd name="connsiteY7" fmla="*/ 1326097 h 1514733"/>
              <a:gd name="connsiteX8" fmla="*/ 372754 w 5264169"/>
              <a:gd name="connsiteY8" fmla="*/ 1282760 h 1514733"/>
              <a:gd name="connsiteX9" fmla="*/ 398756 w 5264169"/>
              <a:gd name="connsiteY9" fmla="*/ 1261092 h 1514733"/>
              <a:gd name="connsiteX10" fmla="*/ 455094 w 5264169"/>
              <a:gd name="connsiteY10" fmla="*/ 1269759 h 1514733"/>
              <a:gd name="connsiteX11" fmla="*/ 481096 w 5264169"/>
              <a:gd name="connsiteY11" fmla="*/ 1291428 h 1514733"/>
              <a:gd name="connsiteX12" fmla="*/ 481096 w 5264169"/>
              <a:gd name="connsiteY12" fmla="*/ 1360766 h 1514733"/>
              <a:gd name="connsiteX13" fmla="*/ 485429 w 5264169"/>
              <a:gd name="connsiteY13" fmla="*/ 1430104 h 1514733"/>
              <a:gd name="connsiteX14" fmla="*/ 468095 w 5264169"/>
              <a:gd name="connsiteY14" fmla="*/ 1486442 h 1514733"/>
              <a:gd name="connsiteX15" fmla="*/ 468095 w 5264169"/>
              <a:gd name="connsiteY15" fmla="*/ 1512444 h 1514733"/>
              <a:gd name="connsiteX16" fmla="*/ 741115 w 5264169"/>
              <a:gd name="connsiteY16" fmla="*/ 1512444 h 1514733"/>
              <a:gd name="connsiteX17" fmla="*/ 1009801 w 5264169"/>
              <a:gd name="connsiteY17" fmla="*/ 1503776 h 1514733"/>
              <a:gd name="connsiteX18" fmla="*/ 1356493 w 5264169"/>
              <a:gd name="connsiteY18" fmla="*/ 1486442 h 1514733"/>
              <a:gd name="connsiteX19" fmla="*/ 1404163 w 5264169"/>
              <a:gd name="connsiteY19" fmla="*/ 1408436 h 1514733"/>
              <a:gd name="connsiteX20" fmla="*/ 1399829 w 5264169"/>
              <a:gd name="connsiteY20" fmla="*/ 1187420 h 1514733"/>
              <a:gd name="connsiteX21" fmla="*/ 1356493 w 5264169"/>
              <a:gd name="connsiteY21" fmla="*/ 988072 h 1514733"/>
              <a:gd name="connsiteX22" fmla="*/ 1334825 w 5264169"/>
              <a:gd name="connsiteY22" fmla="*/ 797392 h 1514733"/>
              <a:gd name="connsiteX23" fmla="*/ 1347826 w 5264169"/>
              <a:gd name="connsiteY23" fmla="*/ 745388 h 1514733"/>
              <a:gd name="connsiteX24" fmla="*/ 1495170 w 5264169"/>
              <a:gd name="connsiteY24" fmla="*/ 710719 h 1514733"/>
              <a:gd name="connsiteX25" fmla="*/ 1516838 w 5264169"/>
              <a:gd name="connsiteY25" fmla="*/ 689050 h 1514733"/>
              <a:gd name="connsiteX26" fmla="*/ 1573175 w 5264169"/>
              <a:gd name="connsiteY26" fmla="*/ 494036 h 1514733"/>
              <a:gd name="connsiteX27" fmla="*/ 1668516 w 5264169"/>
              <a:gd name="connsiteY27" fmla="*/ 463701 h 1514733"/>
              <a:gd name="connsiteX28" fmla="*/ 1798525 w 5264169"/>
              <a:gd name="connsiteY28" fmla="*/ 533039 h 1514733"/>
              <a:gd name="connsiteX29" fmla="*/ 1889532 w 5264169"/>
              <a:gd name="connsiteY29" fmla="*/ 537373 h 1514733"/>
              <a:gd name="connsiteX30" fmla="*/ 2041209 w 5264169"/>
              <a:gd name="connsiteY30" fmla="*/ 533039 h 1514733"/>
              <a:gd name="connsiteX31" fmla="*/ 2127882 w 5264169"/>
              <a:gd name="connsiteY31" fmla="*/ 520038 h 1514733"/>
              <a:gd name="connsiteX32" fmla="*/ 2227556 w 5264169"/>
              <a:gd name="connsiteY32" fmla="*/ 520038 h 1514733"/>
              <a:gd name="connsiteX33" fmla="*/ 2292561 w 5264169"/>
              <a:gd name="connsiteY33" fmla="*/ 576375 h 1514733"/>
              <a:gd name="connsiteX34" fmla="*/ 2249225 w 5264169"/>
              <a:gd name="connsiteY34" fmla="*/ 684717 h 1514733"/>
              <a:gd name="connsiteX35" fmla="*/ 2171219 w 5264169"/>
              <a:gd name="connsiteY35" fmla="*/ 784391 h 1514733"/>
              <a:gd name="connsiteX36" fmla="*/ 2132216 w 5264169"/>
              <a:gd name="connsiteY36" fmla="*/ 879731 h 1514733"/>
              <a:gd name="connsiteX37" fmla="*/ 2223223 w 5264169"/>
              <a:gd name="connsiteY37" fmla="*/ 940402 h 1514733"/>
              <a:gd name="connsiteX38" fmla="*/ 2348899 w 5264169"/>
              <a:gd name="connsiteY38" fmla="*/ 931735 h 1514733"/>
              <a:gd name="connsiteX39" fmla="*/ 2422571 w 5264169"/>
              <a:gd name="connsiteY39" fmla="*/ 910066 h 1514733"/>
              <a:gd name="connsiteX40" fmla="*/ 2491909 w 5264169"/>
              <a:gd name="connsiteY40" fmla="*/ 814726 h 1514733"/>
              <a:gd name="connsiteX41" fmla="*/ 2656588 w 5264169"/>
              <a:gd name="connsiteY41" fmla="*/ 684717 h 1514733"/>
              <a:gd name="connsiteX42" fmla="*/ 2812599 w 5264169"/>
              <a:gd name="connsiteY42" fmla="*/ 611045 h 1514733"/>
              <a:gd name="connsiteX43" fmla="*/ 2990279 w 5264169"/>
              <a:gd name="connsiteY43" fmla="*/ 611045 h 1514733"/>
              <a:gd name="connsiteX44" fmla="*/ 3219962 w 5264169"/>
              <a:gd name="connsiteY44" fmla="*/ 580709 h 1514733"/>
              <a:gd name="connsiteX45" fmla="*/ 3302301 w 5264169"/>
              <a:gd name="connsiteY45" fmla="*/ 793058 h 1514733"/>
              <a:gd name="connsiteX46" fmla="*/ 3254631 w 5264169"/>
              <a:gd name="connsiteY46" fmla="*/ 931735 h 1514733"/>
              <a:gd name="connsiteX47" fmla="*/ 3128955 w 5264169"/>
              <a:gd name="connsiteY47" fmla="*/ 1139750 h 1514733"/>
              <a:gd name="connsiteX48" fmla="*/ 3046616 w 5264169"/>
              <a:gd name="connsiteY48" fmla="*/ 1291428 h 1514733"/>
              <a:gd name="connsiteX49" fmla="*/ 2925274 w 5264169"/>
              <a:gd name="connsiteY49" fmla="*/ 1451773 h 1514733"/>
              <a:gd name="connsiteX50" fmla="*/ 2916607 w 5264169"/>
              <a:gd name="connsiteY50" fmla="*/ 1456106 h 1514733"/>
              <a:gd name="connsiteX51" fmla="*/ 2985945 w 5264169"/>
              <a:gd name="connsiteY51" fmla="*/ 1469107 h 1514733"/>
              <a:gd name="connsiteX52" fmla="*/ 3033615 w 5264169"/>
              <a:gd name="connsiteY52" fmla="*/ 1469107 h 1514733"/>
              <a:gd name="connsiteX53" fmla="*/ 4117027 w 5264169"/>
              <a:gd name="connsiteY53" fmla="*/ 1469107 h 1514733"/>
              <a:gd name="connsiteX54" fmla="*/ 4138696 w 5264169"/>
              <a:gd name="connsiteY54" fmla="*/ 1443105 h 1514733"/>
              <a:gd name="connsiteX55" fmla="*/ 4281706 w 5264169"/>
              <a:gd name="connsiteY55" fmla="*/ 1369433 h 1514733"/>
              <a:gd name="connsiteX56" fmla="*/ 4407382 w 5264169"/>
              <a:gd name="connsiteY56" fmla="*/ 1356432 h 1514733"/>
              <a:gd name="connsiteX57" fmla="*/ 4745407 w 5264169"/>
              <a:gd name="connsiteY57" fmla="*/ 1334764 h 1514733"/>
              <a:gd name="connsiteX58" fmla="*/ 4858082 w 5264169"/>
              <a:gd name="connsiteY58" fmla="*/ 1343431 h 1514733"/>
              <a:gd name="connsiteX59" fmla="*/ 4970756 w 5264169"/>
              <a:gd name="connsiteY59" fmla="*/ 1235090 h 1514733"/>
              <a:gd name="connsiteX60" fmla="*/ 4979424 w 5264169"/>
              <a:gd name="connsiteY60" fmla="*/ 1044410 h 1514733"/>
              <a:gd name="connsiteX61" fmla="*/ 4979424 w 5264169"/>
              <a:gd name="connsiteY61" fmla="*/ 957737 h 1514733"/>
              <a:gd name="connsiteX62" fmla="*/ 5074764 w 5264169"/>
              <a:gd name="connsiteY62" fmla="*/ 884065 h 1514733"/>
              <a:gd name="connsiteX63" fmla="*/ 5187439 w 5264169"/>
              <a:gd name="connsiteY63" fmla="*/ 836394 h 1514733"/>
              <a:gd name="connsiteX64" fmla="*/ 5248110 w 5264169"/>
              <a:gd name="connsiteY64" fmla="*/ 793058 h 1514733"/>
              <a:gd name="connsiteX65" fmla="*/ 5261111 w 5264169"/>
              <a:gd name="connsiteY65" fmla="*/ 771390 h 1514733"/>
              <a:gd name="connsiteX66" fmla="*/ 5200440 w 5264169"/>
              <a:gd name="connsiteY66" fmla="*/ 619712 h 1514733"/>
              <a:gd name="connsiteX67" fmla="*/ 5109433 w 5264169"/>
              <a:gd name="connsiteY67" fmla="*/ 485369 h 1514733"/>
              <a:gd name="connsiteX68" fmla="*/ 4927420 w 5264169"/>
              <a:gd name="connsiteY68" fmla="*/ 424698 h 1514733"/>
              <a:gd name="connsiteX69" fmla="*/ 4827746 w 5264169"/>
              <a:gd name="connsiteY69" fmla="*/ 416030 h 1514733"/>
              <a:gd name="connsiteX70" fmla="*/ 4767075 w 5264169"/>
              <a:gd name="connsiteY70" fmla="*/ 372694 h 1514733"/>
              <a:gd name="connsiteX71" fmla="*/ 4702070 w 5264169"/>
              <a:gd name="connsiteY71" fmla="*/ 307689 h 1514733"/>
              <a:gd name="connsiteX72" fmla="*/ 4654400 w 5264169"/>
              <a:gd name="connsiteY72" fmla="*/ 264353 h 1514733"/>
              <a:gd name="connsiteX73" fmla="*/ 4611063 w 5264169"/>
              <a:gd name="connsiteY73" fmla="*/ 182013 h 1514733"/>
              <a:gd name="connsiteX74" fmla="*/ 4576394 w 5264169"/>
              <a:gd name="connsiteY74" fmla="*/ 121342 h 1514733"/>
              <a:gd name="connsiteX75" fmla="*/ 4520057 w 5264169"/>
              <a:gd name="connsiteY75" fmla="*/ 73672 h 1514733"/>
              <a:gd name="connsiteX76" fmla="*/ 4437718 w 5264169"/>
              <a:gd name="connsiteY76" fmla="*/ 26002 h 1514733"/>
              <a:gd name="connsiteX77" fmla="*/ 4385714 w 5264169"/>
              <a:gd name="connsiteY77" fmla="*/ 99674 h 1514733"/>
              <a:gd name="connsiteX78" fmla="*/ 4364045 w 5264169"/>
              <a:gd name="connsiteY78" fmla="*/ 134343 h 1514733"/>
              <a:gd name="connsiteX79" fmla="*/ 4351045 w 5264169"/>
              <a:gd name="connsiteY79" fmla="*/ 247018 h 1514733"/>
              <a:gd name="connsiteX80" fmla="*/ 4359712 w 5264169"/>
              <a:gd name="connsiteY80" fmla="*/ 364027 h 1514733"/>
              <a:gd name="connsiteX81" fmla="*/ 4320709 w 5264169"/>
              <a:gd name="connsiteY81" fmla="*/ 407363 h 1514733"/>
              <a:gd name="connsiteX82" fmla="*/ 4290373 w 5264169"/>
              <a:gd name="connsiteY82" fmla="*/ 437699 h 1514733"/>
              <a:gd name="connsiteX83" fmla="*/ 4212368 w 5264169"/>
              <a:gd name="connsiteY83" fmla="*/ 416030 h 1514733"/>
              <a:gd name="connsiteX84" fmla="*/ 3995685 w 5264169"/>
              <a:gd name="connsiteY84" fmla="*/ 338025 h 1514733"/>
              <a:gd name="connsiteX85" fmla="*/ 3943682 w 5264169"/>
              <a:gd name="connsiteY85" fmla="*/ 290355 h 1514733"/>
              <a:gd name="connsiteX86" fmla="*/ 3753001 w 5264169"/>
              <a:gd name="connsiteY86" fmla="*/ 195014 h 1514733"/>
              <a:gd name="connsiteX87" fmla="*/ 3588322 w 5264169"/>
              <a:gd name="connsiteY87" fmla="*/ 91007 h 1514733"/>
              <a:gd name="connsiteX88" fmla="*/ 3536318 w 5264169"/>
              <a:gd name="connsiteY88" fmla="*/ 65005 h 1514733"/>
              <a:gd name="connsiteX89" fmla="*/ 3445312 w 5264169"/>
              <a:gd name="connsiteY89" fmla="*/ 82339 h 1514733"/>
              <a:gd name="connsiteX90" fmla="*/ 3354305 w 5264169"/>
              <a:gd name="connsiteY90" fmla="*/ 112675 h 1514733"/>
              <a:gd name="connsiteX91" fmla="*/ 3211295 w 5264169"/>
              <a:gd name="connsiteY91" fmla="*/ 117009 h 1514733"/>
              <a:gd name="connsiteX92" fmla="*/ 3146290 w 5264169"/>
              <a:gd name="connsiteY92" fmla="*/ 91007 h 1514733"/>
              <a:gd name="connsiteX93" fmla="*/ 3076952 w 5264169"/>
              <a:gd name="connsiteY93" fmla="*/ 86673 h 1514733"/>
              <a:gd name="connsiteX94" fmla="*/ 3046616 w 5264169"/>
              <a:gd name="connsiteY94" fmla="*/ 21668 h 1514733"/>
              <a:gd name="connsiteX95" fmla="*/ 3042282 w 5264169"/>
              <a:gd name="connsiteY95" fmla="*/ 0 h 1514733"/>
              <a:gd name="connsiteX96" fmla="*/ 2565581 w 5264169"/>
              <a:gd name="connsiteY96" fmla="*/ 8667 h 1514733"/>
              <a:gd name="connsiteX97" fmla="*/ 1954536 w 5264169"/>
              <a:gd name="connsiteY97" fmla="*/ 8667 h 1514733"/>
              <a:gd name="connsiteX98" fmla="*/ 1187481 w 5264169"/>
              <a:gd name="connsiteY98" fmla="*/ 8667 h 1514733"/>
              <a:gd name="connsiteX99" fmla="*/ 1040136 w 5264169"/>
              <a:gd name="connsiteY99" fmla="*/ 13001 h 1514733"/>
              <a:gd name="connsiteX100" fmla="*/ 1079139 w 5264169"/>
              <a:gd name="connsiteY100" fmla="*/ 43337 h 1514733"/>
              <a:gd name="connsiteX101" fmla="*/ 1170146 w 5264169"/>
              <a:gd name="connsiteY101" fmla="*/ 91007 h 1514733"/>
              <a:gd name="connsiteX102" fmla="*/ 1330491 w 5264169"/>
              <a:gd name="connsiteY102" fmla="*/ 125676 h 1514733"/>
              <a:gd name="connsiteX103" fmla="*/ 1399829 w 5264169"/>
              <a:gd name="connsiteY103" fmla="*/ 164679 h 1514733"/>
              <a:gd name="connsiteX104" fmla="*/ 1469168 w 5264169"/>
              <a:gd name="connsiteY104" fmla="*/ 199348 h 1514733"/>
              <a:gd name="connsiteX105" fmla="*/ 1482169 w 5264169"/>
              <a:gd name="connsiteY105" fmla="*/ 229684 h 1514733"/>
              <a:gd name="connsiteX106" fmla="*/ 1473501 w 5264169"/>
              <a:gd name="connsiteY106" fmla="*/ 268686 h 1514733"/>
              <a:gd name="connsiteX107" fmla="*/ 1473501 w 5264169"/>
              <a:gd name="connsiteY107" fmla="*/ 307689 h 1514733"/>
              <a:gd name="connsiteX108" fmla="*/ 1460500 w 5264169"/>
              <a:gd name="connsiteY108" fmla="*/ 325024 h 1514733"/>
              <a:gd name="connsiteX109" fmla="*/ 1378161 w 5264169"/>
              <a:gd name="connsiteY109" fmla="*/ 325024 h 1514733"/>
              <a:gd name="connsiteX110" fmla="*/ 1321824 w 5264169"/>
              <a:gd name="connsiteY110" fmla="*/ 294688 h 1514733"/>
              <a:gd name="connsiteX111" fmla="*/ 1278487 w 5264169"/>
              <a:gd name="connsiteY111" fmla="*/ 273020 h 1514733"/>
              <a:gd name="connsiteX112" fmla="*/ 1239484 w 5264169"/>
              <a:gd name="connsiteY112" fmla="*/ 273020 h 1514733"/>
              <a:gd name="connsiteX113" fmla="*/ 1222150 w 5264169"/>
              <a:gd name="connsiteY113" fmla="*/ 273020 h 1514733"/>
              <a:gd name="connsiteX114" fmla="*/ 1191814 w 5264169"/>
              <a:gd name="connsiteY114" fmla="*/ 316357 h 1514733"/>
              <a:gd name="connsiteX115" fmla="*/ 1170146 w 5264169"/>
              <a:gd name="connsiteY115" fmla="*/ 385695 h 1514733"/>
              <a:gd name="connsiteX116" fmla="*/ 1152811 w 5264169"/>
              <a:gd name="connsiteY116" fmla="*/ 424698 h 1514733"/>
              <a:gd name="connsiteX117" fmla="*/ 1113809 w 5264169"/>
              <a:gd name="connsiteY117" fmla="*/ 424698 h 1514733"/>
              <a:gd name="connsiteX118" fmla="*/ 1096474 w 5264169"/>
              <a:gd name="connsiteY118" fmla="*/ 390029 h 1514733"/>
              <a:gd name="connsiteX119" fmla="*/ 1048804 w 5264169"/>
              <a:gd name="connsiteY119" fmla="*/ 342358 h 1514733"/>
              <a:gd name="connsiteX120" fmla="*/ 1040136 w 5264169"/>
              <a:gd name="connsiteY120" fmla="*/ 329357 h 1514733"/>
              <a:gd name="connsiteX121" fmla="*/ 975132 w 5264169"/>
              <a:gd name="connsiteY121" fmla="*/ 325024 h 1514733"/>
              <a:gd name="connsiteX122" fmla="*/ 944796 w 5264169"/>
              <a:gd name="connsiteY122" fmla="*/ 338025 h 1514733"/>
              <a:gd name="connsiteX123" fmla="*/ 910127 w 5264169"/>
              <a:gd name="connsiteY123" fmla="*/ 377028 h 1514733"/>
              <a:gd name="connsiteX124" fmla="*/ 884125 w 5264169"/>
              <a:gd name="connsiteY124" fmla="*/ 403030 h 1514733"/>
              <a:gd name="connsiteX125" fmla="*/ 858123 w 5264169"/>
              <a:gd name="connsiteY125" fmla="*/ 433365 h 1514733"/>
              <a:gd name="connsiteX126" fmla="*/ 788785 w 5264169"/>
              <a:gd name="connsiteY126" fmla="*/ 411697 h 1514733"/>
              <a:gd name="connsiteX127" fmla="*/ 728114 w 5264169"/>
              <a:gd name="connsiteY127" fmla="*/ 338025 h 1514733"/>
              <a:gd name="connsiteX128" fmla="*/ 684777 w 5264169"/>
              <a:gd name="connsiteY128" fmla="*/ 268686 h 1514733"/>
              <a:gd name="connsiteX129" fmla="*/ 611105 w 5264169"/>
              <a:gd name="connsiteY129" fmla="*/ 203682 h 1514733"/>
              <a:gd name="connsiteX130" fmla="*/ 567769 w 5264169"/>
              <a:gd name="connsiteY130" fmla="*/ 160345 h 1514733"/>
              <a:gd name="connsiteX131" fmla="*/ 533100 w 5264169"/>
              <a:gd name="connsiteY131" fmla="*/ 138677 h 1514733"/>
              <a:gd name="connsiteX132" fmla="*/ 494097 w 5264169"/>
              <a:gd name="connsiteY132" fmla="*/ 125676 h 1514733"/>
              <a:gd name="connsiteX133" fmla="*/ 455094 w 5264169"/>
              <a:gd name="connsiteY133" fmla="*/ 125676 h 1514733"/>
              <a:gd name="connsiteX134" fmla="*/ 424758 w 5264169"/>
              <a:gd name="connsiteY134" fmla="*/ 169012 h 1514733"/>
              <a:gd name="connsiteX135" fmla="*/ 394423 w 5264169"/>
              <a:gd name="connsiteY135" fmla="*/ 299022 h 1514733"/>
              <a:gd name="connsiteX136" fmla="*/ 385755 w 5264169"/>
              <a:gd name="connsiteY136" fmla="*/ 463701 h 1514733"/>
              <a:gd name="connsiteX137" fmla="*/ 381422 w 5264169"/>
              <a:gd name="connsiteY137" fmla="*/ 624046 h 1514733"/>
              <a:gd name="connsiteX138" fmla="*/ 359754 w 5264169"/>
              <a:gd name="connsiteY138" fmla="*/ 736720 h 1514733"/>
              <a:gd name="connsiteX139" fmla="*/ 316417 w 5264169"/>
              <a:gd name="connsiteY139" fmla="*/ 797392 h 1514733"/>
              <a:gd name="connsiteX140" fmla="*/ 268747 w 5264169"/>
              <a:gd name="connsiteY140" fmla="*/ 905733 h 1514733"/>
              <a:gd name="connsiteX141" fmla="*/ 208076 w 5264169"/>
              <a:gd name="connsiteY141" fmla="*/ 996739 h 1514733"/>
              <a:gd name="connsiteX142" fmla="*/ 160406 w 5264169"/>
              <a:gd name="connsiteY142" fmla="*/ 1044410 h 1514733"/>
              <a:gd name="connsiteX143" fmla="*/ 56398 w 5264169"/>
              <a:gd name="connsiteY143" fmla="*/ 1092080 h 151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64169" h="1514733">
                <a:moveTo>
                  <a:pt x="56398" y="1092080"/>
                </a:moveTo>
                <a:cubicBezTo>
                  <a:pt x="33285" y="1110859"/>
                  <a:pt x="29674" y="1135416"/>
                  <a:pt x="21729" y="1157084"/>
                </a:cubicBezTo>
                <a:cubicBezTo>
                  <a:pt x="13784" y="1178752"/>
                  <a:pt x="12339" y="1202588"/>
                  <a:pt x="8728" y="1222089"/>
                </a:cubicBezTo>
                <a:cubicBezTo>
                  <a:pt x="5117" y="1241590"/>
                  <a:pt x="-661" y="1257481"/>
                  <a:pt x="61" y="1274093"/>
                </a:cubicBezTo>
                <a:cubicBezTo>
                  <a:pt x="783" y="1290705"/>
                  <a:pt x="61" y="1310207"/>
                  <a:pt x="13062" y="1321763"/>
                </a:cubicBezTo>
                <a:cubicBezTo>
                  <a:pt x="26063" y="1333319"/>
                  <a:pt x="54953" y="1339097"/>
                  <a:pt x="78066" y="1343431"/>
                </a:cubicBezTo>
                <a:cubicBezTo>
                  <a:pt x="101179" y="1347765"/>
                  <a:pt x="121402" y="1350654"/>
                  <a:pt x="151738" y="1347765"/>
                </a:cubicBezTo>
                <a:cubicBezTo>
                  <a:pt x="182074" y="1344876"/>
                  <a:pt x="223244" y="1336931"/>
                  <a:pt x="260080" y="1326097"/>
                </a:cubicBezTo>
                <a:cubicBezTo>
                  <a:pt x="296916" y="1315263"/>
                  <a:pt x="349641" y="1293594"/>
                  <a:pt x="372754" y="1282760"/>
                </a:cubicBezTo>
                <a:cubicBezTo>
                  <a:pt x="395867" y="1271926"/>
                  <a:pt x="385033" y="1263259"/>
                  <a:pt x="398756" y="1261092"/>
                </a:cubicBezTo>
                <a:cubicBezTo>
                  <a:pt x="412479" y="1258925"/>
                  <a:pt x="441371" y="1264703"/>
                  <a:pt x="455094" y="1269759"/>
                </a:cubicBezTo>
                <a:cubicBezTo>
                  <a:pt x="468817" y="1274815"/>
                  <a:pt x="476762" y="1276260"/>
                  <a:pt x="481096" y="1291428"/>
                </a:cubicBezTo>
                <a:cubicBezTo>
                  <a:pt x="485430" y="1306596"/>
                  <a:pt x="480374" y="1337653"/>
                  <a:pt x="481096" y="1360766"/>
                </a:cubicBezTo>
                <a:cubicBezTo>
                  <a:pt x="481818" y="1383879"/>
                  <a:pt x="487596" y="1409158"/>
                  <a:pt x="485429" y="1430104"/>
                </a:cubicBezTo>
                <a:cubicBezTo>
                  <a:pt x="483262" y="1451050"/>
                  <a:pt x="470984" y="1472719"/>
                  <a:pt x="468095" y="1486442"/>
                </a:cubicBezTo>
                <a:cubicBezTo>
                  <a:pt x="465206" y="1500165"/>
                  <a:pt x="422592" y="1508110"/>
                  <a:pt x="468095" y="1512444"/>
                </a:cubicBezTo>
                <a:cubicBezTo>
                  <a:pt x="513598" y="1516778"/>
                  <a:pt x="650831" y="1513889"/>
                  <a:pt x="741115" y="1512444"/>
                </a:cubicBezTo>
                <a:cubicBezTo>
                  <a:pt x="831399" y="1510999"/>
                  <a:pt x="1009801" y="1503776"/>
                  <a:pt x="1009801" y="1503776"/>
                </a:cubicBezTo>
                <a:cubicBezTo>
                  <a:pt x="1112364" y="1499442"/>
                  <a:pt x="1290766" y="1502332"/>
                  <a:pt x="1356493" y="1486442"/>
                </a:cubicBezTo>
                <a:cubicBezTo>
                  <a:pt x="1422220" y="1470552"/>
                  <a:pt x="1396940" y="1458273"/>
                  <a:pt x="1404163" y="1408436"/>
                </a:cubicBezTo>
                <a:cubicBezTo>
                  <a:pt x="1411386" y="1358599"/>
                  <a:pt x="1407774" y="1257481"/>
                  <a:pt x="1399829" y="1187420"/>
                </a:cubicBezTo>
                <a:cubicBezTo>
                  <a:pt x="1391884" y="1117359"/>
                  <a:pt x="1367327" y="1053076"/>
                  <a:pt x="1356493" y="988072"/>
                </a:cubicBezTo>
                <a:cubicBezTo>
                  <a:pt x="1345659" y="923068"/>
                  <a:pt x="1336269" y="837839"/>
                  <a:pt x="1334825" y="797392"/>
                </a:cubicBezTo>
                <a:cubicBezTo>
                  <a:pt x="1333381" y="756945"/>
                  <a:pt x="1321102" y="759833"/>
                  <a:pt x="1347826" y="745388"/>
                </a:cubicBezTo>
                <a:cubicBezTo>
                  <a:pt x="1374550" y="730943"/>
                  <a:pt x="1467001" y="720109"/>
                  <a:pt x="1495170" y="710719"/>
                </a:cubicBezTo>
                <a:cubicBezTo>
                  <a:pt x="1523339" y="701329"/>
                  <a:pt x="1503837" y="725164"/>
                  <a:pt x="1516838" y="689050"/>
                </a:cubicBezTo>
                <a:cubicBezTo>
                  <a:pt x="1529839" y="652936"/>
                  <a:pt x="1547895" y="531594"/>
                  <a:pt x="1573175" y="494036"/>
                </a:cubicBezTo>
                <a:cubicBezTo>
                  <a:pt x="1598455" y="456478"/>
                  <a:pt x="1630958" y="457201"/>
                  <a:pt x="1668516" y="463701"/>
                </a:cubicBezTo>
                <a:cubicBezTo>
                  <a:pt x="1706074" y="470201"/>
                  <a:pt x="1761689" y="520760"/>
                  <a:pt x="1798525" y="533039"/>
                </a:cubicBezTo>
                <a:cubicBezTo>
                  <a:pt x="1835361" y="545318"/>
                  <a:pt x="1849085" y="537373"/>
                  <a:pt x="1889532" y="537373"/>
                </a:cubicBezTo>
                <a:cubicBezTo>
                  <a:pt x="1929979" y="537373"/>
                  <a:pt x="2001484" y="535928"/>
                  <a:pt x="2041209" y="533039"/>
                </a:cubicBezTo>
                <a:cubicBezTo>
                  <a:pt x="2080934" y="530150"/>
                  <a:pt x="2096824" y="522205"/>
                  <a:pt x="2127882" y="520038"/>
                </a:cubicBezTo>
                <a:cubicBezTo>
                  <a:pt x="2158940" y="517871"/>
                  <a:pt x="2200109" y="510648"/>
                  <a:pt x="2227556" y="520038"/>
                </a:cubicBezTo>
                <a:cubicBezTo>
                  <a:pt x="2255003" y="529428"/>
                  <a:pt x="2288950" y="548929"/>
                  <a:pt x="2292561" y="576375"/>
                </a:cubicBezTo>
                <a:cubicBezTo>
                  <a:pt x="2296172" y="603821"/>
                  <a:pt x="2269449" y="650048"/>
                  <a:pt x="2249225" y="684717"/>
                </a:cubicBezTo>
                <a:cubicBezTo>
                  <a:pt x="2229001" y="719386"/>
                  <a:pt x="2190720" y="751889"/>
                  <a:pt x="2171219" y="784391"/>
                </a:cubicBezTo>
                <a:cubicBezTo>
                  <a:pt x="2151718" y="816893"/>
                  <a:pt x="2123549" y="853729"/>
                  <a:pt x="2132216" y="879731"/>
                </a:cubicBezTo>
                <a:cubicBezTo>
                  <a:pt x="2140883" y="905733"/>
                  <a:pt x="2187109" y="931735"/>
                  <a:pt x="2223223" y="940402"/>
                </a:cubicBezTo>
                <a:cubicBezTo>
                  <a:pt x="2259337" y="949069"/>
                  <a:pt x="2315674" y="936791"/>
                  <a:pt x="2348899" y="931735"/>
                </a:cubicBezTo>
                <a:cubicBezTo>
                  <a:pt x="2382124" y="926679"/>
                  <a:pt x="2398736" y="929567"/>
                  <a:pt x="2422571" y="910066"/>
                </a:cubicBezTo>
                <a:cubicBezTo>
                  <a:pt x="2446406" y="890565"/>
                  <a:pt x="2452906" y="852284"/>
                  <a:pt x="2491909" y="814726"/>
                </a:cubicBezTo>
                <a:cubicBezTo>
                  <a:pt x="2530912" y="777168"/>
                  <a:pt x="2603140" y="718664"/>
                  <a:pt x="2656588" y="684717"/>
                </a:cubicBezTo>
                <a:cubicBezTo>
                  <a:pt x="2710036" y="650770"/>
                  <a:pt x="2756984" y="623324"/>
                  <a:pt x="2812599" y="611045"/>
                </a:cubicBezTo>
                <a:cubicBezTo>
                  <a:pt x="2868214" y="598766"/>
                  <a:pt x="2922385" y="616101"/>
                  <a:pt x="2990279" y="611045"/>
                </a:cubicBezTo>
                <a:cubicBezTo>
                  <a:pt x="3058173" y="605989"/>
                  <a:pt x="3167958" y="550374"/>
                  <a:pt x="3219962" y="580709"/>
                </a:cubicBezTo>
                <a:cubicBezTo>
                  <a:pt x="3271966" y="611044"/>
                  <a:pt x="3296523" y="734554"/>
                  <a:pt x="3302301" y="793058"/>
                </a:cubicBezTo>
                <a:cubicBezTo>
                  <a:pt x="3308079" y="851562"/>
                  <a:pt x="3283522" y="873953"/>
                  <a:pt x="3254631" y="931735"/>
                </a:cubicBezTo>
                <a:cubicBezTo>
                  <a:pt x="3225740" y="989517"/>
                  <a:pt x="3163624" y="1079801"/>
                  <a:pt x="3128955" y="1139750"/>
                </a:cubicBezTo>
                <a:cubicBezTo>
                  <a:pt x="3094286" y="1199699"/>
                  <a:pt x="3080563" y="1239424"/>
                  <a:pt x="3046616" y="1291428"/>
                </a:cubicBezTo>
                <a:cubicBezTo>
                  <a:pt x="3012669" y="1343432"/>
                  <a:pt x="2946942" y="1424327"/>
                  <a:pt x="2925274" y="1451773"/>
                </a:cubicBezTo>
                <a:cubicBezTo>
                  <a:pt x="2903606" y="1479219"/>
                  <a:pt x="2906495" y="1453217"/>
                  <a:pt x="2916607" y="1456106"/>
                </a:cubicBezTo>
                <a:cubicBezTo>
                  <a:pt x="2926719" y="1458995"/>
                  <a:pt x="2966444" y="1466940"/>
                  <a:pt x="2985945" y="1469107"/>
                </a:cubicBezTo>
                <a:cubicBezTo>
                  <a:pt x="3005446" y="1471274"/>
                  <a:pt x="3033615" y="1469107"/>
                  <a:pt x="3033615" y="1469107"/>
                </a:cubicBezTo>
                <a:lnTo>
                  <a:pt x="4117027" y="1469107"/>
                </a:lnTo>
                <a:cubicBezTo>
                  <a:pt x="4301207" y="1464773"/>
                  <a:pt x="4111250" y="1459717"/>
                  <a:pt x="4138696" y="1443105"/>
                </a:cubicBezTo>
                <a:cubicBezTo>
                  <a:pt x="4166143" y="1426493"/>
                  <a:pt x="4236925" y="1383878"/>
                  <a:pt x="4281706" y="1369433"/>
                </a:cubicBezTo>
                <a:cubicBezTo>
                  <a:pt x="4326487" y="1354988"/>
                  <a:pt x="4330099" y="1362210"/>
                  <a:pt x="4407382" y="1356432"/>
                </a:cubicBezTo>
                <a:cubicBezTo>
                  <a:pt x="4484666" y="1350654"/>
                  <a:pt x="4670290" y="1336931"/>
                  <a:pt x="4745407" y="1334764"/>
                </a:cubicBezTo>
                <a:cubicBezTo>
                  <a:pt x="4820524" y="1332597"/>
                  <a:pt x="4820524" y="1360043"/>
                  <a:pt x="4858082" y="1343431"/>
                </a:cubicBezTo>
                <a:cubicBezTo>
                  <a:pt x="4895640" y="1326819"/>
                  <a:pt x="4950532" y="1284927"/>
                  <a:pt x="4970756" y="1235090"/>
                </a:cubicBezTo>
                <a:cubicBezTo>
                  <a:pt x="4990980" y="1185253"/>
                  <a:pt x="4977979" y="1090635"/>
                  <a:pt x="4979424" y="1044410"/>
                </a:cubicBezTo>
                <a:cubicBezTo>
                  <a:pt x="4980869" y="998185"/>
                  <a:pt x="4963534" y="984461"/>
                  <a:pt x="4979424" y="957737"/>
                </a:cubicBezTo>
                <a:cubicBezTo>
                  <a:pt x="4995314" y="931013"/>
                  <a:pt x="5040095" y="904289"/>
                  <a:pt x="5074764" y="884065"/>
                </a:cubicBezTo>
                <a:cubicBezTo>
                  <a:pt x="5109433" y="863841"/>
                  <a:pt x="5158548" y="851562"/>
                  <a:pt x="5187439" y="836394"/>
                </a:cubicBezTo>
                <a:cubicBezTo>
                  <a:pt x="5216330" y="821226"/>
                  <a:pt x="5235831" y="803892"/>
                  <a:pt x="5248110" y="793058"/>
                </a:cubicBezTo>
                <a:cubicBezTo>
                  <a:pt x="5260389" y="782224"/>
                  <a:pt x="5269056" y="800281"/>
                  <a:pt x="5261111" y="771390"/>
                </a:cubicBezTo>
                <a:cubicBezTo>
                  <a:pt x="5253166" y="742499"/>
                  <a:pt x="5225720" y="667382"/>
                  <a:pt x="5200440" y="619712"/>
                </a:cubicBezTo>
                <a:cubicBezTo>
                  <a:pt x="5175160" y="572042"/>
                  <a:pt x="5154936" y="517871"/>
                  <a:pt x="5109433" y="485369"/>
                </a:cubicBezTo>
                <a:cubicBezTo>
                  <a:pt x="5063930" y="452867"/>
                  <a:pt x="4974368" y="436254"/>
                  <a:pt x="4927420" y="424698"/>
                </a:cubicBezTo>
                <a:cubicBezTo>
                  <a:pt x="4880472" y="413142"/>
                  <a:pt x="4854470" y="424697"/>
                  <a:pt x="4827746" y="416030"/>
                </a:cubicBezTo>
                <a:cubicBezTo>
                  <a:pt x="4801022" y="407363"/>
                  <a:pt x="4788021" y="390751"/>
                  <a:pt x="4767075" y="372694"/>
                </a:cubicBezTo>
                <a:cubicBezTo>
                  <a:pt x="4746129" y="354637"/>
                  <a:pt x="4720849" y="325746"/>
                  <a:pt x="4702070" y="307689"/>
                </a:cubicBezTo>
                <a:cubicBezTo>
                  <a:pt x="4683291" y="289632"/>
                  <a:pt x="4669568" y="285299"/>
                  <a:pt x="4654400" y="264353"/>
                </a:cubicBezTo>
                <a:cubicBezTo>
                  <a:pt x="4639232" y="243407"/>
                  <a:pt x="4624064" y="205848"/>
                  <a:pt x="4611063" y="182013"/>
                </a:cubicBezTo>
                <a:cubicBezTo>
                  <a:pt x="4598062" y="158178"/>
                  <a:pt x="4591562" y="139399"/>
                  <a:pt x="4576394" y="121342"/>
                </a:cubicBezTo>
                <a:cubicBezTo>
                  <a:pt x="4561226" y="103285"/>
                  <a:pt x="4543170" y="89562"/>
                  <a:pt x="4520057" y="73672"/>
                </a:cubicBezTo>
                <a:cubicBezTo>
                  <a:pt x="4496944" y="57782"/>
                  <a:pt x="4460109" y="21668"/>
                  <a:pt x="4437718" y="26002"/>
                </a:cubicBezTo>
                <a:cubicBezTo>
                  <a:pt x="4415328" y="30336"/>
                  <a:pt x="4397993" y="81617"/>
                  <a:pt x="4385714" y="99674"/>
                </a:cubicBezTo>
                <a:cubicBezTo>
                  <a:pt x="4373435" y="117731"/>
                  <a:pt x="4369823" y="109786"/>
                  <a:pt x="4364045" y="134343"/>
                </a:cubicBezTo>
                <a:cubicBezTo>
                  <a:pt x="4358267" y="158900"/>
                  <a:pt x="4351767" y="208737"/>
                  <a:pt x="4351045" y="247018"/>
                </a:cubicBezTo>
                <a:cubicBezTo>
                  <a:pt x="4350323" y="285299"/>
                  <a:pt x="4364768" y="337303"/>
                  <a:pt x="4359712" y="364027"/>
                </a:cubicBezTo>
                <a:cubicBezTo>
                  <a:pt x="4354656" y="390751"/>
                  <a:pt x="4332266" y="395084"/>
                  <a:pt x="4320709" y="407363"/>
                </a:cubicBezTo>
                <a:cubicBezTo>
                  <a:pt x="4309152" y="419642"/>
                  <a:pt x="4308430" y="436255"/>
                  <a:pt x="4290373" y="437699"/>
                </a:cubicBezTo>
                <a:cubicBezTo>
                  <a:pt x="4272316" y="439143"/>
                  <a:pt x="4261483" y="432642"/>
                  <a:pt x="4212368" y="416030"/>
                </a:cubicBezTo>
                <a:cubicBezTo>
                  <a:pt x="4163253" y="399418"/>
                  <a:pt x="4040466" y="358971"/>
                  <a:pt x="3995685" y="338025"/>
                </a:cubicBezTo>
                <a:cubicBezTo>
                  <a:pt x="3950904" y="317079"/>
                  <a:pt x="3984129" y="314190"/>
                  <a:pt x="3943682" y="290355"/>
                </a:cubicBezTo>
                <a:cubicBezTo>
                  <a:pt x="3903235" y="266520"/>
                  <a:pt x="3812228" y="228239"/>
                  <a:pt x="3753001" y="195014"/>
                </a:cubicBezTo>
                <a:cubicBezTo>
                  <a:pt x="3693774" y="161789"/>
                  <a:pt x="3624436" y="112675"/>
                  <a:pt x="3588322" y="91007"/>
                </a:cubicBezTo>
                <a:cubicBezTo>
                  <a:pt x="3552208" y="69339"/>
                  <a:pt x="3560153" y="66450"/>
                  <a:pt x="3536318" y="65005"/>
                </a:cubicBezTo>
                <a:cubicBezTo>
                  <a:pt x="3512483" y="63560"/>
                  <a:pt x="3475647" y="74394"/>
                  <a:pt x="3445312" y="82339"/>
                </a:cubicBezTo>
                <a:cubicBezTo>
                  <a:pt x="3414977" y="90284"/>
                  <a:pt x="3393308" y="106897"/>
                  <a:pt x="3354305" y="112675"/>
                </a:cubicBezTo>
                <a:cubicBezTo>
                  <a:pt x="3315302" y="118453"/>
                  <a:pt x="3245964" y="120620"/>
                  <a:pt x="3211295" y="117009"/>
                </a:cubicBezTo>
                <a:cubicBezTo>
                  <a:pt x="3176626" y="113398"/>
                  <a:pt x="3168680" y="96063"/>
                  <a:pt x="3146290" y="91007"/>
                </a:cubicBezTo>
                <a:cubicBezTo>
                  <a:pt x="3123900" y="85951"/>
                  <a:pt x="3093564" y="98229"/>
                  <a:pt x="3076952" y="86673"/>
                </a:cubicBezTo>
                <a:cubicBezTo>
                  <a:pt x="3060340" y="75117"/>
                  <a:pt x="3052394" y="36113"/>
                  <a:pt x="3046616" y="21668"/>
                </a:cubicBezTo>
                <a:cubicBezTo>
                  <a:pt x="3040838" y="7223"/>
                  <a:pt x="3042282" y="0"/>
                  <a:pt x="3042282" y="0"/>
                </a:cubicBezTo>
                <a:lnTo>
                  <a:pt x="2565581" y="8667"/>
                </a:lnTo>
                <a:lnTo>
                  <a:pt x="1954536" y="8667"/>
                </a:lnTo>
                <a:lnTo>
                  <a:pt x="1187481" y="8667"/>
                </a:lnTo>
                <a:cubicBezTo>
                  <a:pt x="1035081" y="9389"/>
                  <a:pt x="1058193" y="7223"/>
                  <a:pt x="1040136" y="13001"/>
                </a:cubicBezTo>
                <a:cubicBezTo>
                  <a:pt x="1022079" y="18779"/>
                  <a:pt x="1057471" y="30336"/>
                  <a:pt x="1079139" y="43337"/>
                </a:cubicBezTo>
                <a:cubicBezTo>
                  <a:pt x="1100807" y="56338"/>
                  <a:pt x="1128254" y="77284"/>
                  <a:pt x="1170146" y="91007"/>
                </a:cubicBezTo>
                <a:cubicBezTo>
                  <a:pt x="1212038" y="104730"/>
                  <a:pt x="1292211" y="113397"/>
                  <a:pt x="1330491" y="125676"/>
                </a:cubicBezTo>
                <a:cubicBezTo>
                  <a:pt x="1368771" y="137955"/>
                  <a:pt x="1376716" y="152400"/>
                  <a:pt x="1399829" y="164679"/>
                </a:cubicBezTo>
                <a:cubicBezTo>
                  <a:pt x="1422942" y="176958"/>
                  <a:pt x="1469168" y="199348"/>
                  <a:pt x="1469168" y="199348"/>
                </a:cubicBezTo>
                <a:cubicBezTo>
                  <a:pt x="1482891" y="210182"/>
                  <a:pt x="1481447" y="218128"/>
                  <a:pt x="1482169" y="229684"/>
                </a:cubicBezTo>
                <a:cubicBezTo>
                  <a:pt x="1482891" y="241240"/>
                  <a:pt x="1474946" y="255685"/>
                  <a:pt x="1473501" y="268686"/>
                </a:cubicBezTo>
                <a:cubicBezTo>
                  <a:pt x="1472056" y="281687"/>
                  <a:pt x="1473501" y="307689"/>
                  <a:pt x="1473501" y="307689"/>
                </a:cubicBezTo>
                <a:cubicBezTo>
                  <a:pt x="1471334" y="317079"/>
                  <a:pt x="1476390" y="322135"/>
                  <a:pt x="1460500" y="325024"/>
                </a:cubicBezTo>
                <a:cubicBezTo>
                  <a:pt x="1444610" y="327913"/>
                  <a:pt x="1401274" y="330080"/>
                  <a:pt x="1378161" y="325024"/>
                </a:cubicBezTo>
                <a:cubicBezTo>
                  <a:pt x="1355048" y="319968"/>
                  <a:pt x="1338436" y="303355"/>
                  <a:pt x="1321824" y="294688"/>
                </a:cubicBezTo>
                <a:cubicBezTo>
                  <a:pt x="1305212" y="286021"/>
                  <a:pt x="1292210" y="276631"/>
                  <a:pt x="1278487" y="273020"/>
                </a:cubicBezTo>
                <a:cubicBezTo>
                  <a:pt x="1264764" y="269409"/>
                  <a:pt x="1239484" y="273020"/>
                  <a:pt x="1239484" y="273020"/>
                </a:cubicBezTo>
                <a:cubicBezTo>
                  <a:pt x="1230095" y="273020"/>
                  <a:pt x="1230095" y="265797"/>
                  <a:pt x="1222150" y="273020"/>
                </a:cubicBezTo>
                <a:cubicBezTo>
                  <a:pt x="1214205" y="280243"/>
                  <a:pt x="1200481" y="297578"/>
                  <a:pt x="1191814" y="316357"/>
                </a:cubicBezTo>
                <a:cubicBezTo>
                  <a:pt x="1183147" y="335136"/>
                  <a:pt x="1176647" y="367638"/>
                  <a:pt x="1170146" y="385695"/>
                </a:cubicBezTo>
                <a:cubicBezTo>
                  <a:pt x="1163646" y="403752"/>
                  <a:pt x="1162200" y="418198"/>
                  <a:pt x="1152811" y="424698"/>
                </a:cubicBezTo>
                <a:cubicBezTo>
                  <a:pt x="1143422" y="431198"/>
                  <a:pt x="1123198" y="430476"/>
                  <a:pt x="1113809" y="424698"/>
                </a:cubicBezTo>
                <a:cubicBezTo>
                  <a:pt x="1104420" y="418920"/>
                  <a:pt x="1107308" y="403752"/>
                  <a:pt x="1096474" y="390029"/>
                </a:cubicBezTo>
                <a:cubicBezTo>
                  <a:pt x="1085640" y="376306"/>
                  <a:pt x="1058194" y="352470"/>
                  <a:pt x="1048804" y="342358"/>
                </a:cubicBezTo>
                <a:cubicBezTo>
                  <a:pt x="1039414" y="332246"/>
                  <a:pt x="1052415" y="332246"/>
                  <a:pt x="1040136" y="329357"/>
                </a:cubicBezTo>
                <a:cubicBezTo>
                  <a:pt x="1027857" y="326468"/>
                  <a:pt x="991022" y="323579"/>
                  <a:pt x="975132" y="325024"/>
                </a:cubicBezTo>
                <a:cubicBezTo>
                  <a:pt x="959242" y="326469"/>
                  <a:pt x="955630" y="329358"/>
                  <a:pt x="944796" y="338025"/>
                </a:cubicBezTo>
                <a:cubicBezTo>
                  <a:pt x="933962" y="346692"/>
                  <a:pt x="920239" y="366194"/>
                  <a:pt x="910127" y="377028"/>
                </a:cubicBezTo>
                <a:cubicBezTo>
                  <a:pt x="900015" y="387862"/>
                  <a:pt x="892792" y="393641"/>
                  <a:pt x="884125" y="403030"/>
                </a:cubicBezTo>
                <a:cubicBezTo>
                  <a:pt x="875458" y="412419"/>
                  <a:pt x="874013" y="431920"/>
                  <a:pt x="858123" y="433365"/>
                </a:cubicBezTo>
                <a:cubicBezTo>
                  <a:pt x="842233" y="434810"/>
                  <a:pt x="810453" y="427587"/>
                  <a:pt x="788785" y="411697"/>
                </a:cubicBezTo>
                <a:cubicBezTo>
                  <a:pt x="767117" y="395807"/>
                  <a:pt x="745449" y="361860"/>
                  <a:pt x="728114" y="338025"/>
                </a:cubicBezTo>
                <a:cubicBezTo>
                  <a:pt x="710779" y="314190"/>
                  <a:pt x="704278" y="291076"/>
                  <a:pt x="684777" y="268686"/>
                </a:cubicBezTo>
                <a:cubicBezTo>
                  <a:pt x="665276" y="246296"/>
                  <a:pt x="630606" y="221739"/>
                  <a:pt x="611105" y="203682"/>
                </a:cubicBezTo>
                <a:cubicBezTo>
                  <a:pt x="591604" y="185625"/>
                  <a:pt x="580770" y="171179"/>
                  <a:pt x="567769" y="160345"/>
                </a:cubicBezTo>
                <a:cubicBezTo>
                  <a:pt x="554768" y="149511"/>
                  <a:pt x="545379" y="144455"/>
                  <a:pt x="533100" y="138677"/>
                </a:cubicBezTo>
                <a:cubicBezTo>
                  <a:pt x="520821" y="132899"/>
                  <a:pt x="507098" y="127843"/>
                  <a:pt x="494097" y="125676"/>
                </a:cubicBezTo>
                <a:cubicBezTo>
                  <a:pt x="481096" y="123509"/>
                  <a:pt x="466650" y="118453"/>
                  <a:pt x="455094" y="125676"/>
                </a:cubicBezTo>
                <a:cubicBezTo>
                  <a:pt x="443538" y="132899"/>
                  <a:pt x="434870" y="140121"/>
                  <a:pt x="424758" y="169012"/>
                </a:cubicBezTo>
                <a:cubicBezTo>
                  <a:pt x="414646" y="197903"/>
                  <a:pt x="400923" y="249907"/>
                  <a:pt x="394423" y="299022"/>
                </a:cubicBezTo>
                <a:cubicBezTo>
                  <a:pt x="387923" y="348137"/>
                  <a:pt x="387922" y="409530"/>
                  <a:pt x="385755" y="463701"/>
                </a:cubicBezTo>
                <a:cubicBezTo>
                  <a:pt x="383588" y="517872"/>
                  <a:pt x="385756" y="578543"/>
                  <a:pt x="381422" y="624046"/>
                </a:cubicBezTo>
                <a:cubicBezTo>
                  <a:pt x="377089" y="669549"/>
                  <a:pt x="370588" y="707829"/>
                  <a:pt x="359754" y="736720"/>
                </a:cubicBezTo>
                <a:cubicBezTo>
                  <a:pt x="348920" y="765611"/>
                  <a:pt x="331585" y="769223"/>
                  <a:pt x="316417" y="797392"/>
                </a:cubicBezTo>
                <a:cubicBezTo>
                  <a:pt x="301249" y="825561"/>
                  <a:pt x="286804" y="872508"/>
                  <a:pt x="268747" y="905733"/>
                </a:cubicBezTo>
                <a:cubicBezTo>
                  <a:pt x="250690" y="938957"/>
                  <a:pt x="226133" y="973626"/>
                  <a:pt x="208076" y="996739"/>
                </a:cubicBezTo>
                <a:cubicBezTo>
                  <a:pt x="190019" y="1019852"/>
                  <a:pt x="178463" y="1029242"/>
                  <a:pt x="160406" y="1044410"/>
                </a:cubicBezTo>
                <a:cubicBezTo>
                  <a:pt x="142349" y="1059578"/>
                  <a:pt x="79511" y="1073301"/>
                  <a:pt x="56398" y="1092080"/>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ZoneTexte 12">
            <a:extLst>
              <a:ext uri="{FF2B5EF4-FFF2-40B4-BE49-F238E27FC236}">
                <a16:creationId xmlns:a16="http://schemas.microsoft.com/office/drawing/2014/main" id="{0E747217-0993-445D-914C-F853C6F40030}"/>
              </a:ext>
            </a:extLst>
          </p:cNvPr>
          <p:cNvSpPr txBox="1"/>
          <p:nvPr/>
        </p:nvSpPr>
        <p:spPr>
          <a:xfrm>
            <a:off x="-100215" y="4256164"/>
            <a:ext cx="7087483" cy="861774"/>
          </a:xfrm>
          <a:prstGeom prst="rect">
            <a:avLst/>
          </a:prstGeom>
          <a:noFill/>
        </p:spPr>
        <p:txBody>
          <a:bodyPr wrap="square" rtlCol="0">
            <a:spAutoFit/>
          </a:bodyPr>
          <a:lstStyle/>
          <a:p>
            <a:pPr lvl="1"/>
            <a:endParaRPr lang="fr-CA" dirty="0"/>
          </a:p>
          <a:p>
            <a:pPr lvl="2"/>
            <a:r>
              <a:rPr lang="fr-CA" sz="1600" dirty="0"/>
              <a:t>REAFIE</a:t>
            </a:r>
            <a:r>
              <a:rPr lang="fr-CA" sz="1600" b="1" dirty="0"/>
              <a:t> (admissibilité)</a:t>
            </a:r>
            <a:r>
              <a:rPr lang="fr-CA" sz="1600" dirty="0"/>
              <a:t> </a:t>
            </a:r>
          </a:p>
          <a:p>
            <a:pPr marL="1200150" lvl="2" indent="-285750">
              <a:buFont typeface="Arial" panose="020B0604020202020204" pitchFamily="34" charset="0"/>
              <a:buChar char="•"/>
            </a:pPr>
            <a:r>
              <a:rPr lang="fr-CA" sz="1600" dirty="0"/>
              <a:t>Exemptée en milieu humide boisé (art. 345 par. 1 a)</a:t>
            </a:r>
          </a:p>
        </p:txBody>
      </p:sp>
      <p:pic>
        <p:nvPicPr>
          <p:cNvPr id="14" name="Image 13" descr="C:\Users\tesma01\AppData\Local\Microsoft\Windows\Temporary Internet Files\Content.Outlook\5FN2QKOA\losanges avec lettres_Plan de travail 1 copie.png">
            <a:extLst>
              <a:ext uri="{FF2B5EF4-FFF2-40B4-BE49-F238E27FC236}">
                <a16:creationId xmlns:a16="http://schemas.microsoft.com/office/drawing/2014/main" id="{0348DA7E-33E9-430C-A51F-076041D5C8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43" y="4554045"/>
            <a:ext cx="672318" cy="637200"/>
          </a:xfrm>
          <a:prstGeom prst="rect">
            <a:avLst/>
          </a:prstGeom>
          <a:noFill/>
          <a:ln>
            <a:noFill/>
          </a:ln>
        </p:spPr>
      </p:pic>
      <p:sp>
        <p:nvSpPr>
          <p:cNvPr id="23" name="ZoneTexte 22">
            <a:extLst>
              <a:ext uri="{FF2B5EF4-FFF2-40B4-BE49-F238E27FC236}">
                <a16:creationId xmlns:a16="http://schemas.microsoft.com/office/drawing/2014/main" id="{188AAC64-D714-4EAD-A39E-9532489548E3}"/>
              </a:ext>
            </a:extLst>
          </p:cNvPr>
          <p:cNvSpPr txBox="1"/>
          <p:nvPr/>
        </p:nvSpPr>
        <p:spPr>
          <a:xfrm>
            <a:off x="4002072" y="3139741"/>
            <a:ext cx="761747" cy="369332"/>
          </a:xfrm>
          <a:prstGeom prst="rect">
            <a:avLst/>
          </a:prstGeom>
          <a:noFill/>
        </p:spPr>
        <p:txBody>
          <a:bodyPr wrap="none" rtlCol="0">
            <a:spAutoFit/>
          </a:bodyPr>
          <a:lstStyle/>
          <a:p>
            <a:r>
              <a:rPr lang="fr-CA" dirty="0"/>
              <a:t>0,5 ha</a:t>
            </a:r>
          </a:p>
        </p:txBody>
      </p:sp>
      <p:sp>
        <p:nvSpPr>
          <p:cNvPr id="24" name="ZoneTexte 23">
            <a:extLst>
              <a:ext uri="{FF2B5EF4-FFF2-40B4-BE49-F238E27FC236}">
                <a16:creationId xmlns:a16="http://schemas.microsoft.com/office/drawing/2014/main" id="{5001A4FF-003D-4447-840F-159160D1468C}"/>
              </a:ext>
            </a:extLst>
          </p:cNvPr>
          <p:cNvSpPr txBox="1"/>
          <p:nvPr/>
        </p:nvSpPr>
        <p:spPr>
          <a:xfrm>
            <a:off x="4536028" y="2275297"/>
            <a:ext cx="761747" cy="369332"/>
          </a:xfrm>
          <a:prstGeom prst="rect">
            <a:avLst/>
          </a:prstGeom>
          <a:noFill/>
        </p:spPr>
        <p:txBody>
          <a:bodyPr wrap="none" rtlCol="0">
            <a:spAutoFit/>
          </a:bodyPr>
          <a:lstStyle/>
          <a:p>
            <a:r>
              <a:rPr lang="fr-CA" dirty="0"/>
              <a:t>0,8 ha</a:t>
            </a:r>
          </a:p>
        </p:txBody>
      </p:sp>
      <p:sp>
        <p:nvSpPr>
          <p:cNvPr id="25" name="ZoneTexte 24">
            <a:extLst>
              <a:ext uri="{FF2B5EF4-FFF2-40B4-BE49-F238E27FC236}">
                <a16:creationId xmlns:a16="http://schemas.microsoft.com/office/drawing/2014/main" id="{EF15B756-DFAF-4654-A01E-A78EC31E0FD3}"/>
              </a:ext>
            </a:extLst>
          </p:cNvPr>
          <p:cNvSpPr txBox="1"/>
          <p:nvPr/>
        </p:nvSpPr>
        <p:spPr>
          <a:xfrm>
            <a:off x="5901368" y="2798952"/>
            <a:ext cx="761747" cy="369332"/>
          </a:xfrm>
          <a:prstGeom prst="rect">
            <a:avLst/>
          </a:prstGeom>
          <a:noFill/>
        </p:spPr>
        <p:txBody>
          <a:bodyPr wrap="none" rtlCol="0">
            <a:spAutoFit/>
          </a:bodyPr>
          <a:lstStyle/>
          <a:p>
            <a:r>
              <a:rPr lang="fr-CA" dirty="0"/>
              <a:t>7,2 ha</a:t>
            </a:r>
          </a:p>
        </p:txBody>
      </p:sp>
      <p:sp>
        <p:nvSpPr>
          <p:cNvPr id="26" name="ZoneTexte 25">
            <a:extLst>
              <a:ext uri="{FF2B5EF4-FFF2-40B4-BE49-F238E27FC236}">
                <a16:creationId xmlns:a16="http://schemas.microsoft.com/office/drawing/2014/main" id="{E1EB325F-4A76-46E7-9D4F-14EB6C2A1F0A}"/>
              </a:ext>
            </a:extLst>
          </p:cNvPr>
          <p:cNvSpPr txBox="1"/>
          <p:nvPr/>
        </p:nvSpPr>
        <p:spPr>
          <a:xfrm>
            <a:off x="10780953" y="3028126"/>
            <a:ext cx="761747" cy="369332"/>
          </a:xfrm>
          <a:prstGeom prst="rect">
            <a:avLst/>
          </a:prstGeom>
          <a:noFill/>
        </p:spPr>
        <p:txBody>
          <a:bodyPr wrap="none" rtlCol="0">
            <a:spAutoFit/>
          </a:bodyPr>
          <a:lstStyle/>
          <a:p>
            <a:r>
              <a:rPr lang="fr-CA" dirty="0"/>
              <a:t>0,7 ha</a:t>
            </a:r>
          </a:p>
        </p:txBody>
      </p:sp>
      <p:sp>
        <p:nvSpPr>
          <p:cNvPr id="27" name="ZoneTexte 26">
            <a:extLst>
              <a:ext uri="{FF2B5EF4-FFF2-40B4-BE49-F238E27FC236}">
                <a16:creationId xmlns:a16="http://schemas.microsoft.com/office/drawing/2014/main" id="{B4B135A4-557B-4D11-B102-A57DE5CB7F4B}"/>
              </a:ext>
            </a:extLst>
          </p:cNvPr>
          <p:cNvSpPr txBox="1"/>
          <p:nvPr/>
        </p:nvSpPr>
        <p:spPr>
          <a:xfrm>
            <a:off x="235944" y="4092380"/>
            <a:ext cx="1880515" cy="461665"/>
          </a:xfrm>
          <a:prstGeom prst="rect">
            <a:avLst/>
          </a:prstGeom>
          <a:noFill/>
        </p:spPr>
        <p:txBody>
          <a:bodyPr wrap="none" rtlCol="0">
            <a:spAutoFit/>
          </a:bodyPr>
          <a:lstStyle/>
          <a:p>
            <a:r>
              <a:rPr lang="fr-CA" sz="2400" b="1" dirty="0"/>
              <a:t>Encadrement</a:t>
            </a:r>
            <a:endParaRPr lang="fr-CA" b="1" dirty="0"/>
          </a:p>
        </p:txBody>
      </p:sp>
      <p:sp>
        <p:nvSpPr>
          <p:cNvPr id="21" name="Rectangle : coins arrondis 20">
            <a:extLst>
              <a:ext uri="{FF2B5EF4-FFF2-40B4-BE49-F238E27FC236}">
                <a16:creationId xmlns:a16="http://schemas.microsoft.com/office/drawing/2014/main" id="{C8DB1476-E5CA-44EA-B4C4-FD08B179E6A4}"/>
              </a:ext>
            </a:extLst>
          </p:cNvPr>
          <p:cNvSpPr/>
          <p:nvPr/>
        </p:nvSpPr>
        <p:spPr>
          <a:xfrm>
            <a:off x="5624623" y="4131600"/>
            <a:ext cx="6261928" cy="1930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Circulation</a:t>
            </a:r>
          </a:p>
          <a:p>
            <a:pPr algn="just"/>
            <a:r>
              <a:rPr lang="fr-CA" sz="1600" dirty="0"/>
              <a:t>Ornières sur 25 % ou moins de la longueur totale des sentiers aménagés par aire de récolte</a:t>
            </a:r>
          </a:p>
          <a:p>
            <a:pPr algn="ctr"/>
            <a:r>
              <a:rPr lang="fr-CA" sz="1600" b="1" dirty="0"/>
              <a:t>Couvert forestier </a:t>
            </a:r>
          </a:p>
          <a:p>
            <a:pPr algn="just"/>
            <a:r>
              <a:rPr lang="fr-CA" sz="1600" dirty="0"/>
              <a:t>Récolte partielle et totale : maintien d’un couvert forestier composé d’arbres d’une hauteur moyenne de 4 m ou plus sur au moins 30 % de la superficie totale de l’ensemble des milieux humides boisés compris dans une forêt privée</a:t>
            </a:r>
          </a:p>
        </p:txBody>
      </p:sp>
      <p:sp>
        <p:nvSpPr>
          <p:cNvPr id="22" name="ZoneTexte 21">
            <a:extLst>
              <a:ext uri="{FF2B5EF4-FFF2-40B4-BE49-F238E27FC236}">
                <a16:creationId xmlns:a16="http://schemas.microsoft.com/office/drawing/2014/main" id="{5E1F45D4-254C-4480-91A1-88BACB5B1F30}"/>
              </a:ext>
            </a:extLst>
          </p:cNvPr>
          <p:cNvSpPr txBox="1"/>
          <p:nvPr/>
        </p:nvSpPr>
        <p:spPr>
          <a:xfrm>
            <a:off x="5187317" y="3549253"/>
            <a:ext cx="1888915" cy="307777"/>
          </a:xfrm>
          <a:prstGeom prst="rect">
            <a:avLst/>
          </a:prstGeom>
          <a:noFill/>
        </p:spPr>
        <p:txBody>
          <a:bodyPr wrap="none" rtlCol="0">
            <a:spAutoFit/>
          </a:bodyPr>
          <a:lstStyle/>
          <a:p>
            <a:r>
              <a:rPr lang="fr-CA" sz="1400" dirty="0"/>
              <a:t>Marécage arborescent</a:t>
            </a:r>
          </a:p>
        </p:txBody>
      </p:sp>
      <p:sp>
        <p:nvSpPr>
          <p:cNvPr id="29" name="ZoneTexte 28">
            <a:extLst>
              <a:ext uri="{FF2B5EF4-FFF2-40B4-BE49-F238E27FC236}">
                <a16:creationId xmlns:a16="http://schemas.microsoft.com/office/drawing/2014/main" id="{1E119931-522A-42C7-A5A4-3985C1FA2E89}"/>
              </a:ext>
            </a:extLst>
          </p:cNvPr>
          <p:cNvSpPr txBox="1"/>
          <p:nvPr/>
        </p:nvSpPr>
        <p:spPr>
          <a:xfrm>
            <a:off x="6663115" y="2278160"/>
            <a:ext cx="1405449" cy="307777"/>
          </a:xfrm>
          <a:prstGeom prst="rect">
            <a:avLst/>
          </a:prstGeom>
          <a:noFill/>
        </p:spPr>
        <p:txBody>
          <a:bodyPr wrap="none" rtlCol="0">
            <a:spAutoFit/>
          </a:bodyPr>
          <a:lstStyle/>
          <a:p>
            <a:r>
              <a:rPr lang="fr-CA" sz="1400" dirty="0"/>
              <a:t>Tourbière boisée</a:t>
            </a:r>
          </a:p>
        </p:txBody>
      </p:sp>
      <p:sp>
        <p:nvSpPr>
          <p:cNvPr id="31" name="ZoneTexte 30">
            <a:extLst>
              <a:ext uri="{FF2B5EF4-FFF2-40B4-BE49-F238E27FC236}">
                <a16:creationId xmlns:a16="http://schemas.microsoft.com/office/drawing/2014/main" id="{A0249251-A147-4E84-BA18-8498A848676A}"/>
              </a:ext>
            </a:extLst>
          </p:cNvPr>
          <p:cNvSpPr txBox="1"/>
          <p:nvPr/>
        </p:nvSpPr>
        <p:spPr>
          <a:xfrm>
            <a:off x="-84371" y="5023801"/>
            <a:ext cx="6145618" cy="1077218"/>
          </a:xfrm>
          <a:prstGeom prst="rect">
            <a:avLst/>
          </a:prstGeom>
          <a:noFill/>
        </p:spPr>
        <p:txBody>
          <a:bodyPr wrap="square">
            <a:spAutoFit/>
          </a:bodyPr>
          <a:lstStyle/>
          <a:p>
            <a:pPr lvl="2"/>
            <a:r>
              <a:rPr lang="fr-CA" sz="1600" dirty="0"/>
              <a:t>RAMHHS </a:t>
            </a:r>
            <a:r>
              <a:rPr lang="fr-CA" sz="1600" b="1" dirty="0"/>
              <a:t>(réalisation)</a:t>
            </a:r>
            <a:endParaRPr lang="fr-CA" sz="1600" dirty="0"/>
          </a:p>
          <a:p>
            <a:pPr marL="1200150" lvl="2" indent="-285750">
              <a:buFont typeface="Arial" panose="020B0604020202020204" pitchFamily="34" charset="0"/>
              <a:buChar char="•"/>
            </a:pPr>
            <a:r>
              <a:rPr lang="fr-CA" sz="1600" dirty="0"/>
              <a:t>Orniérage</a:t>
            </a:r>
          </a:p>
          <a:p>
            <a:pPr marL="1200150" lvl="2" indent="-285750">
              <a:buFont typeface="Arial" panose="020B0604020202020204" pitchFamily="34" charset="0"/>
              <a:buChar char="•"/>
            </a:pPr>
            <a:r>
              <a:rPr lang="fr-CA" sz="1600" dirty="0"/>
              <a:t>Couvert forestier (récolte partielle et totale)</a:t>
            </a:r>
          </a:p>
          <a:p>
            <a:pPr marL="1200150" lvl="2" indent="-285750">
              <a:buFont typeface="Arial" panose="020B0604020202020204" pitchFamily="34" charset="0"/>
              <a:buChar char="•"/>
            </a:pPr>
            <a:r>
              <a:rPr lang="fr-CA" sz="1600" dirty="0"/>
              <a:t>Superficie (récolte totale seulement)</a:t>
            </a:r>
          </a:p>
        </p:txBody>
      </p:sp>
    </p:spTree>
    <p:extLst>
      <p:ext uri="{BB962C8B-B14F-4D97-AF65-F5344CB8AC3E}">
        <p14:creationId xmlns:p14="http://schemas.microsoft.com/office/powerpoint/2010/main" val="6839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2240936"/>
            <a:ext cx="12191999" cy="2035125"/>
          </a:xfrm>
        </p:spPr>
        <p:txBody>
          <a:bodyPr>
            <a:normAutofit fontScale="90000"/>
          </a:bodyPr>
          <a:lstStyle/>
          <a:p>
            <a:r>
              <a:rPr lang="fr-CA" dirty="0"/>
              <a:t>Historique et </a:t>
            </a:r>
            <a:br>
              <a:rPr lang="fr-CA" dirty="0"/>
            </a:br>
            <a:r>
              <a:rPr lang="fr-CA" dirty="0"/>
              <a:t>mise en contexte </a:t>
            </a:r>
            <a:br>
              <a:rPr lang="fr-CA" dirty="0"/>
            </a:br>
            <a:r>
              <a:rPr lang="fr-CA" dirty="0"/>
              <a:t>pour la forêt privée</a:t>
            </a:r>
          </a:p>
        </p:txBody>
      </p:sp>
    </p:spTree>
    <p:extLst>
      <p:ext uri="{BB962C8B-B14F-4D97-AF65-F5344CB8AC3E}">
        <p14:creationId xmlns:p14="http://schemas.microsoft.com/office/powerpoint/2010/main" val="330593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Une image contenant carte&#10;&#10;Description générée automatiquement">
            <a:extLst>
              <a:ext uri="{FF2B5EF4-FFF2-40B4-BE49-F238E27FC236}">
                <a16:creationId xmlns:a16="http://schemas.microsoft.com/office/drawing/2014/main" id="{B8380A2F-A9B2-4BEB-9DA1-3196D5F9B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445735"/>
            <a:ext cx="11650607" cy="2557762"/>
          </a:xfrm>
          <a:prstGeom prst="rect">
            <a:avLst/>
          </a:prstGeom>
        </p:spPr>
      </p:pic>
      <p:sp>
        <p:nvSpPr>
          <p:cNvPr id="2" name="Titre 1"/>
          <p:cNvSpPr>
            <a:spLocks noGrp="1"/>
          </p:cNvSpPr>
          <p:nvPr>
            <p:ph type="title"/>
          </p:nvPr>
        </p:nvSpPr>
        <p:spPr>
          <a:xfrm>
            <a:off x="532800" y="572400"/>
            <a:ext cx="10515600" cy="550607"/>
          </a:xfrm>
        </p:spPr>
        <p:txBody>
          <a:bodyPr>
            <a:noAutofit/>
          </a:bodyPr>
          <a:lstStyle/>
          <a:p>
            <a:r>
              <a:rPr lang="fr-CA" sz="3200" dirty="0">
                <a:ea typeface="+mn-lt"/>
                <a:cs typeface="+mn-lt"/>
              </a:rPr>
              <a:t>Récolte de bois </a:t>
            </a:r>
            <a:r>
              <a:rPr lang="fr-CA" sz="3200" b="0" dirty="0">
                <a:ea typeface="+mn-lt"/>
                <a:cs typeface="+mn-lt"/>
              </a:rPr>
              <a:t>– milieu humide boisé </a:t>
            </a:r>
            <a:br>
              <a:rPr lang="fr-CA" sz="3200" b="0" dirty="0">
                <a:ea typeface="+mn-lt"/>
                <a:cs typeface="+mn-lt"/>
              </a:rPr>
            </a:br>
            <a:r>
              <a:rPr lang="fr-CA" sz="2000" b="0" dirty="0">
                <a:ea typeface="+mn-lt"/>
                <a:cs typeface="+mn-lt"/>
              </a:rPr>
              <a:t>Récolte totale sur le territoire des basses-terres du Saint-Laurent</a:t>
            </a:r>
          </a:p>
        </p:txBody>
      </p:sp>
      <p:sp>
        <p:nvSpPr>
          <p:cNvPr id="20" name="Espace réservé du numéro de diapositive 3">
            <a:extLst>
              <a:ext uri="{FF2B5EF4-FFF2-40B4-BE49-F238E27FC236}">
                <a16:creationId xmlns:a16="http://schemas.microsoft.com/office/drawing/2014/main" id="{950EF309-FBD4-4C9D-A580-FFE3DEA9EE1E}"/>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30</a:t>
            </a:fld>
            <a:endParaRPr lang="fr-CA" dirty="0"/>
          </a:p>
        </p:txBody>
      </p:sp>
      <p:sp>
        <p:nvSpPr>
          <p:cNvPr id="16" name="Forme libre : forme 15">
            <a:extLst>
              <a:ext uri="{FF2B5EF4-FFF2-40B4-BE49-F238E27FC236}">
                <a16:creationId xmlns:a16="http://schemas.microsoft.com/office/drawing/2014/main" id="{4BA645FD-D77C-46E3-9152-1CC3AC64D0B0}"/>
              </a:ext>
            </a:extLst>
          </p:cNvPr>
          <p:cNvSpPr/>
          <p:nvPr/>
        </p:nvSpPr>
        <p:spPr>
          <a:xfrm>
            <a:off x="2888375" y="2085569"/>
            <a:ext cx="2227395" cy="1470749"/>
          </a:xfrm>
          <a:custGeom>
            <a:avLst/>
            <a:gdLst>
              <a:gd name="connsiteX0" fmla="*/ 2214565 w 2227395"/>
              <a:gd name="connsiteY0" fmla="*/ 4988 h 1470749"/>
              <a:gd name="connsiteX1" fmla="*/ 1885207 w 2227395"/>
              <a:gd name="connsiteY1" fmla="*/ 9321 h 1470749"/>
              <a:gd name="connsiteX2" fmla="*/ 1525514 w 2227395"/>
              <a:gd name="connsiteY2" fmla="*/ 30989 h 1470749"/>
              <a:gd name="connsiteX3" fmla="*/ 1334834 w 2227395"/>
              <a:gd name="connsiteY3" fmla="*/ 56991 h 1470749"/>
              <a:gd name="connsiteX4" fmla="*/ 1083482 w 2227395"/>
              <a:gd name="connsiteY4" fmla="*/ 43990 h 1470749"/>
              <a:gd name="connsiteX5" fmla="*/ 871133 w 2227395"/>
              <a:gd name="connsiteY5" fmla="*/ 13655 h 1470749"/>
              <a:gd name="connsiteX6" fmla="*/ 671786 w 2227395"/>
              <a:gd name="connsiteY6" fmla="*/ 26656 h 1470749"/>
              <a:gd name="connsiteX7" fmla="*/ 520108 w 2227395"/>
              <a:gd name="connsiteY7" fmla="*/ 104661 h 1470749"/>
              <a:gd name="connsiteX8" fmla="*/ 459437 w 2227395"/>
              <a:gd name="connsiteY8" fmla="*/ 160999 h 1470749"/>
              <a:gd name="connsiteX9" fmla="*/ 164749 w 2227395"/>
              <a:gd name="connsiteY9" fmla="*/ 117662 h 1470749"/>
              <a:gd name="connsiteX10" fmla="*/ 73742 w 2227395"/>
              <a:gd name="connsiteY10" fmla="*/ 239005 h 1470749"/>
              <a:gd name="connsiteX11" fmla="*/ 108411 w 2227395"/>
              <a:gd name="connsiteY11" fmla="*/ 369014 h 1470749"/>
              <a:gd name="connsiteX12" fmla="*/ 91077 w 2227395"/>
              <a:gd name="connsiteY12" fmla="*/ 447020 h 1470749"/>
              <a:gd name="connsiteX13" fmla="*/ 34739 w 2227395"/>
              <a:gd name="connsiteY13" fmla="*/ 538026 h 1470749"/>
              <a:gd name="connsiteX14" fmla="*/ 70 w 2227395"/>
              <a:gd name="connsiteY14" fmla="*/ 564028 h 1470749"/>
              <a:gd name="connsiteX15" fmla="*/ 43406 w 2227395"/>
              <a:gd name="connsiteY15" fmla="*/ 733041 h 1470749"/>
              <a:gd name="connsiteX16" fmla="*/ 130079 w 2227395"/>
              <a:gd name="connsiteY16" fmla="*/ 824047 h 1470749"/>
              <a:gd name="connsiteX17" fmla="*/ 164749 w 2227395"/>
              <a:gd name="connsiteY17" fmla="*/ 850049 h 1470749"/>
              <a:gd name="connsiteX18" fmla="*/ 117078 w 2227395"/>
              <a:gd name="connsiteY18" fmla="*/ 1092734 h 1470749"/>
              <a:gd name="connsiteX19" fmla="*/ 130079 w 2227395"/>
              <a:gd name="connsiteY19" fmla="*/ 1322417 h 1470749"/>
              <a:gd name="connsiteX20" fmla="*/ 208085 w 2227395"/>
              <a:gd name="connsiteY20" fmla="*/ 1383088 h 1470749"/>
              <a:gd name="connsiteX21" fmla="*/ 255755 w 2227395"/>
              <a:gd name="connsiteY21" fmla="*/ 1422091 h 1470749"/>
              <a:gd name="connsiteX22" fmla="*/ 355429 w 2227395"/>
              <a:gd name="connsiteY22" fmla="*/ 1461094 h 1470749"/>
              <a:gd name="connsiteX23" fmla="*/ 489772 w 2227395"/>
              <a:gd name="connsiteY23" fmla="*/ 1469761 h 1470749"/>
              <a:gd name="connsiteX24" fmla="*/ 611114 w 2227395"/>
              <a:gd name="connsiteY24" fmla="*/ 1443759 h 1470749"/>
              <a:gd name="connsiteX25" fmla="*/ 702121 w 2227395"/>
              <a:gd name="connsiteY25" fmla="*/ 1396089 h 1470749"/>
              <a:gd name="connsiteX26" fmla="*/ 645784 w 2227395"/>
              <a:gd name="connsiteY26" fmla="*/ 1292081 h 1470749"/>
              <a:gd name="connsiteX27" fmla="*/ 654451 w 2227395"/>
              <a:gd name="connsiteY27" fmla="*/ 1123069 h 1470749"/>
              <a:gd name="connsiteX28" fmla="*/ 676119 w 2227395"/>
              <a:gd name="connsiteY28" fmla="*/ 1001727 h 1470749"/>
              <a:gd name="connsiteX29" fmla="*/ 754125 w 2227395"/>
              <a:gd name="connsiteY29" fmla="*/ 910720 h 1470749"/>
              <a:gd name="connsiteX30" fmla="*/ 862466 w 2227395"/>
              <a:gd name="connsiteY30" fmla="*/ 772043 h 1470749"/>
              <a:gd name="connsiteX31" fmla="*/ 983808 w 2227395"/>
              <a:gd name="connsiteY31" fmla="*/ 672370 h 1470749"/>
              <a:gd name="connsiteX32" fmla="*/ 1113818 w 2227395"/>
              <a:gd name="connsiteY32" fmla="*/ 616032 h 1470749"/>
              <a:gd name="connsiteX33" fmla="*/ 1256828 w 2227395"/>
              <a:gd name="connsiteY33" fmla="*/ 616032 h 1470749"/>
              <a:gd name="connsiteX34" fmla="*/ 1321833 w 2227395"/>
              <a:gd name="connsiteY34" fmla="*/ 611698 h 1470749"/>
              <a:gd name="connsiteX35" fmla="*/ 1382504 w 2227395"/>
              <a:gd name="connsiteY35" fmla="*/ 590030 h 1470749"/>
              <a:gd name="connsiteX36" fmla="*/ 1477844 w 2227395"/>
              <a:gd name="connsiteY36" fmla="*/ 555361 h 1470749"/>
              <a:gd name="connsiteX37" fmla="*/ 1599187 w 2227395"/>
              <a:gd name="connsiteY37" fmla="*/ 460021 h 1470749"/>
              <a:gd name="connsiteX38" fmla="*/ 1716195 w 2227395"/>
              <a:gd name="connsiteY38" fmla="*/ 395016 h 1470749"/>
              <a:gd name="connsiteX39" fmla="*/ 1716195 w 2227395"/>
              <a:gd name="connsiteY39" fmla="*/ 499024 h 1470749"/>
              <a:gd name="connsiteX40" fmla="*/ 1633856 w 2227395"/>
              <a:gd name="connsiteY40" fmla="*/ 611698 h 1470749"/>
              <a:gd name="connsiteX41" fmla="*/ 1616521 w 2227395"/>
              <a:gd name="connsiteY41" fmla="*/ 659369 h 1470749"/>
              <a:gd name="connsiteX42" fmla="*/ 1603520 w 2227395"/>
              <a:gd name="connsiteY42" fmla="*/ 733041 h 1470749"/>
              <a:gd name="connsiteX43" fmla="*/ 1638189 w 2227395"/>
              <a:gd name="connsiteY43" fmla="*/ 815380 h 1470749"/>
              <a:gd name="connsiteX44" fmla="*/ 1681526 w 2227395"/>
              <a:gd name="connsiteY44" fmla="*/ 824047 h 1470749"/>
              <a:gd name="connsiteX45" fmla="*/ 1759532 w 2227395"/>
              <a:gd name="connsiteY45" fmla="*/ 837048 h 1470749"/>
              <a:gd name="connsiteX46" fmla="*/ 1833204 w 2227395"/>
              <a:gd name="connsiteY46" fmla="*/ 806713 h 1470749"/>
              <a:gd name="connsiteX47" fmla="*/ 1867873 w 2227395"/>
              <a:gd name="connsiteY47" fmla="*/ 737374 h 1470749"/>
              <a:gd name="connsiteX48" fmla="*/ 1902542 w 2227395"/>
              <a:gd name="connsiteY48" fmla="*/ 650701 h 1470749"/>
              <a:gd name="connsiteX49" fmla="*/ 1958879 w 2227395"/>
              <a:gd name="connsiteY49" fmla="*/ 542360 h 1470749"/>
              <a:gd name="connsiteX50" fmla="*/ 2010883 w 2227395"/>
              <a:gd name="connsiteY50" fmla="*/ 512025 h 1470749"/>
              <a:gd name="connsiteX51" fmla="*/ 2101890 w 2227395"/>
              <a:gd name="connsiteY51" fmla="*/ 490356 h 1470749"/>
              <a:gd name="connsiteX52" fmla="*/ 2184229 w 2227395"/>
              <a:gd name="connsiteY52" fmla="*/ 468688 h 1470749"/>
              <a:gd name="connsiteX53" fmla="*/ 2188563 w 2227395"/>
              <a:gd name="connsiteY53" fmla="*/ 460021 h 1470749"/>
              <a:gd name="connsiteX54" fmla="*/ 2119224 w 2227395"/>
              <a:gd name="connsiteY54" fmla="*/ 416684 h 1470749"/>
              <a:gd name="connsiteX55" fmla="*/ 2067221 w 2227395"/>
              <a:gd name="connsiteY55" fmla="*/ 308343 h 1470749"/>
              <a:gd name="connsiteX56" fmla="*/ 2106223 w 2227395"/>
              <a:gd name="connsiteY56" fmla="*/ 121996 h 1470749"/>
              <a:gd name="connsiteX57" fmla="*/ 2153894 w 2227395"/>
              <a:gd name="connsiteY57" fmla="*/ 78660 h 1470749"/>
              <a:gd name="connsiteX58" fmla="*/ 2214565 w 2227395"/>
              <a:gd name="connsiteY58" fmla="*/ 4988 h 14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27395" h="1470749">
                <a:moveTo>
                  <a:pt x="2214565" y="4988"/>
                </a:moveTo>
                <a:cubicBezTo>
                  <a:pt x="2169784" y="-6568"/>
                  <a:pt x="2000049" y="4988"/>
                  <a:pt x="1885207" y="9321"/>
                </a:cubicBezTo>
                <a:cubicBezTo>
                  <a:pt x="1770365" y="13654"/>
                  <a:pt x="1617243" y="23044"/>
                  <a:pt x="1525514" y="30989"/>
                </a:cubicBezTo>
                <a:cubicBezTo>
                  <a:pt x="1433785" y="38934"/>
                  <a:pt x="1408506" y="54824"/>
                  <a:pt x="1334834" y="56991"/>
                </a:cubicBezTo>
                <a:cubicBezTo>
                  <a:pt x="1261162" y="59158"/>
                  <a:pt x="1160765" y="51213"/>
                  <a:pt x="1083482" y="43990"/>
                </a:cubicBezTo>
                <a:cubicBezTo>
                  <a:pt x="1006199" y="36767"/>
                  <a:pt x="939749" y="16544"/>
                  <a:pt x="871133" y="13655"/>
                </a:cubicBezTo>
                <a:cubicBezTo>
                  <a:pt x="802517" y="10766"/>
                  <a:pt x="730290" y="11488"/>
                  <a:pt x="671786" y="26656"/>
                </a:cubicBezTo>
                <a:cubicBezTo>
                  <a:pt x="613282" y="41824"/>
                  <a:pt x="555500" y="82270"/>
                  <a:pt x="520108" y="104661"/>
                </a:cubicBezTo>
                <a:cubicBezTo>
                  <a:pt x="484716" y="127052"/>
                  <a:pt x="518663" y="158832"/>
                  <a:pt x="459437" y="160999"/>
                </a:cubicBezTo>
                <a:cubicBezTo>
                  <a:pt x="400210" y="163166"/>
                  <a:pt x="229031" y="104661"/>
                  <a:pt x="164749" y="117662"/>
                </a:cubicBezTo>
                <a:cubicBezTo>
                  <a:pt x="100466" y="130663"/>
                  <a:pt x="83132" y="197113"/>
                  <a:pt x="73742" y="239005"/>
                </a:cubicBezTo>
                <a:cubicBezTo>
                  <a:pt x="64352" y="280897"/>
                  <a:pt x="105522" y="334345"/>
                  <a:pt x="108411" y="369014"/>
                </a:cubicBezTo>
                <a:cubicBezTo>
                  <a:pt x="111300" y="403683"/>
                  <a:pt x="103356" y="418851"/>
                  <a:pt x="91077" y="447020"/>
                </a:cubicBezTo>
                <a:cubicBezTo>
                  <a:pt x="78798" y="475189"/>
                  <a:pt x="49907" y="518525"/>
                  <a:pt x="34739" y="538026"/>
                </a:cubicBezTo>
                <a:cubicBezTo>
                  <a:pt x="19571" y="557527"/>
                  <a:pt x="-1374" y="531526"/>
                  <a:pt x="70" y="564028"/>
                </a:cubicBezTo>
                <a:cubicBezTo>
                  <a:pt x="1514" y="596530"/>
                  <a:pt x="21738" y="689705"/>
                  <a:pt x="43406" y="733041"/>
                </a:cubicBezTo>
                <a:cubicBezTo>
                  <a:pt x="65074" y="776378"/>
                  <a:pt x="109855" y="804546"/>
                  <a:pt x="130079" y="824047"/>
                </a:cubicBezTo>
                <a:cubicBezTo>
                  <a:pt x="150303" y="843548"/>
                  <a:pt x="166916" y="805268"/>
                  <a:pt x="164749" y="850049"/>
                </a:cubicBezTo>
                <a:cubicBezTo>
                  <a:pt x="162582" y="894830"/>
                  <a:pt x="122856" y="1014006"/>
                  <a:pt x="117078" y="1092734"/>
                </a:cubicBezTo>
                <a:cubicBezTo>
                  <a:pt x="111300" y="1171462"/>
                  <a:pt x="114911" y="1274025"/>
                  <a:pt x="130079" y="1322417"/>
                </a:cubicBezTo>
                <a:cubicBezTo>
                  <a:pt x="145247" y="1370809"/>
                  <a:pt x="187139" y="1366476"/>
                  <a:pt x="208085" y="1383088"/>
                </a:cubicBezTo>
                <a:cubicBezTo>
                  <a:pt x="229031" y="1399700"/>
                  <a:pt x="231198" y="1409090"/>
                  <a:pt x="255755" y="1422091"/>
                </a:cubicBezTo>
                <a:cubicBezTo>
                  <a:pt x="280312" y="1435092"/>
                  <a:pt x="316426" y="1453149"/>
                  <a:pt x="355429" y="1461094"/>
                </a:cubicBezTo>
                <a:cubicBezTo>
                  <a:pt x="394432" y="1469039"/>
                  <a:pt x="447158" y="1472650"/>
                  <a:pt x="489772" y="1469761"/>
                </a:cubicBezTo>
                <a:cubicBezTo>
                  <a:pt x="532386" y="1466872"/>
                  <a:pt x="575723" y="1456038"/>
                  <a:pt x="611114" y="1443759"/>
                </a:cubicBezTo>
                <a:cubicBezTo>
                  <a:pt x="646505" y="1431480"/>
                  <a:pt x="696343" y="1421369"/>
                  <a:pt x="702121" y="1396089"/>
                </a:cubicBezTo>
                <a:cubicBezTo>
                  <a:pt x="707899" y="1370809"/>
                  <a:pt x="653729" y="1337584"/>
                  <a:pt x="645784" y="1292081"/>
                </a:cubicBezTo>
                <a:cubicBezTo>
                  <a:pt x="637839" y="1246578"/>
                  <a:pt x="649395" y="1171461"/>
                  <a:pt x="654451" y="1123069"/>
                </a:cubicBezTo>
                <a:cubicBezTo>
                  <a:pt x="659507" y="1074677"/>
                  <a:pt x="659507" y="1037118"/>
                  <a:pt x="676119" y="1001727"/>
                </a:cubicBezTo>
                <a:cubicBezTo>
                  <a:pt x="692731" y="966336"/>
                  <a:pt x="723067" y="949001"/>
                  <a:pt x="754125" y="910720"/>
                </a:cubicBezTo>
                <a:cubicBezTo>
                  <a:pt x="785183" y="872439"/>
                  <a:pt x="824185" y="811768"/>
                  <a:pt x="862466" y="772043"/>
                </a:cubicBezTo>
                <a:cubicBezTo>
                  <a:pt x="900746" y="732318"/>
                  <a:pt x="941916" y="698372"/>
                  <a:pt x="983808" y="672370"/>
                </a:cubicBezTo>
                <a:cubicBezTo>
                  <a:pt x="1025700" y="646368"/>
                  <a:pt x="1068315" y="625422"/>
                  <a:pt x="1113818" y="616032"/>
                </a:cubicBezTo>
                <a:cubicBezTo>
                  <a:pt x="1159321" y="606642"/>
                  <a:pt x="1222159" y="616754"/>
                  <a:pt x="1256828" y="616032"/>
                </a:cubicBezTo>
                <a:cubicBezTo>
                  <a:pt x="1291497" y="615310"/>
                  <a:pt x="1300887" y="616032"/>
                  <a:pt x="1321833" y="611698"/>
                </a:cubicBezTo>
                <a:cubicBezTo>
                  <a:pt x="1342779" y="607364"/>
                  <a:pt x="1382504" y="590030"/>
                  <a:pt x="1382504" y="590030"/>
                </a:cubicBezTo>
                <a:cubicBezTo>
                  <a:pt x="1408506" y="580641"/>
                  <a:pt x="1441730" y="577029"/>
                  <a:pt x="1477844" y="555361"/>
                </a:cubicBezTo>
                <a:cubicBezTo>
                  <a:pt x="1513958" y="533693"/>
                  <a:pt x="1559462" y="486745"/>
                  <a:pt x="1599187" y="460021"/>
                </a:cubicBezTo>
                <a:cubicBezTo>
                  <a:pt x="1638912" y="433297"/>
                  <a:pt x="1696694" y="388516"/>
                  <a:pt x="1716195" y="395016"/>
                </a:cubicBezTo>
                <a:cubicBezTo>
                  <a:pt x="1735696" y="401517"/>
                  <a:pt x="1729918" y="462910"/>
                  <a:pt x="1716195" y="499024"/>
                </a:cubicBezTo>
                <a:cubicBezTo>
                  <a:pt x="1702472" y="535138"/>
                  <a:pt x="1650468" y="584974"/>
                  <a:pt x="1633856" y="611698"/>
                </a:cubicBezTo>
                <a:cubicBezTo>
                  <a:pt x="1617244" y="638422"/>
                  <a:pt x="1621577" y="639145"/>
                  <a:pt x="1616521" y="659369"/>
                </a:cubicBezTo>
                <a:cubicBezTo>
                  <a:pt x="1611465" y="679593"/>
                  <a:pt x="1599909" y="707039"/>
                  <a:pt x="1603520" y="733041"/>
                </a:cubicBezTo>
                <a:cubicBezTo>
                  <a:pt x="1607131" y="759043"/>
                  <a:pt x="1625188" y="800212"/>
                  <a:pt x="1638189" y="815380"/>
                </a:cubicBezTo>
                <a:cubicBezTo>
                  <a:pt x="1651190" y="830548"/>
                  <a:pt x="1661302" y="820436"/>
                  <a:pt x="1681526" y="824047"/>
                </a:cubicBezTo>
                <a:cubicBezTo>
                  <a:pt x="1701750" y="827658"/>
                  <a:pt x="1734252" y="839937"/>
                  <a:pt x="1759532" y="837048"/>
                </a:cubicBezTo>
                <a:cubicBezTo>
                  <a:pt x="1784812" y="834159"/>
                  <a:pt x="1815147" y="823325"/>
                  <a:pt x="1833204" y="806713"/>
                </a:cubicBezTo>
                <a:cubicBezTo>
                  <a:pt x="1851261" y="790101"/>
                  <a:pt x="1856317" y="763376"/>
                  <a:pt x="1867873" y="737374"/>
                </a:cubicBezTo>
                <a:cubicBezTo>
                  <a:pt x="1879429" y="711372"/>
                  <a:pt x="1887374" y="683203"/>
                  <a:pt x="1902542" y="650701"/>
                </a:cubicBezTo>
                <a:cubicBezTo>
                  <a:pt x="1917710" y="618199"/>
                  <a:pt x="1940822" y="565473"/>
                  <a:pt x="1958879" y="542360"/>
                </a:cubicBezTo>
                <a:cubicBezTo>
                  <a:pt x="1976936" y="519247"/>
                  <a:pt x="1987048" y="520692"/>
                  <a:pt x="2010883" y="512025"/>
                </a:cubicBezTo>
                <a:cubicBezTo>
                  <a:pt x="2034718" y="503358"/>
                  <a:pt x="2072999" y="497579"/>
                  <a:pt x="2101890" y="490356"/>
                </a:cubicBezTo>
                <a:cubicBezTo>
                  <a:pt x="2130781" y="483133"/>
                  <a:pt x="2184229" y="468688"/>
                  <a:pt x="2184229" y="468688"/>
                </a:cubicBezTo>
                <a:cubicBezTo>
                  <a:pt x="2198674" y="463632"/>
                  <a:pt x="2199397" y="468688"/>
                  <a:pt x="2188563" y="460021"/>
                </a:cubicBezTo>
                <a:cubicBezTo>
                  <a:pt x="2177729" y="451354"/>
                  <a:pt x="2139448" y="441964"/>
                  <a:pt x="2119224" y="416684"/>
                </a:cubicBezTo>
                <a:cubicBezTo>
                  <a:pt x="2099000" y="391404"/>
                  <a:pt x="2069388" y="357457"/>
                  <a:pt x="2067221" y="308343"/>
                </a:cubicBezTo>
                <a:cubicBezTo>
                  <a:pt x="2065054" y="259229"/>
                  <a:pt x="2091778" y="160276"/>
                  <a:pt x="2106223" y="121996"/>
                </a:cubicBezTo>
                <a:cubicBezTo>
                  <a:pt x="2120668" y="83716"/>
                  <a:pt x="2133670" y="99606"/>
                  <a:pt x="2153894" y="78660"/>
                </a:cubicBezTo>
                <a:cubicBezTo>
                  <a:pt x="2174118" y="57714"/>
                  <a:pt x="2259346" y="16544"/>
                  <a:pt x="2214565" y="4988"/>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orme libre : forme 16">
            <a:extLst>
              <a:ext uri="{FF2B5EF4-FFF2-40B4-BE49-F238E27FC236}">
                <a16:creationId xmlns:a16="http://schemas.microsoft.com/office/drawing/2014/main" id="{E88E236F-F182-440F-BCA3-5E391C70DF5A}"/>
              </a:ext>
            </a:extLst>
          </p:cNvPr>
          <p:cNvSpPr/>
          <p:nvPr/>
        </p:nvSpPr>
        <p:spPr>
          <a:xfrm>
            <a:off x="3962694" y="3049351"/>
            <a:ext cx="541806" cy="459738"/>
          </a:xfrm>
          <a:custGeom>
            <a:avLst/>
            <a:gdLst>
              <a:gd name="connsiteX0" fmla="*/ 225350 w 541806"/>
              <a:gd name="connsiteY0" fmla="*/ 1433 h 459738"/>
              <a:gd name="connsiteX1" fmla="*/ 398696 w 541806"/>
              <a:gd name="connsiteY1" fmla="*/ 31768 h 459738"/>
              <a:gd name="connsiteX2" fmla="*/ 489702 w 541806"/>
              <a:gd name="connsiteY2" fmla="*/ 36102 h 459738"/>
              <a:gd name="connsiteX3" fmla="*/ 520038 w 541806"/>
              <a:gd name="connsiteY3" fmla="*/ 79439 h 459738"/>
              <a:gd name="connsiteX4" fmla="*/ 541706 w 541806"/>
              <a:gd name="connsiteY4" fmla="*/ 140110 h 459738"/>
              <a:gd name="connsiteX5" fmla="*/ 511371 w 541806"/>
              <a:gd name="connsiteY5" fmla="*/ 248451 h 459738"/>
              <a:gd name="connsiteX6" fmla="*/ 502703 w 541806"/>
              <a:gd name="connsiteY6" fmla="*/ 304788 h 459738"/>
              <a:gd name="connsiteX7" fmla="*/ 420364 w 541806"/>
              <a:gd name="connsiteY7" fmla="*/ 369793 h 459738"/>
              <a:gd name="connsiteX8" fmla="*/ 329357 w 541806"/>
              <a:gd name="connsiteY8" fmla="*/ 426130 h 459738"/>
              <a:gd name="connsiteX9" fmla="*/ 264353 w 541806"/>
              <a:gd name="connsiteY9" fmla="*/ 456466 h 459738"/>
              <a:gd name="connsiteX10" fmla="*/ 186347 w 541806"/>
              <a:gd name="connsiteY10" fmla="*/ 456466 h 459738"/>
              <a:gd name="connsiteX11" fmla="*/ 95340 w 541806"/>
              <a:gd name="connsiteY11" fmla="*/ 434798 h 459738"/>
              <a:gd name="connsiteX12" fmla="*/ 34669 w 541806"/>
              <a:gd name="connsiteY12" fmla="*/ 391461 h 459738"/>
              <a:gd name="connsiteX13" fmla="*/ 0 w 541806"/>
              <a:gd name="connsiteY13" fmla="*/ 326457 h 459738"/>
              <a:gd name="connsiteX14" fmla="*/ 34669 w 541806"/>
              <a:gd name="connsiteY14" fmla="*/ 226783 h 459738"/>
              <a:gd name="connsiteX15" fmla="*/ 78006 w 541806"/>
              <a:gd name="connsiteY15" fmla="*/ 148777 h 459738"/>
              <a:gd name="connsiteX16" fmla="*/ 108341 w 541806"/>
              <a:gd name="connsiteY16" fmla="*/ 140110 h 459738"/>
              <a:gd name="connsiteX17" fmla="*/ 143010 w 541806"/>
              <a:gd name="connsiteY17" fmla="*/ 83772 h 459738"/>
              <a:gd name="connsiteX18" fmla="*/ 225350 w 541806"/>
              <a:gd name="connsiteY18" fmla="*/ 1433 h 45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806" h="459738">
                <a:moveTo>
                  <a:pt x="225350" y="1433"/>
                </a:moveTo>
                <a:cubicBezTo>
                  <a:pt x="267964" y="-7234"/>
                  <a:pt x="354637" y="25990"/>
                  <a:pt x="398696" y="31768"/>
                </a:cubicBezTo>
                <a:cubicBezTo>
                  <a:pt x="442755" y="37546"/>
                  <a:pt x="469478" y="28157"/>
                  <a:pt x="489702" y="36102"/>
                </a:cubicBezTo>
                <a:cubicBezTo>
                  <a:pt x="509926" y="44047"/>
                  <a:pt x="511371" y="62104"/>
                  <a:pt x="520038" y="79439"/>
                </a:cubicBezTo>
                <a:cubicBezTo>
                  <a:pt x="528705" y="96774"/>
                  <a:pt x="543151" y="111941"/>
                  <a:pt x="541706" y="140110"/>
                </a:cubicBezTo>
                <a:cubicBezTo>
                  <a:pt x="540262" y="168279"/>
                  <a:pt x="517872" y="221005"/>
                  <a:pt x="511371" y="248451"/>
                </a:cubicBezTo>
                <a:cubicBezTo>
                  <a:pt x="504871" y="275897"/>
                  <a:pt x="517871" y="284564"/>
                  <a:pt x="502703" y="304788"/>
                </a:cubicBezTo>
                <a:cubicBezTo>
                  <a:pt x="487535" y="325012"/>
                  <a:pt x="449255" y="349569"/>
                  <a:pt x="420364" y="369793"/>
                </a:cubicBezTo>
                <a:cubicBezTo>
                  <a:pt x="391473" y="390017"/>
                  <a:pt x="355359" y="411685"/>
                  <a:pt x="329357" y="426130"/>
                </a:cubicBezTo>
                <a:cubicBezTo>
                  <a:pt x="303355" y="440576"/>
                  <a:pt x="288188" y="451410"/>
                  <a:pt x="264353" y="456466"/>
                </a:cubicBezTo>
                <a:cubicBezTo>
                  <a:pt x="240518" y="461522"/>
                  <a:pt x="214516" y="460077"/>
                  <a:pt x="186347" y="456466"/>
                </a:cubicBezTo>
                <a:cubicBezTo>
                  <a:pt x="158178" y="452855"/>
                  <a:pt x="120620" y="445632"/>
                  <a:pt x="95340" y="434798"/>
                </a:cubicBezTo>
                <a:cubicBezTo>
                  <a:pt x="70060" y="423964"/>
                  <a:pt x="50559" y="409518"/>
                  <a:pt x="34669" y="391461"/>
                </a:cubicBezTo>
                <a:cubicBezTo>
                  <a:pt x="18779" y="373404"/>
                  <a:pt x="0" y="353903"/>
                  <a:pt x="0" y="326457"/>
                </a:cubicBezTo>
                <a:cubicBezTo>
                  <a:pt x="0" y="299011"/>
                  <a:pt x="21668" y="256396"/>
                  <a:pt x="34669" y="226783"/>
                </a:cubicBezTo>
                <a:cubicBezTo>
                  <a:pt x="47670" y="197170"/>
                  <a:pt x="65727" y="163223"/>
                  <a:pt x="78006" y="148777"/>
                </a:cubicBezTo>
                <a:cubicBezTo>
                  <a:pt x="90285" y="134332"/>
                  <a:pt x="97507" y="150944"/>
                  <a:pt x="108341" y="140110"/>
                </a:cubicBezTo>
                <a:cubicBezTo>
                  <a:pt x="119175" y="129276"/>
                  <a:pt x="130009" y="101829"/>
                  <a:pt x="143010" y="83772"/>
                </a:cubicBezTo>
                <a:cubicBezTo>
                  <a:pt x="156011" y="65715"/>
                  <a:pt x="182736" y="10100"/>
                  <a:pt x="225350" y="143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Forme libre : forme 17">
            <a:extLst>
              <a:ext uri="{FF2B5EF4-FFF2-40B4-BE49-F238E27FC236}">
                <a16:creationId xmlns:a16="http://schemas.microsoft.com/office/drawing/2014/main" id="{D7C70500-C123-454E-A08F-55776B6A229C}"/>
              </a:ext>
            </a:extLst>
          </p:cNvPr>
          <p:cNvSpPr/>
          <p:nvPr/>
        </p:nvSpPr>
        <p:spPr>
          <a:xfrm>
            <a:off x="10800416" y="2831564"/>
            <a:ext cx="675835" cy="677509"/>
          </a:xfrm>
          <a:custGeom>
            <a:avLst/>
            <a:gdLst>
              <a:gd name="connsiteX0" fmla="*/ 143208 w 675835"/>
              <a:gd name="connsiteY0" fmla="*/ 154013 h 677772"/>
              <a:gd name="connsiteX1" fmla="*/ 199546 w 675835"/>
              <a:gd name="connsiteY1" fmla="*/ 54339 h 677772"/>
              <a:gd name="connsiteX2" fmla="*/ 286219 w 675835"/>
              <a:gd name="connsiteY2" fmla="*/ 2335 h 677772"/>
              <a:gd name="connsiteX3" fmla="*/ 372892 w 675835"/>
              <a:gd name="connsiteY3" fmla="*/ 15336 h 677772"/>
              <a:gd name="connsiteX4" fmla="*/ 416228 w 675835"/>
              <a:gd name="connsiteY4" fmla="*/ 71673 h 677772"/>
              <a:gd name="connsiteX5" fmla="*/ 455231 w 675835"/>
              <a:gd name="connsiteY5" fmla="*/ 136678 h 677772"/>
              <a:gd name="connsiteX6" fmla="*/ 485567 w 675835"/>
              <a:gd name="connsiteY6" fmla="*/ 214684 h 677772"/>
              <a:gd name="connsiteX7" fmla="*/ 515902 w 675835"/>
              <a:gd name="connsiteY7" fmla="*/ 305690 h 677772"/>
              <a:gd name="connsiteX8" fmla="*/ 546238 w 675835"/>
              <a:gd name="connsiteY8" fmla="*/ 375029 h 677772"/>
              <a:gd name="connsiteX9" fmla="*/ 567906 w 675835"/>
              <a:gd name="connsiteY9" fmla="*/ 418365 h 677772"/>
              <a:gd name="connsiteX10" fmla="*/ 615576 w 675835"/>
              <a:gd name="connsiteY10" fmla="*/ 440034 h 677772"/>
              <a:gd name="connsiteX11" fmla="*/ 637244 w 675835"/>
              <a:gd name="connsiteY11" fmla="*/ 444367 h 677772"/>
              <a:gd name="connsiteX12" fmla="*/ 632911 w 675835"/>
              <a:gd name="connsiteY12" fmla="*/ 661050 h 677772"/>
              <a:gd name="connsiteX13" fmla="*/ 82537 w 675835"/>
              <a:gd name="connsiteY13" fmla="*/ 656716 h 677772"/>
              <a:gd name="connsiteX14" fmla="*/ 26200 w 675835"/>
              <a:gd name="connsiteY14" fmla="*/ 604712 h 677772"/>
              <a:gd name="connsiteX15" fmla="*/ 198 w 675835"/>
              <a:gd name="connsiteY15" fmla="*/ 509372 h 677772"/>
              <a:gd name="connsiteX16" fmla="*/ 17533 w 675835"/>
              <a:gd name="connsiteY16" fmla="*/ 396697 h 677772"/>
              <a:gd name="connsiteX17" fmla="*/ 73870 w 675835"/>
              <a:gd name="connsiteY17" fmla="*/ 327359 h 677772"/>
              <a:gd name="connsiteX18" fmla="*/ 104206 w 675835"/>
              <a:gd name="connsiteY18" fmla="*/ 284022 h 677772"/>
              <a:gd name="connsiteX19" fmla="*/ 112873 w 675835"/>
              <a:gd name="connsiteY19" fmla="*/ 197349 h 677772"/>
              <a:gd name="connsiteX20" fmla="*/ 143208 w 675835"/>
              <a:gd name="connsiteY20" fmla="*/ 154013 h 67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835" h="677772">
                <a:moveTo>
                  <a:pt x="143208" y="154013"/>
                </a:moveTo>
                <a:cubicBezTo>
                  <a:pt x="157653" y="130178"/>
                  <a:pt x="175711" y="79619"/>
                  <a:pt x="199546" y="54339"/>
                </a:cubicBezTo>
                <a:cubicBezTo>
                  <a:pt x="223381" y="29059"/>
                  <a:pt x="257328" y="8835"/>
                  <a:pt x="286219" y="2335"/>
                </a:cubicBezTo>
                <a:cubicBezTo>
                  <a:pt x="315110" y="-4165"/>
                  <a:pt x="351224" y="3780"/>
                  <a:pt x="372892" y="15336"/>
                </a:cubicBezTo>
                <a:cubicBezTo>
                  <a:pt x="394560" y="26892"/>
                  <a:pt x="402505" y="51449"/>
                  <a:pt x="416228" y="71673"/>
                </a:cubicBezTo>
                <a:cubicBezTo>
                  <a:pt x="429951" y="91897"/>
                  <a:pt x="443675" y="112843"/>
                  <a:pt x="455231" y="136678"/>
                </a:cubicBezTo>
                <a:cubicBezTo>
                  <a:pt x="466787" y="160513"/>
                  <a:pt x="475455" y="186515"/>
                  <a:pt x="485567" y="214684"/>
                </a:cubicBezTo>
                <a:cubicBezTo>
                  <a:pt x="495679" y="242853"/>
                  <a:pt x="505790" y="278966"/>
                  <a:pt x="515902" y="305690"/>
                </a:cubicBezTo>
                <a:cubicBezTo>
                  <a:pt x="526014" y="332414"/>
                  <a:pt x="537571" y="356250"/>
                  <a:pt x="546238" y="375029"/>
                </a:cubicBezTo>
                <a:cubicBezTo>
                  <a:pt x="554905" y="393808"/>
                  <a:pt x="556350" y="407531"/>
                  <a:pt x="567906" y="418365"/>
                </a:cubicBezTo>
                <a:cubicBezTo>
                  <a:pt x="579462" y="429199"/>
                  <a:pt x="604020" y="435700"/>
                  <a:pt x="615576" y="440034"/>
                </a:cubicBezTo>
                <a:cubicBezTo>
                  <a:pt x="627132" y="444368"/>
                  <a:pt x="634355" y="407531"/>
                  <a:pt x="637244" y="444367"/>
                </a:cubicBezTo>
                <a:cubicBezTo>
                  <a:pt x="640133" y="481203"/>
                  <a:pt x="725362" y="625659"/>
                  <a:pt x="632911" y="661050"/>
                </a:cubicBezTo>
                <a:cubicBezTo>
                  <a:pt x="540460" y="696441"/>
                  <a:pt x="183655" y="666106"/>
                  <a:pt x="82537" y="656716"/>
                </a:cubicBezTo>
                <a:cubicBezTo>
                  <a:pt x="-18581" y="647326"/>
                  <a:pt x="39923" y="629269"/>
                  <a:pt x="26200" y="604712"/>
                </a:cubicBezTo>
                <a:cubicBezTo>
                  <a:pt x="12477" y="580155"/>
                  <a:pt x="1642" y="544041"/>
                  <a:pt x="198" y="509372"/>
                </a:cubicBezTo>
                <a:cubicBezTo>
                  <a:pt x="-1246" y="474703"/>
                  <a:pt x="5254" y="427033"/>
                  <a:pt x="17533" y="396697"/>
                </a:cubicBezTo>
                <a:cubicBezTo>
                  <a:pt x="29812" y="366362"/>
                  <a:pt x="59425" y="346138"/>
                  <a:pt x="73870" y="327359"/>
                </a:cubicBezTo>
                <a:cubicBezTo>
                  <a:pt x="88315" y="308580"/>
                  <a:pt x="97705" y="305690"/>
                  <a:pt x="104206" y="284022"/>
                </a:cubicBezTo>
                <a:cubicBezTo>
                  <a:pt x="110706" y="262354"/>
                  <a:pt x="107817" y="216128"/>
                  <a:pt x="112873" y="197349"/>
                </a:cubicBezTo>
                <a:cubicBezTo>
                  <a:pt x="117929" y="178570"/>
                  <a:pt x="128763" y="177848"/>
                  <a:pt x="143208" y="15401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Forme libre : forme 18">
            <a:extLst>
              <a:ext uri="{FF2B5EF4-FFF2-40B4-BE49-F238E27FC236}">
                <a16:creationId xmlns:a16="http://schemas.microsoft.com/office/drawing/2014/main" id="{ED7622AA-C816-4F74-B605-BF1D077A7DB0}"/>
              </a:ext>
            </a:extLst>
          </p:cNvPr>
          <p:cNvSpPr/>
          <p:nvPr/>
        </p:nvSpPr>
        <p:spPr>
          <a:xfrm>
            <a:off x="5497806" y="2041586"/>
            <a:ext cx="5264169" cy="1514733"/>
          </a:xfrm>
          <a:custGeom>
            <a:avLst/>
            <a:gdLst>
              <a:gd name="connsiteX0" fmla="*/ 56398 w 5264169"/>
              <a:gd name="connsiteY0" fmla="*/ 1092080 h 1514733"/>
              <a:gd name="connsiteX1" fmla="*/ 21729 w 5264169"/>
              <a:gd name="connsiteY1" fmla="*/ 1157084 h 1514733"/>
              <a:gd name="connsiteX2" fmla="*/ 8728 w 5264169"/>
              <a:gd name="connsiteY2" fmla="*/ 1222089 h 1514733"/>
              <a:gd name="connsiteX3" fmla="*/ 61 w 5264169"/>
              <a:gd name="connsiteY3" fmla="*/ 1274093 h 1514733"/>
              <a:gd name="connsiteX4" fmla="*/ 13062 w 5264169"/>
              <a:gd name="connsiteY4" fmla="*/ 1321763 h 1514733"/>
              <a:gd name="connsiteX5" fmla="*/ 78066 w 5264169"/>
              <a:gd name="connsiteY5" fmla="*/ 1343431 h 1514733"/>
              <a:gd name="connsiteX6" fmla="*/ 151738 w 5264169"/>
              <a:gd name="connsiteY6" fmla="*/ 1347765 h 1514733"/>
              <a:gd name="connsiteX7" fmla="*/ 260080 w 5264169"/>
              <a:gd name="connsiteY7" fmla="*/ 1326097 h 1514733"/>
              <a:gd name="connsiteX8" fmla="*/ 372754 w 5264169"/>
              <a:gd name="connsiteY8" fmla="*/ 1282760 h 1514733"/>
              <a:gd name="connsiteX9" fmla="*/ 398756 w 5264169"/>
              <a:gd name="connsiteY9" fmla="*/ 1261092 h 1514733"/>
              <a:gd name="connsiteX10" fmla="*/ 455094 w 5264169"/>
              <a:gd name="connsiteY10" fmla="*/ 1269759 h 1514733"/>
              <a:gd name="connsiteX11" fmla="*/ 481096 w 5264169"/>
              <a:gd name="connsiteY11" fmla="*/ 1291428 h 1514733"/>
              <a:gd name="connsiteX12" fmla="*/ 481096 w 5264169"/>
              <a:gd name="connsiteY12" fmla="*/ 1360766 h 1514733"/>
              <a:gd name="connsiteX13" fmla="*/ 485429 w 5264169"/>
              <a:gd name="connsiteY13" fmla="*/ 1430104 h 1514733"/>
              <a:gd name="connsiteX14" fmla="*/ 468095 w 5264169"/>
              <a:gd name="connsiteY14" fmla="*/ 1486442 h 1514733"/>
              <a:gd name="connsiteX15" fmla="*/ 468095 w 5264169"/>
              <a:gd name="connsiteY15" fmla="*/ 1512444 h 1514733"/>
              <a:gd name="connsiteX16" fmla="*/ 741115 w 5264169"/>
              <a:gd name="connsiteY16" fmla="*/ 1512444 h 1514733"/>
              <a:gd name="connsiteX17" fmla="*/ 1009801 w 5264169"/>
              <a:gd name="connsiteY17" fmla="*/ 1503776 h 1514733"/>
              <a:gd name="connsiteX18" fmla="*/ 1356493 w 5264169"/>
              <a:gd name="connsiteY18" fmla="*/ 1486442 h 1514733"/>
              <a:gd name="connsiteX19" fmla="*/ 1404163 w 5264169"/>
              <a:gd name="connsiteY19" fmla="*/ 1408436 h 1514733"/>
              <a:gd name="connsiteX20" fmla="*/ 1399829 w 5264169"/>
              <a:gd name="connsiteY20" fmla="*/ 1187420 h 1514733"/>
              <a:gd name="connsiteX21" fmla="*/ 1356493 w 5264169"/>
              <a:gd name="connsiteY21" fmla="*/ 988072 h 1514733"/>
              <a:gd name="connsiteX22" fmla="*/ 1334825 w 5264169"/>
              <a:gd name="connsiteY22" fmla="*/ 797392 h 1514733"/>
              <a:gd name="connsiteX23" fmla="*/ 1347826 w 5264169"/>
              <a:gd name="connsiteY23" fmla="*/ 745388 h 1514733"/>
              <a:gd name="connsiteX24" fmla="*/ 1495170 w 5264169"/>
              <a:gd name="connsiteY24" fmla="*/ 710719 h 1514733"/>
              <a:gd name="connsiteX25" fmla="*/ 1516838 w 5264169"/>
              <a:gd name="connsiteY25" fmla="*/ 689050 h 1514733"/>
              <a:gd name="connsiteX26" fmla="*/ 1573175 w 5264169"/>
              <a:gd name="connsiteY26" fmla="*/ 494036 h 1514733"/>
              <a:gd name="connsiteX27" fmla="*/ 1668516 w 5264169"/>
              <a:gd name="connsiteY27" fmla="*/ 463701 h 1514733"/>
              <a:gd name="connsiteX28" fmla="*/ 1798525 w 5264169"/>
              <a:gd name="connsiteY28" fmla="*/ 533039 h 1514733"/>
              <a:gd name="connsiteX29" fmla="*/ 1889532 w 5264169"/>
              <a:gd name="connsiteY29" fmla="*/ 537373 h 1514733"/>
              <a:gd name="connsiteX30" fmla="*/ 2041209 w 5264169"/>
              <a:gd name="connsiteY30" fmla="*/ 533039 h 1514733"/>
              <a:gd name="connsiteX31" fmla="*/ 2127882 w 5264169"/>
              <a:gd name="connsiteY31" fmla="*/ 520038 h 1514733"/>
              <a:gd name="connsiteX32" fmla="*/ 2227556 w 5264169"/>
              <a:gd name="connsiteY32" fmla="*/ 520038 h 1514733"/>
              <a:gd name="connsiteX33" fmla="*/ 2292561 w 5264169"/>
              <a:gd name="connsiteY33" fmla="*/ 576375 h 1514733"/>
              <a:gd name="connsiteX34" fmla="*/ 2249225 w 5264169"/>
              <a:gd name="connsiteY34" fmla="*/ 684717 h 1514733"/>
              <a:gd name="connsiteX35" fmla="*/ 2171219 w 5264169"/>
              <a:gd name="connsiteY35" fmla="*/ 784391 h 1514733"/>
              <a:gd name="connsiteX36" fmla="*/ 2132216 w 5264169"/>
              <a:gd name="connsiteY36" fmla="*/ 879731 h 1514733"/>
              <a:gd name="connsiteX37" fmla="*/ 2223223 w 5264169"/>
              <a:gd name="connsiteY37" fmla="*/ 940402 h 1514733"/>
              <a:gd name="connsiteX38" fmla="*/ 2348899 w 5264169"/>
              <a:gd name="connsiteY38" fmla="*/ 931735 h 1514733"/>
              <a:gd name="connsiteX39" fmla="*/ 2422571 w 5264169"/>
              <a:gd name="connsiteY39" fmla="*/ 910066 h 1514733"/>
              <a:gd name="connsiteX40" fmla="*/ 2491909 w 5264169"/>
              <a:gd name="connsiteY40" fmla="*/ 814726 h 1514733"/>
              <a:gd name="connsiteX41" fmla="*/ 2656588 w 5264169"/>
              <a:gd name="connsiteY41" fmla="*/ 684717 h 1514733"/>
              <a:gd name="connsiteX42" fmla="*/ 2812599 w 5264169"/>
              <a:gd name="connsiteY42" fmla="*/ 611045 h 1514733"/>
              <a:gd name="connsiteX43" fmla="*/ 2990279 w 5264169"/>
              <a:gd name="connsiteY43" fmla="*/ 611045 h 1514733"/>
              <a:gd name="connsiteX44" fmla="*/ 3219962 w 5264169"/>
              <a:gd name="connsiteY44" fmla="*/ 580709 h 1514733"/>
              <a:gd name="connsiteX45" fmla="*/ 3302301 w 5264169"/>
              <a:gd name="connsiteY45" fmla="*/ 793058 h 1514733"/>
              <a:gd name="connsiteX46" fmla="*/ 3254631 w 5264169"/>
              <a:gd name="connsiteY46" fmla="*/ 931735 h 1514733"/>
              <a:gd name="connsiteX47" fmla="*/ 3128955 w 5264169"/>
              <a:gd name="connsiteY47" fmla="*/ 1139750 h 1514733"/>
              <a:gd name="connsiteX48" fmla="*/ 3046616 w 5264169"/>
              <a:gd name="connsiteY48" fmla="*/ 1291428 h 1514733"/>
              <a:gd name="connsiteX49" fmla="*/ 2925274 w 5264169"/>
              <a:gd name="connsiteY49" fmla="*/ 1451773 h 1514733"/>
              <a:gd name="connsiteX50" fmla="*/ 2916607 w 5264169"/>
              <a:gd name="connsiteY50" fmla="*/ 1456106 h 1514733"/>
              <a:gd name="connsiteX51" fmla="*/ 2985945 w 5264169"/>
              <a:gd name="connsiteY51" fmla="*/ 1469107 h 1514733"/>
              <a:gd name="connsiteX52" fmla="*/ 3033615 w 5264169"/>
              <a:gd name="connsiteY52" fmla="*/ 1469107 h 1514733"/>
              <a:gd name="connsiteX53" fmla="*/ 4117027 w 5264169"/>
              <a:gd name="connsiteY53" fmla="*/ 1469107 h 1514733"/>
              <a:gd name="connsiteX54" fmla="*/ 4138696 w 5264169"/>
              <a:gd name="connsiteY54" fmla="*/ 1443105 h 1514733"/>
              <a:gd name="connsiteX55" fmla="*/ 4281706 w 5264169"/>
              <a:gd name="connsiteY55" fmla="*/ 1369433 h 1514733"/>
              <a:gd name="connsiteX56" fmla="*/ 4407382 w 5264169"/>
              <a:gd name="connsiteY56" fmla="*/ 1356432 h 1514733"/>
              <a:gd name="connsiteX57" fmla="*/ 4745407 w 5264169"/>
              <a:gd name="connsiteY57" fmla="*/ 1334764 h 1514733"/>
              <a:gd name="connsiteX58" fmla="*/ 4858082 w 5264169"/>
              <a:gd name="connsiteY58" fmla="*/ 1343431 h 1514733"/>
              <a:gd name="connsiteX59" fmla="*/ 4970756 w 5264169"/>
              <a:gd name="connsiteY59" fmla="*/ 1235090 h 1514733"/>
              <a:gd name="connsiteX60" fmla="*/ 4979424 w 5264169"/>
              <a:gd name="connsiteY60" fmla="*/ 1044410 h 1514733"/>
              <a:gd name="connsiteX61" fmla="*/ 4979424 w 5264169"/>
              <a:gd name="connsiteY61" fmla="*/ 957737 h 1514733"/>
              <a:gd name="connsiteX62" fmla="*/ 5074764 w 5264169"/>
              <a:gd name="connsiteY62" fmla="*/ 884065 h 1514733"/>
              <a:gd name="connsiteX63" fmla="*/ 5187439 w 5264169"/>
              <a:gd name="connsiteY63" fmla="*/ 836394 h 1514733"/>
              <a:gd name="connsiteX64" fmla="*/ 5248110 w 5264169"/>
              <a:gd name="connsiteY64" fmla="*/ 793058 h 1514733"/>
              <a:gd name="connsiteX65" fmla="*/ 5261111 w 5264169"/>
              <a:gd name="connsiteY65" fmla="*/ 771390 h 1514733"/>
              <a:gd name="connsiteX66" fmla="*/ 5200440 w 5264169"/>
              <a:gd name="connsiteY66" fmla="*/ 619712 h 1514733"/>
              <a:gd name="connsiteX67" fmla="*/ 5109433 w 5264169"/>
              <a:gd name="connsiteY67" fmla="*/ 485369 h 1514733"/>
              <a:gd name="connsiteX68" fmla="*/ 4927420 w 5264169"/>
              <a:gd name="connsiteY68" fmla="*/ 424698 h 1514733"/>
              <a:gd name="connsiteX69" fmla="*/ 4827746 w 5264169"/>
              <a:gd name="connsiteY69" fmla="*/ 416030 h 1514733"/>
              <a:gd name="connsiteX70" fmla="*/ 4767075 w 5264169"/>
              <a:gd name="connsiteY70" fmla="*/ 372694 h 1514733"/>
              <a:gd name="connsiteX71" fmla="*/ 4702070 w 5264169"/>
              <a:gd name="connsiteY71" fmla="*/ 307689 h 1514733"/>
              <a:gd name="connsiteX72" fmla="*/ 4654400 w 5264169"/>
              <a:gd name="connsiteY72" fmla="*/ 264353 h 1514733"/>
              <a:gd name="connsiteX73" fmla="*/ 4611063 w 5264169"/>
              <a:gd name="connsiteY73" fmla="*/ 182013 h 1514733"/>
              <a:gd name="connsiteX74" fmla="*/ 4576394 w 5264169"/>
              <a:gd name="connsiteY74" fmla="*/ 121342 h 1514733"/>
              <a:gd name="connsiteX75" fmla="*/ 4520057 w 5264169"/>
              <a:gd name="connsiteY75" fmla="*/ 73672 h 1514733"/>
              <a:gd name="connsiteX76" fmla="*/ 4437718 w 5264169"/>
              <a:gd name="connsiteY76" fmla="*/ 26002 h 1514733"/>
              <a:gd name="connsiteX77" fmla="*/ 4385714 w 5264169"/>
              <a:gd name="connsiteY77" fmla="*/ 99674 h 1514733"/>
              <a:gd name="connsiteX78" fmla="*/ 4364045 w 5264169"/>
              <a:gd name="connsiteY78" fmla="*/ 134343 h 1514733"/>
              <a:gd name="connsiteX79" fmla="*/ 4351045 w 5264169"/>
              <a:gd name="connsiteY79" fmla="*/ 247018 h 1514733"/>
              <a:gd name="connsiteX80" fmla="*/ 4359712 w 5264169"/>
              <a:gd name="connsiteY80" fmla="*/ 364027 h 1514733"/>
              <a:gd name="connsiteX81" fmla="*/ 4320709 w 5264169"/>
              <a:gd name="connsiteY81" fmla="*/ 407363 h 1514733"/>
              <a:gd name="connsiteX82" fmla="*/ 4290373 w 5264169"/>
              <a:gd name="connsiteY82" fmla="*/ 437699 h 1514733"/>
              <a:gd name="connsiteX83" fmla="*/ 4212368 w 5264169"/>
              <a:gd name="connsiteY83" fmla="*/ 416030 h 1514733"/>
              <a:gd name="connsiteX84" fmla="*/ 3995685 w 5264169"/>
              <a:gd name="connsiteY84" fmla="*/ 338025 h 1514733"/>
              <a:gd name="connsiteX85" fmla="*/ 3943682 w 5264169"/>
              <a:gd name="connsiteY85" fmla="*/ 290355 h 1514733"/>
              <a:gd name="connsiteX86" fmla="*/ 3753001 w 5264169"/>
              <a:gd name="connsiteY86" fmla="*/ 195014 h 1514733"/>
              <a:gd name="connsiteX87" fmla="*/ 3588322 w 5264169"/>
              <a:gd name="connsiteY87" fmla="*/ 91007 h 1514733"/>
              <a:gd name="connsiteX88" fmla="*/ 3536318 w 5264169"/>
              <a:gd name="connsiteY88" fmla="*/ 65005 h 1514733"/>
              <a:gd name="connsiteX89" fmla="*/ 3445312 w 5264169"/>
              <a:gd name="connsiteY89" fmla="*/ 82339 h 1514733"/>
              <a:gd name="connsiteX90" fmla="*/ 3354305 w 5264169"/>
              <a:gd name="connsiteY90" fmla="*/ 112675 h 1514733"/>
              <a:gd name="connsiteX91" fmla="*/ 3211295 w 5264169"/>
              <a:gd name="connsiteY91" fmla="*/ 117009 h 1514733"/>
              <a:gd name="connsiteX92" fmla="*/ 3146290 w 5264169"/>
              <a:gd name="connsiteY92" fmla="*/ 91007 h 1514733"/>
              <a:gd name="connsiteX93" fmla="*/ 3076952 w 5264169"/>
              <a:gd name="connsiteY93" fmla="*/ 86673 h 1514733"/>
              <a:gd name="connsiteX94" fmla="*/ 3046616 w 5264169"/>
              <a:gd name="connsiteY94" fmla="*/ 21668 h 1514733"/>
              <a:gd name="connsiteX95" fmla="*/ 3042282 w 5264169"/>
              <a:gd name="connsiteY95" fmla="*/ 0 h 1514733"/>
              <a:gd name="connsiteX96" fmla="*/ 2565581 w 5264169"/>
              <a:gd name="connsiteY96" fmla="*/ 8667 h 1514733"/>
              <a:gd name="connsiteX97" fmla="*/ 1954536 w 5264169"/>
              <a:gd name="connsiteY97" fmla="*/ 8667 h 1514733"/>
              <a:gd name="connsiteX98" fmla="*/ 1187481 w 5264169"/>
              <a:gd name="connsiteY98" fmla="*/ 8667 h 1514733"/>
              <a:gd name="connsiteX99" fmla="*/ 1040136 w 5264169"/>
              <a:gd name="connsiteY99" fmla="*/ 13001 h 1514733"/>
              <a:gd name="connsiteX100" fmla="*/ 1079139 w 5264169"/>
              <a:gd name="connsiteY100" fmla="*/ 43337 h 1514733"/>
              <a:gd name="connsiteX101" fmla="*/ 1170146 w 5264169"/>
              <a:gd name="connsiteY101" fmla="*/ 91007 h 1514733"/>
              <a:gd name="connsiteX102" fmla="*/ 1330491 w 5264169"/>
              <a:gd name="connsiteY102" fmla="*/ 125676 h 1514733"/>
              <a:gd name="connsiteX103" fmla="*/ 1399829 w 5264169"/>
              <a:gd name="connsiteY103" fmla="*/ 164679 h 1514733"/>
              <a:gd name="connsiteX104" fmla="*/ 1469168 w 5264169"/>
              <a:gd name="connsiteY104" fmla="*/ 199348 h 1514733"/>
              <a:gd name="connsiteX105" fmla="*/ 1482169 w 5264169"/>
              <a:gd name="connsiteY105" fmla="*/ 229684 h 1514733"/>
              <a:gd name="connsiteX106" fmla="*/ 1473501 w 5264169"/>
              <a:gd name="connsiteY106" fmla="*/ 268686 h 1514733"/>
              <a:gd name="connsiteX107" fmla="*/ 1473501 w 5264169"/>
              <a:gd name="connsiteY107" fmla="*/ 307689 h 1514733"/>
              <a:gd name="connsiteX108" fmla="*/ 1460500 w 5264169"/>
              <a:gd name="connsiteY108" fmla="*/ 325024 h 1514733"/>
              <a:gd name="connsiteX109" fmla="*/ 1378161 w 5264169"/>
              <a:gd name="connsiteY109" fmla="*/ 325024 h 1514733"/>
              <a:gd name="connsiteX110" fmla="*/ 1321824 w 5264169"/>
              <a:gd name="connsiteY110" fmla="*/ 294688 h 1514733"/>
              <a:gd name="connsiteX111" fmla="*/ 1278487 w 5264169"/>
              <a:gd name="connsiteY111" fmla="*/ 273020 h 1514733"/>
              <a:gd name="connsiteX112" fmla="*/ 1239484 w 5264169"/>
              <a:gd name="connsiteY112" fmla="*/ 273020 h 1514733"/>
              <a:gd name="connsiteX113" fmla="*/ 1222150 w 5264169"/>
              <a:gd name="connsiteY113" fmla="*/ 273020 h 1514733"/>
              <a:gd name="connsiteX114" fmla="*/ 1191814 w 5264169"/>
              <a:gd name="connsiteY114" fmla="*/ 316357 h 1514733"/>
              <a:gd name="connsiteX115" fmla="*/ 1170146 w 5264169"/>
              <a:gd name="connsiteY115" fmla="*/ 385695 h 1514733"/>
              <a:gd name="connsiteX116" fmla="*/ 1152811 w 5264169"/>
              <a:gd name="connsiteY116" fmla="*/ 424698 h 1514733"/>
              <a:gd name="connsiteX117" fmla="*/ 1113809 w 5264169"/>
              <a:gd name="connsiteY117" fmla="*/ 424698 h 1514733"/>
              <a:gd name="connsiteX118" fmla="*/ 1096474 w 5264169"/>
              <a:gd name="connsiteY118" fmla="*/ 390029 h 1514733"/>
              <a:gd name="connsiteX119" fmla="*/ 1048804 w 5264169"/>
              <a:gd name="connsiteY119" fmla="*/ 342358 h 1514733"/>
              <a:gd name="connsiteX120" fmla="*/ 1040136 w 5264169"/>
              <a:gd name="connsiteY120" fmla="*/ 329357 h 1514733"/>
              <a:gd name="connsiteX121" fmla="*/ 975132 w 5264169"/>
              <a:gd name="connsiteY121" fmla="*/ 325024 h 1514733"/>
              <a:gd name="connsiteX122" fmla="*/ 944796 w 5264169"/>
              <a:gd name="connsiteY122" fmla="*/ 338025 h 1514733"/>
              <a:gd name="connsiteX123" fmla="*/ 910127 w 5264169"/>
              <a:gd name="connsiteY123" fmla="*/ 377028 h 1514733"/>
              <a:gd name="connsiteX124" fmla="*/ 884125 w 5264169"/>
              <a:gd name="connsiteY124" fmla="*/ 403030 h 1514733"/>
              <a:gd name="connsiteX125" fmla="*/ 858123 w 5264169"/>
              <a:gd name="connsiteY125" fmla="*/ 433365 h 1514733"/>
              <a:gd name="connsiteX126" fmla="*/ 788785 w 5264169"/>
              <a:gd name="connsiteY126" fmla="*/ 411697 h 1514733"/>
              <a:gd name="connsiteX127" fmla="*/ 728114 w 5264169"/>
              <a:gd name="connsiteY127" fmla="*/ 338025 h 1514733"/>
              <a:gd name="connsiteX128" fmla="*/ 684777 w 5264169"/>
              <a:gd name="connsiteY128" fmla="*/ 268686 h 1514733"/>
              <a:gd name="connsiteX129" fmla="*/ 611105 w 5264169"/>
              <a:gd name="connsiteY129" fmla="*/ 203682 h 1514733"/>
              <a:gd name="connsiteX130" fmla="*/ 567769 w 5264169"/>
              <a:gd name="connsiteY130" fmla="*/ 160345 h 1514733"/>
              <a:gd name="connsiteX131" fmla="*/ 533100 w 5264169"/>
              <a:gd name="connsiteY131" fmla="*/ 138677 h 1514733"/>
              <a:gd name="connsiteX132" fmla="*/ 494097 w 5264169"/>
              <a:gd name="connsiteY132" fmla="*/ 125676 h 1514733"/>
              <a:gd name="connsiteX133" fmla="*/ 455094 w 5264169"/>
              <a:gd name="connsiteY133" fmla="*/ 125676 h 1514733"/>
              <a:gd name="connsiteX134" fmla="*/ 424758 w 5264169"/>
              <a:gd name="connsiteY134" fmla="*/ 169012 h 1514733"/>
              <a:gd name="connsiteX135" fmla="*/ 394423 w 5264169"/>
              <a:gd name="connsiteY135" fmla="*/ 299022 h 1514733"/>
              <a:gd name="connsiteX136" fmla="*/ 385755 w 5264169"/>
              <a:gd name="connsiteY136" fmla="*/ 463701 h 1514733"/>
              <a:gd name="connsiteX137" fmla="*/ 381422 w 5264169"/>
              <a:gd name="connsiteY137" fmla="*/ 624046 h 1514733"/>
              <a:gd name="connsiteX138" fmla="*/ 359754 w 5264169"/>
              <a:gd name="connsiteY138" fmla="*/ 736720 h 1514733"/>
              <a:gd name="connsiteX139" fmla="*/ 316417 w 5264169"/>
              <a:gd name="connsiteY139" fmla="*/ 797392 h 1514733"/>
              <a:gd name="connsiteX140" fmla="*/ 268747 w 5264169"/>
              <a:gd name="connsiteY140" fmla="*/ 905733 h 1514733"/>
              <a:gd name="connsiteX141" fmla="*/ 208076 w 5264169"/>
              <a:gd name="connsiteY141" fmla="*/ 996739 h 1514733"/>
              <a:gd name="connsiteX142" fmla="*/ 160406 w 5264169"/>
              <a:gd name="connsiteY142" fmla="*/ 1044410 h 1514733"/>
              <a:gd name="connsiteX143" fmla="*/ 56398 w 5264169"/>
              <a:gd name="connsiteY143" fmla="*/ 1092080 h 151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64169" h="1514733">
                <a:moveTo>
                  <a:pt x="56398" y="1092080"/>
                </a:moveTo>
                <a:cubicBezTo>
                  <a:pt x="33285" y="1110859"/>
                  <a:pt x="29674" y="1135416"/>
                  <a:pt x="21729" y="1157084"/>
                </a:cubicBezTo>
                <a:cubicBezTo>
                  <a:pt x="13784" y="1178752"/>
                  <a:pt x="12339" y="1202588"/>
                  <a:pt x="8728" y="1222089"/>
                </a:cubicBezTo>
                <a:cubicBezTo>
                  <a:pt x="5117" y="1241590"/>
                  <a:pt x="-661" y="1257481"/>
                  <a:pt x="61" y="1274093"/>
                </a:cubicBezTo>
                <a:cubicBezTo>
                  <a:pt x="783" y="1290705"/>
                  <a:pt x="61" y="1310207"/>
                  <a:pt x="13062" y="1321763"/>
                </a:cubicBezTo>
                <a:cubicBezTo>
                  <a:pt x="26063" y="1333319"/>
                  <a:pt x="54953" y="1339097"/>
                  <a:pt x="78066" y="1343431"/>
                </a:cubicBezTo>
                <a:cubicBezTo>
                  <a:pt x="101179" y="1347765"/>
                  <a:pt x="121402" y="1350654"/>
                  <a:pt x="151738" y="1347765"/>
                </a:cubicBezTo>
                <a:cubicBezTo>
                  <a:pt x="182074" y="1344876"/>
                  <a:pt x="223244" y="1336931"/>
                  <a:pt x="260080" y="1326097"/>
                </a:cubicBezTo>
                <a:cubicBezTo>
                  <a:pt x="296916" y="1315263"/>
                  <a:pt x="349641" y="1293594"/>
                  <a:pt x="372754" y="1282760"/>
                </a:cubicBezTo>
                <a:cubicBezTo>
                  <a:pt x="395867" y="1271926"/>
                  <a:pt x="385033" y="1263259"/>
                  <a:pt x="398756" y="1261092"/>
                </a:cubicBezTo>
                <a:cubicBezTo>
                  <a:pt x="412479" y="1258925"/>
                  <a:pt x="441371" y="1264703"/>
                  <a:pt x="455094" y="1269759"/>
                </a:cubicBezTo>
                <a:cubicBezTo>
                  <a:pt x="468817" y="1274815"/>
                  <a:pt x="476762" y="1276260"/>
                  <a:pt x="481096" y="1291428"/>
                </a:cubicBezTo>
                <a:cubicBezTo>
                  <a:pt x="485430" y="1306596"/>
                  <a:pt x="480374" y="1337653"/>
                  <a:pt x="481096" y="1360766"/>
                </a:cubicBezTo>
                <a:cubicBezTo>
                  <a:pt x="481818" y="1383879"/>
                  <a:pt x="487596" y="1409158"/>
                  <a:pt x="485429" y="1430104"/>
                </a:cubicBezTo>
                <a:cubicBezTo>
                  <a:pt x="483262" y="1451050"/>
                  <a:pt x="470984" y="1472719"/>
                  <a:pt x="468095" y="1486442"/>
                </a:cubicBezTo>
                <a:cubicBezTo>
                  <a:pt x="465206" y="1500165"/>
                  <a:pt x="422592" y="1508110"/>
                  <a:pt x="468095" y="1512444"/>
                </a:cubicBezTo>
                <a:cubicBezTo>
                  <a:pt x="513598" y="1516778"/>
                  <a:pt x="650831" y="1513889"/>
                  <a:pt x="741115" y="1512444"/>
                </a:cubicBezTo>
                <a:cubicBezTo>
                  <a:pt x="831399" y="1510999"/>
                  <a:pt x="1009801" y="1503776"/>
                  <a:pt x="1009801" y="1503776"/>
                </a:cubicBezTo>
                <a:cubicBezTo>
                  <a:pt x="1112364" y="1499442"/>
                  <a:pt x="1290766" y="1502332"/>
                  <a:pt x="1356493" y="1486442"/>
                </a:cubicBezTo>
                <a:cubicBezTo>
                  <a:pt x="1422220" y="1470552"/>
                  <a:pt x="1396940" y="1458273"/>
                  <a:pt x="1404163" y="1408436"/>
                </a:cubicBezTo>
                <a:cubicBezTo>
                  <a:pt x="1411386" y="1358599"/>
                  <a:pt x="1407774" y="1257481"/>
                  <a:pt x="1399829" y="1187420"/>
                </a:cubicBezTo>
                <a:cubicBezTo>
                  <a:pt x="1391884" y="1117359"/>
                  <a:pt x="1367327" y="1053076"/>
                  <a:pt x="1356493" y="988072"/>
                </a:cubicBezTo>
                <a:cubicBezTo>
                  <a:pt x="1345659" y="923068"/>
                  <a:pt x="1336269" y="837839"/>
                  <a:pt x="1334825" y="797392"/>
                </a:cubicBezTo>
                <a:cubicBezTo>
                  <a:pt x="1333381" y="756945"/>
                  <a:pt x="1321102" y="759833"/>
                  <a:pt x="1347826" y="745388"/>
                </a:cubicBezTo>
                <a:cubicBezTo>
                  <a:pt x="1374550" y="730943"/>
                  <a:pt x="1467001" y="720109"/>
                  <a:pt x="1495170" y="710719"/>
                </a:cubicBezTo>
                <a:cubicBezTo>
                  <a:pt x="1523339" y="701329"/>
                  <a:pt x="1503837" y="725164"/>
                  <a:pt x="1516838" y="689050"/>
                </a:cubicBezTo>
                <a:cubicBezTo>
                  <a:pt x="1529839" y="652936"/>
                  <a:pt x="1547895" y="531594"/>
                  <a:pt x="1573175" y="494036"/>
                </a:cubicBezTo>
                <a:cubicBezTo>
                  <a:pt x="1598455" y="456478"/>
                  <a:pt x="1630958" y="457201"/>
                  <a:pt x="1668516" y="463701"/>
                </a:cubicBezTo>
                <a:cubicBezTo>
                  <a:pt x="1706074" y="470201"/>
                  <a:pt x="1761689" y="520760"/>
                  <a:pt x="1798525" y="533039"/>
                </a:cubicBezTo>
                <a:cubicBezTo>
                  <a:pt x="1835361" y="545318"/>
                  <a:pt x="1849085" y="537373"/>
                  <a:pt x="1889532" y="537373"/>
                </a:cubicBezTo>
                <a:cubicBezTo>
                  <a:pt x="1929979" y="537373"/>
                  <a:pt x="2001484" y="535928"/>
                  <a:pt x="2041209" y="533039"/>
                </a:cubicBezTo>
                <a:cubicBezTo>
                  <a:pt x="2080934" y="530150"/>
                  <a:pt x="2096824" y="522205"/>
                  <a:pt x="2127882" y="520038"/>
                </a:cubicBezTo>
                <a:cubicBezTo>
                  <a:pt x="2158940" y="517871"/>
                  <a:pt x="2200109" y="510648"/>
                  <a:pt x="2227556" y="520038"/>
                </a:cubicBezTo>
                <a:cubicBezTo>
                  <a:pt x="2255003" y="529428"/>
                  <a:pt x="2288950" y="548929"/>
                  <a:pt x="2292561" y="576375"/>
                </a:cubicBezTo>
                <a:cubicBezTo>
                  <a:pt x="2296172" y="603821"/>
                  <a:pt x="2269449" y="650048"/>
                  <a:pt x="2249225" y="684717"/>
                </a:cubicBezTo>
                <a:cubicBezTo>
                  <a:pt x="2229001" y="719386"/>
                  <a:pt x="2190720" y="751889"/>
                  <a:pt x="2171219" y="784391"/>
                </a:cubicBezTo>
                <a:cubicBezTo>
                  <a:pt x="2151718" y="816893"/>
                  <a:pt x="2123549" y="853729"/>
                  <a:pt x="2132216" y="879731"/>
                </a:cubicBezTo>
                <a:cubicBezTo>
                  <a:pt x="2140883" y="905733"/>
                  <a:pt x="2187109" y="931735"/>
                  <a:pt x="2223223" y="940402"/>
                </a:cubicBezTo>
                <a:cubicBezTo>
                  <a:pt x="2259337" y="949069"/>
                  <a:pt x="2315674" y="936791"/>
                  <a:pt x="2348899" y="931735"/>
                </a:cubicBezTo>
                <a:cubicBezTo>
                  <a:pt x="2382124" y="926679"/>
                  <a:pt x="2398736" y="929567"/>
                  <a:pt x="2422571" y="910066"/>
                </a:cubicBezTo>
                <a:cubicBezTo>
                  <a:pt x="2446406" y="890565"/>
                  <a:pt x="2452906" y="852284"/>
                  <a:pt x="2491909" y="814726"/>
                </a:cubicBezTo>
                <a:cubicBezTo>
                  <a:pt x="2530912" y="777168"/>
                  <a:pt x="2603140" y="718664"/>
                  <a:pt x="2656588" y="684717"/>
                </a:cubicBezTo>
                <a:cubicBezTo>
                  <a:pt x="2710036" y="650770"/>
                  <a:pt x="2756984" y="623324"/>
                  <a:pt x="2812599" y="611045"/>
                </a:cubicBezTo>
                <a:cubicBezTo>
                  <a:pt x="2868214" y="598766"/>
                  <a:pt x="2922385" y="616101"/>
                  <a:pt x="2990279" y="611045"/>
                </a:cubicBezTo>
                <a:cubicBezTo>
                  <a:pt x="3058173" y="605989"/>
                  <a:pt x="3167958" y="550374"/>
                  <a:pt x="3219962" y="580709"/>
                </a:cubicBezTo>
                <a:cubicBezTo>
                  <a:pt x="3271966" y="611044"/>
                  <a:pt x="3296523" y="734554"/>
                  <a:pt x="3302301" y="793058"/>
                </a:cubicBezTo>
                <a:cubicBezTo>
                  <a:pt x="3308079" y="851562"/>
                  <a:pt x="3283522" y="873953"/>
                  <a:pt x="3254631" y="931735"/>
                </a:cubicBezTo>
                <a:cubicBezTo>
                  <a:pt x="3225740" y="989517"/>
                  <a:pt x="3163624" y="1079801"/>
                  <a:pt x="3128955" y="1139750"/>
                </a:cubicBezTo>
                <a:cubicBezTo>
                  <a:pt x="3094286" y="1199699"/>
                  <a:pt x="3080563" y="1239424"/>
                  <a:pt x="3046616" y="1291428"/>
                </a:cubicBezTo>
                <a:cubicBezTo>
                  <a:pt x="3012669" y="1343432"/>
                  <a:pt x="2946942" y="1424327"/>
                  <a:pt x="2925274" y="1451773"/>
                </a:cubicBezTo>
                <a:cubicBezTo>
                  <a:pt x="2903606" y="1479219"/>
                  <a:pt x="2906495" y="1453217"/>
                  <a:pt x="2916607" y="1456106"/>
                </a:cubicBezTo>
                <a:cubicBezTo>
                  <a:pt x="2926719" y="1458995"/>
                  <a:pt x="2966444" y="1466940"/>
                  <a:pt x="2985945" y="1469107"/>
                </a:cubicBezTo>
                <a:cubicBezTo>
                  <a:pt x="3005446" y="1471274"/>
                  <a:pt x="3033615" y="1469107"/>
                  <a:pt x="3033615" y="1469107"/>
                </a:cubicBezTo>
                <a:lnTo>
                  <a:pt x="4117027" y="1469107"/>
                </a:lnTo>
                <a:cubicBezTo>
                  <a:pt x="4301207" y="1464773"/>
                  <a:pt x="4111250" y="1459717"/>
                  <a:pt x="4138696" y="1443105"/>
                </a:cubicBezTo>
                <a:cubicBezTo>
                  <a:pt x="4166143" y="1426493"/>
                  <a:pt x="4236925" y="1383878"/>
                  <a:pt x="4281706" y="1369433"/>
                </a:cubicBezTo>
                <a:cubicBezTo>
                  <a:pt x="4326487" y="1354988"/>
                  <a:pt x="4330099" y="1362210"/>
                  <a:pt x="4407382" y="1356432"/>
                </a:cubicBezTo>
                <a:cubicBezTo>
                  <a:pt x="4484666" y="1350654"/>
                  <a:pt x="4670290" y="1336931"/>
                  <a:pt x="4745407" y="1334764"/>
                </a:cubicBezTo>
                <a:cubicBezTo>
                  <a:pt x="4820524" y="1332597"/>
                  <a:pt x="4820524" y="1360043"/>
                  <a:pt x="4858082" y="1343431"/>
                </a:cubicBezTo>
                <a:cubicBezTo>
                  <a:pt x="4895640" y="1326819"/>
                  <a:pt x="4950532" y="1284927"/>
                  <a:pt x="4970756" y="1235090"/>
                </a:cubicBezTo>
                <a:cubicBezTo>
                  <a:pt x="4990980" y="1185253"/>
                  <a:pt x="4977979" y="1090635"/>
                  <a:pt x="4979424" y="1044410"/>
                </a:cubicBezTo>
                <a:cubicBezTo>
                  <a:pt x="4980869" y="998185"/>
                  <a:pt x="4963534" y="984461"/>
                  <a:pt x="4979424" y="957737"/>
                </a:cubicBezTo>
                <a:cubicBezTo>
                  <a:pt x="4995314" y="931013"/>
                  <a:pt x="5040095" y="904289"/>
                  <a:pt x="5074764" y="884065"/>
                </a:cubicBezTo>
                <a:cubicBezTo>
                  <a:pt x="5109433" y="863841"/>
                  <a:pt x="5158548" y="851562"/>
                  <a:pt x="5187439" y="836394"/>
                </a:cubicBezTo>
                <a:cubicBezTo>
                  <a:pt x="5216330" y="821226"/>
                  <a:pt x="5235831" y="803892"/>
                  <a:pt x="5248110" y="793058"/>
                </a:cubicBezTo>
                <a:cubicBezTo>
                  <a:pt x="5260389" y="782224"/>
                  <a:pt x="5269056" y="800281"/>
                  <a:pt x="5261111" y="771390"/>
                </a:cubicBezTo>
                <a:cubicBezTo>
                  <a:pt x="5253166" y="742499"/>
                  <a:pt x="5225720" y="667382"/>
                  <a:pt x="5200440" y="619712"/>
                </a:cubicBezTo>
                <a:cubicBezTo>
                  <a:pt x="5175160" y="572042"/>
                  <a:pt x="5154936" y="517871"/>
                  <a:pt x="5109433" y="485369"/>
                </a:cubicBezTo>
                <a:cubicBezTo>
                  <a:pt x="5063930" y="452867"/>
                  <a:pt x="4974368" y="436254"/>
                  <a:pt x="4927420" y="424698"/>
                </a:cubicBezTo>
                <a:cubicBezTo>
                  <a:pt x="4880472" y="413142"/>
                  <a:pt x="4854470" y="424697"/>
                  <a:pt x="4827746" y="416030"/>
                </a:cubicBezTo>
                <a:cubicBezTo>
                  <a:pt x="4801022" y="407363"/>
                  <a:pt x="4788021" y="390751"/>
                  <a:pt x="4767075" y="372694"/>
                </a:cubicBezTo>
                <a:cubicBezTo>
                  <a:pt x="4746129" y="354637"/>
                  <a:pt x="4720849" y="325746"/>
                  <a:pt x="4702070" y="307689"/>
                </a:cubicBezTo>
                <a:cubicBezTo>
                  <a:pt x="4683291" y="289632"/>
                  <a:pt x="4669568" y="285299"/>
                  <a:pt x="4654400" y="264353"/>
                </a:cubicBezTo>
                <a:cubicBezTo>
                  <a:pt x="4639232" y="243407"/>
                  <a:pt x="4624064" y="205848"/>
                  <a:pt x="4611063" y="182013"/>
                </a:cubicBezTo>
                <a:cubicBezTo>
                  <a:pt x="4598062" y="158178"/>
                  <a:pt x="4591562" y="139399"/>
                  <a:pt x="4576394" y="121342"/>
                </a:cubicBezTo>
                <a:cubicBezTo>
                  <a:pt x="4561226" y="103285"/>
                  <a:pt x="4543170" y="89562"/>
                  <a:pt x="4520057" y="73672"/>
                </a:cubicBezTo>
                <a:cubicBezTo>
                  <a:pt x="4496944" y="57782"/>
                  <a:pt x="4460109" y="21668"/>
                  <a:pt x="4437718" y="26002"/>
                </a:cubicBezTo>
                <a:cubicBezTo>
                  <a:pt x="4415328" y="30336"/>
                  <a:pt x="4397993" y="81617"/>
                  <a:pt x="4385714" y="99674"/>
                </a:cubicBezTo>
                <a:cubicBezTo>
                  <a:pt x="4373435" y="117731"/>
                  <a:pt x="4369823" y="109786"/>
                  <a:pt x="4364045" y="134343"/>
                </a:cubicBezTo>
                <a:cubicBezTo>
                  <a:pt x="4358267" y="158900"/>
                  <a:pt x="4351767" y="208737"/>
                  <a:pt x="4351045" y="247018"/>
                </a:cubicBezTo>
                <a:cubicBezTo>
                  <a:pt x="4350323" y="285299"/>
                  <a:pt x="4364768" y="337303"/>
                  <a:pt x="4359712" y="364027"/>
                </a:cubicBezTo>
                <a:cubicBezTo>
                  <a:pt x="4354656" y="390751"/>
                  <a:pt x="4332266" y="395084"/>
                  <a:pt x="4320709" y="407363"/>
                </a:cubicBezTo>
                <a:cubicBezTo>
                  <a:pt x="4309152" y="419642"/>
                  <a:pt x="4308430" y="436255"/>
                  <a:pt x="4290373" y="437699"/>
                </a:cubicBezTo>
                <a:cubicBezTo>
                  <a:pt x="4272316" y="439143"/>
                  <a:pt x="4261483" y="432642"/>
                  <a:pt x="4212368" y="416030"/>
                </a:cubicBezTo>
                <a:cubicBezTo>
                  <a:pt x="4163253" y="399418"/>
                  <a:pt x="4040466" y="358971"/>
                  <a:pt x="3995685" y="338025"/>
                </a:cubicBezTo>
                <a:cubicBezTo>
                  <a:pt x="3950904" y="317079"/>
                  <a:pt x="3984129" y="314190"/>
                  <a:pt x="3943682" y="290355"/>
                </a:cubicBezTo>
                <a:cubicBezTo>
                  <a:pt x="3903235" y="266520"/>
                  <a:pt x="3812228" y="228239"/>
                  <a:pt x="3753001" y="195014"/>
                </a:cubicBezTo>
                <a:cubicBezTo>
                  <a:pt x="3693774" y="161789"/>
                  <a:pt x="3624436" y="112675"/>
                  <a:pt x="3588322" y="91007"/>
                </a:cubicBezTo>
                <a:cubicBezTo>
                  <a:pt x="3552208" y="69339"/>
                  <a:pt x="3560153" y="66450"/>
                  <a:pt x="3536318" y="65005"/>
                </a:cubicBezTo>
                <a:cubicBezTo>
                  <a:pt x="3512483" y="63560"/>
                  <a:pt x="3475647" y="74394"/>
                  <a:pt x="3445312" y="82339"/>
                </a:cubicBezTo>
                <a:cubicBezTo>
                  <a:pt x="3414977" y="90284"/>
                  <a:pt x="3393308" y="106897"/>
                  <a:pt x="3354305" y="112675"/>
                </a:cubicBezTo>
                <a:cubicBezTo>
                  <a:pt x="3315302" y="118453"/>
                  <a:pt x="3245964" y="120620"/>
                  <a:pt x="3211295" y="117009"/>
                </a:cubicBezTo>
                <a:cubicBezTo>
                  <a:pt x="3176626" y="113398"/>
                  <a:pt x="3168680" y="96063"/>
                  <a:pt x="3146290" y="91007"/>
                </a:cubicBezTo>
                <a:cubicBezTo>
                  <a:pt x="3123900" y="85951"/>
                  <a:pt x="3093564" y="98229"/>
                  <a:pt x="3076952" y="86673"/>
                </a:cubicBezTo>
                <a:cubicBezTo>
                  <a:pt x="3060340" y="75117"/>
                  <a:pt x="3052394" y="36113"/>
                  <a:pt x="3046616" y="21668"/>
                </a:cubicBezTo>
                <a:cubicBezTo>
                  <a:pt x="3040838" y="7223"/>
                  <a:pt x="3042282" y="0"/>
                  <a:pt x="3042282" y="0"/>
                </a:cubicBezTo>
                <a:lnTo>
                  <a:pt x="2565581" y="8667"/>
                </a:lnTo>
                <a:lnTo>
                  <a:pt x="1954536" y="8667"/>
                </a:lnTo>
                <a:lnTo>
                  <a:pt x="1187481" y="8667"/>
                </a:lnTo>
                <a:cubicBezTo>
                  <a:pt x="1035081" y="9389"/>
                  <a:pt x="1058193" y="7223"/>
                  <a:pt x="1040136" y="13001"/>
                </a:cubicBezTo>
                <a:cubicBezTo>
                  <a:pt x="1022079" y="18779"/>
                  <a:pt x="1057471" y="30336"/>
                  <a:pt x="1079139" y="43337"/>
                </a:cubicBezTo>
                <a:cubicBezTo>
                  <a:pt x="1100807" y="56338"/>
                  <a:pt x="1128254" y="77284"/>
                  <a:pt x="1170146" y="91007"/>
                </a:cubicBezTo>
                <a:cubicBezTo>
                  <a:pt x="1212038" y="104730"/>
                  <a:pt x="1292211" y="113397"/>
                  <a:pt x="1330491" y="125676"/>
                </a:cubicBezTo>
                <a:cubicBezTo>
                  <a:pt x="1368771" y="137955"/>
                  <a:pt x="1376716" y="152400"/>
                  <a:pt x="1399829" y="164679"/>
                </a:cubicBezTo>
                <a:cubicBezTo>
                  <a:pt x="1422942" y="176958"/>
                  <a:pt x="1469168" y="199348"/>
                  <a:pt x="1469168" y="199348"/>
                </a:cubicBezTo>
                <a:cubicBezTo>
                  <a:pt x="1482891" y="210182"/>
                  <a:pt x="1481447" y="218128"/>
                  <a:pt x="1482169" y="229684"/>
                </a:cubicBezTo>
                <a:cubicBezTo>
                  <a:pt x="1482891" y="241240"/>
                  <a:pt x="1474946" y="255685"/>
                  <a:pt x="1473501" y="268686"/>
                </a:cubicBezTo>
                <a:cubicBezTo>
                  <a:pt x="1472056" y="281687"/>
                  <a:pt x="1473501" y="307689"/>
                  <a:pt x="1473501" y="307689"/>
                </a:cubicBezTo>
                <a:cubicBezTo>
                  <a:pt x="1471334" y="317079"/>
                  <a:pt x="1476390" y="322135"/>
                  <a:pt x="1460500" y="325024"/>
                </a:cubicBezTo>
                <a:cubicBezTo>
                  <a:pt x="1444610" y="327913"/>
                  <a:pt x="1401274" y="330080"/>
                  <a:pt x="1378161" y="325024"/>
                </a:cubicBezTo>
                <a:cubicBezTo>
                  <a:pt x="1355048" y="319968"/>
                  <a:pt x="1338436" y="303355"/>
                  <a:pt x="1321824" y="294688"/>
                </a:cubicBezTo>
                <a:cubicBezTo>
                  <a:pt x="1305212" y="286021"/>
                  <a:pt x="1292210" y="276631"/>
                  <a:pt x="1278487" y="273020"/>
                </a:cubicBezTo>
                <a:cubicBezTo>
                  <a:pt x="1264764" y="269409"/>
                  <a:pt x="1239484" y="273020"/>
                  <a:pt x="1239484" y="273020"/>
                </a:cubicBezTo>
                <a:cubicBezTo>
                  <a:pt x="1230095" y="273020"/>
                  <a:pt x="1230095" y="265797"/>
                  <a:pt x="1222150" y="273020"/>
                </a:cubicBezTo>
                <a:cubicBezTo>
                  <a:pt x="1214205" y="280243"/>
                  <a:pt x="1200481" y="297578"/>
                  <a:pt x="1191814" y="316357"/>
                </a:cubicBezTo>
                <a:cubicBezTo>
                  <a:pt x="1183147" y="335136"/>
                  <a:pt x="1176647" y="367638"/>
                  <a:pt x="1170146" y="385695"/>
                </a:cubicBezTo>
                <a:cubicBezTo>
                  <a:pt x="1163646" y="403752"/>
                  <a:pt x="1162200" y="418198"/>
                  <a:pt x="1152811" y="424698"/>
                </a:cubicBezTo>
                <a:cubicBezTo>
                  <a:pt x="1143422" y="431198"/>
                  <a:pt x="1123198" y="430476"/>
                  <a:pt x="1113809" y="424698"/>
                </a:cubicBezTo>
                <a:cubicBezTo>
                  <a:pt x="1104420" y="418920"/>
                  <a:pt x="1107308" y="403752"/>
                  <a:pt x="1096474" y="390029"/>
                </a:cubicBezTo>
                <a:cubicBezTo>
                  <a:pt x="1085640" y="376306"/>
                  <a:pt x="1058194" y="352470"/>
                  <a:pt x="1048804" y="342358"/>
                </a:cubicBezTo>
                <a:cubicBezTo>
                  <a:pt x="1039414" y="332246"/>
                  <a:pt x="1052415" y="332246"/>
                  <a:pt x="1040136" y="329357"/>
                </a:cubicBezTo>
                <a:cubicBezTo>
                  <a:pt x="1027857" y="326468"/>
                  <a:pt x="991022" y="323579"/>
                  <a:pt x="975132" y="325024"/>
                </a:cubicBezTo>
                <a:cubicBezTo>
                  <a:pt x="959242" y="326469"/>
                  <a:pt x="955630" y="329358"/>
                  <a:pt x="944796" y="338025"/>
                </a:cubicBezTo>
                <a:cubicBezTo>
                  <a:pt x="933962" y="346692"/>
                  <a:pt x="920239" y="366194"/>
                  <a:pt x="910127" y="377028"/>
                </a:cubicBezTo>
                <a:cubicBezTo>
                  <a:pt x="900015" y="387862"/>
                  <a:pt x="892792" y="393641"/>
                  <a:pt x="884125" y="403030"/>
                </a:cubicBezTo>
                <a:cubicBezTo>
                  <a:pt x="875458" y="412419"/>
                  <a:pt x="874013" y="431920"/>
                  <a:pt x="858123" y="433365"/>
                </a:cubicBezTo>
                <a:cubicBezTo>
                  <a:pt x="842233" y="434810"/>
                  <a:pt x="810453" y="427587"/>
                  <a:pt x="788785" y="411697"/>
                </a:cubicBezTo>
                <a:cubicBezTo>
                  <a:pt x="767117" y="395807"/>
                  <a:pt x="745449" y="361860"/>
                  <a:pt x="728114" y="338025"/>
                </a:cubicBezTo>
                <a:cubicBezTo>
                  <a:pt x="710779" y="314190"/>
                  <a:pt x="704278" y="291076"/>
                  <a:pt x="684777" y="268686"/>
                </a:cubicBezTo>
                <a:cubicBezTo>
                  <a:pt x="665276" y="246296"/>
                  <a:pt x="630606" y="221739"/>
                  <a:pt x="611105" y="203682"/>
                </a:cubicBezTo>
                <a:cubicBezTo>
                  <a:pt x="591604" y="185625"/>
                  <a:pt x="580770" y="171179"/>
                  <a:pt x="567769" y="160345"/>
                </a:cubicBezTo>
                <a:cubicBezTo>
                  <a:pt x="554768" y="149511"/>
                  <a:pt x="545379" y="144455"/>
                  <a:pt x="533100" y="138677"/>
                </a:cubicBezTo>
                <a:cubicBezTo>
                  <a:pt x="520821" y="132899"/>
                  <a:pt x="507098" y="127843"/>
                  <a:pt x="494097" y="125676"/>
                </a:cubicBezTo>
                <a:cubicBezTo>
                  <a:pt x="481096" y="123509"/>
                  <a:pt x="466650" y="118453"/>
                  <a:pt x="455094" y="125676"/>
                </a:cubicBezTo>
                <a:cubicBezTo>
                  <a:pt x="443538" y="132899"/>
                  <a:pt x="434870" y="140121"/>
                  <a:pt x="424758" y="169012"/>
                </a:cubicBezTo>
                <a:cubicBezTo>
                  <a:pt x="414646" y="197903"/>
                  <a:pt x="400923" y="249907"/>
                  <a:pt x="394423" y="299022"/>
                </a:cubicBezTo>
                <a:cubicBezTo>
                  <a:pt x="387923" y="348137"/>
                  <a:pt x="387922" y="409530"/>
                  <a:pt x="385755" y="463701"/>
                </a:cubicBezTo>
                <a:cubicBezTo>
                  <a:pt x="383588" y="517872"/>
                  <a:pt x="385756" y="578543"/>
                  <a:pt x="381422" y="624046"/>
                </a:cubicBezTo>
                <a:cubicBezTo>
                  <a:pt x="377089" y="669549"/>
                  <a:pt x="370588" y="707829"/>
                  <a:pt x="359754" y="736720"/>
                </a:cubicBezTo>
                <a:cubicBezTo>
                  <a:pt x="348920" y="765611"/>
                  <a:pt x="331585" y="769223"/>
                  <a:pt x="316417" y="797392"/>
                </a:cubicBezTo>
                <a:cubicBezTo>
                  <a:pt x="301249" y="825561"/>
                  <a:pt x="286804" y="872508"/>
                  <a:pt x="268747" y="905733"/>
                </a:cubicBezTo>
                <a:cubicBezTo>
                  <a:pt x="250690" y="938957"/>
                  <a:pt x="226133" y="973626"/>
                  <a:pt x="208076" y="996739"/>
                </a:cubicBezTo>
                <a:cubicBezTo>
                  <a:pt x="190019" y="1019852"/>
                  <a:pt x="178463" y="1029242"/>
                  <a:pt x="160406" y="1044410"/>
                </a:cubicBezTo>
                <a:cubicBezTo>
                  <a:pt x="142349" y="1059578"/>
                  <a:pt x="79511" y="1073301"/>
                  <a:pt x="56398" y="1092080"/>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ZoneTexte 12">
            <a:extLst>
              <a:ext uri="{FF2B5EF4-FFF2-40B4-BE49-F238E27FC236}">
                <a16:creationId xmlns:a16="http://schemas.microsoft.com/office/drawing/2014/main" id="{0E747217-0993-445D-914C-F853C6F40030}"/>
              </a:ext>
            </a:extLst>
          </p:cNvPr>
          <p:cNvSpPr txBox="1"/>
          <p:nvPr/>
        </p:nvSpPr>
        <p:spPr>
          <a:xfrm>
            <a:off x="0" y="4193225"/>
            <a:ext cx="7087483" cy="1846659"/>
          </a:xfrm>
          <a:prstGeom prst="rect">
            <a:avLst/>
          </a:prstGeom>
          <a:noFill/>
        </p:spPr>
        <p:txBody>
          <a:bodyPr wrap="square" rtlCol="0">
            <a:spAutoFit/>
          </a:bodyPr>
          <a:lstStyle/>
          <a:p>
            <a:pPr lvl="1"/>
            <a:endParaRPr lang="fr-CA" dirty="0"/>
          </a:p>
          <a:p>
            <a:pPr lvl="2"/>
            <a:r>
              <a:rPr lang="fr-CA" sz="1600" dirty="0"/>
              <a:t>REAFIE</a:t>
            </a:r>
            <a:r>
              <a:rPr lang="fr-CA" sz="1600" b="1" dirty="0"/>
              <a:t> (admissibilité)</a:t>
            </a:r>
            <a:r>
              <a:rPr lang="fr-CA" sz="1600" dirty="0"/>
              <a:t> </a:t>
            </a:r>
          </a:p>
          <a:p>
            <a:pPr marL="1200150" lvl="2" indent="-285750">
              <a:buFont typeface="Arial" panose="020B0604020202020204" pitchFamily="34" charset="0"/>
              <a:buChar char="•"/>
            </a:pPr>
            <a:r>
              <a:rPr lang="fr-CA" sz="1600" dirty="0"/>
              <a:t>Exemptée en milieu humide boisé (art. 345, par. 1 a))</a:t>
            </a:r>
          </a:p>
          <a:p>
            <a:pPr lvl="2"/>
            <a:r>
              <a:rPr lang="fr-CA" sz="1600" dirty="0"/>
              <a:t>RAMHHS </a:t>
            </a:r>
            <a:r>
              <a:rPr lang="fr-CA" sz="1600" b="1" dirty="0"/>
              <a:t>(réalisation)</a:t>
            </a:r>
            <a:endParaRPr lang="fr-CA" sz="1600" dirty="0"/>
          </a:p>
          <a:p>
            <a:pPr marL="1200150" lvl="2" indent="-285750">
              <a:buFont typeface="Arial" panose="020B0604020202020204" pitchFamily="34" charset="0"/>
              <a:buChar char="•"/>
            </a:pPr>
            <a:r>
              <a:rPr lang="fr-CA" sz="1600" dirty="0"/>
              <a:t>Au plus </a:t>
            </a:r>
            <a:r>
              <a:rPr lang="fr-CA" sz="1600" b="1" dirty="0"/>
              <a:t>4 ha </a:t>
            </a:r>
            <a:r>
              <a:rPr lang="fr-CA" sz="1600" dirty="0"/>
              <a:t>de récolte par aire de récolte</a:t>
            </a:r>
          </a:p>
          <a:p>
            <a:pPr marL="1200150" lvl="2" indent="-285750">
              <a:buFont typeface="Arial" panose="020B0604020202020204" pitchFamily="34" charset="0"/>
              <a:buChar char="•"/>
            </a:pPr>
            <a:r>
              <a:rPr lang="fr-CA" sz="1600" dirty="0"/>
              <a:t>Lisière boisée entre les aires de récolte (largeur minimale de 60 m)</a:t>
            </a:r>
          </a:p>
          <a:p>
            <a:pPr marL="1200150" lvl="2" indent="-285750">
              <a:buFont typeface="Arial" panose="020B0604020202020204" pitchFamily="34" charset="0"/>
              <a:buChar char="•"/>
            </a:pPr>
            <a:r>
              <a:rPr lang="fr-CA" sz="1600" dirty="0"/>
              <a:t>Pas de contrainte avec prescription sylvicole</a:t>
            </a:r>
          </a:p>
        </p:txBody>
      </p:sp>
      <p:pic>
        <p:nvPicPr>
          <p:cNvPr id="14" name="Image 13" descr="C:\Users\tesma01\AppData\Local\Microsoft\Windows\Temporary Internet Files\Content.Outlook\5FN2QKOA\losanges avec lettres_Plan de travail 1 copie.png">
            <a:extLst>
              <a:ext uri="{FF2B5EF4-FFF2-40B4-BE49-F238E27FC236}">
                <a16:creationId xmlns:a16="http://schemas.microsoft.com/office/drawing/2014/main" id="{0348DA7E-33E9-430C-A51F-076041D5C8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44" y="4554045"/>
            <a:ext cx="672318" cy="637200"/>
          </a:xfrm>
          <a:prstGeom prst="rect">
            <a:avLst/>
          </a:prstGeom>
          <a:noFill/>
          <a:ln>
            <a:noFill/>
          </a:ln>
        </p:spPr>
      </p:pic>
      <p:sp>
        <p:nvSpPr>
          <p:cNvPr id="21" name="Rectangle 20">
            <a:extLst>
              <a:ext uri="{FF2B5EF4-FFF2-40B4-BE49-F238E27FC236}">
                <a16:creationId xmlns:a16="http://schemas.microsoft.com/office/drawing/2014/main" id="{3FCEDAAF-D11B-499A-93D3-19473199255B}"/>
              </a:ext>
            </a:extLst>
          </p:cNvPr>
          <p:cNvSpPr/>
          <p:nvPr/>
        </p:nvSpPr>
        <p:spPr>
          <a:xfrm rot="19799884">
            <a:off x="379173" y="5325369"/>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22" name="ZoneTexte 21">
            <a:extLst>
              <a:ext uri="{FF2B5EF4-FFF2-40B4-BE49-F238E27FC236}">
                <a16:creationId xmlns:a16="http://schemas.microsoft.com/office/drawing/2014/main" id="{241BD25E-183B-40EA-B65D-ECE705DE4C12}"/>
              </a:ext>
            </a:extLst>
          </p:cNvPr>
          <p:cNvSpPr txBox="1"/>
          <p:nvPr/>
        </p:nvSpPr>
        <p:spPr>
          <a:xfrm>
            <a:off x="371155" y="5348010"/>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23" name="ZoneTexte 22">
            <a:extLst>
              <a:ext uri="{FF2B5EF4-FFF2-40B4-BE49-F238E27FC236}">
                <a16:creationId xmlns:a16="http://schemas.microsoft.com/office/drawing/2014/main" id="{188AAC64-D714-4EAD-A39E-9532489548E3}"/>
              </a:ext>
            </a:extLst>
          </p:cNvPr>
          <p:cNvSpPr txBox="1"/>
          <p:nvPr/>
        </p:nvSpPr>
        <p:spPr>
          <a:xfrm>
            <a:off x="4002072" y="3139741"/>
            <a:ext cx="761747" cy="369332"/>
          </a:xfrm>
          <a:prstGeom prst="rect">
            <a:avLst/>
          </a:prstGeom>
          <a:noFill/>
        </p:spPr>
        <p:txBody>
          <a:bodyPr wrap="none" rtlCol="0">
            <a:spAutoFit/>
          </a:bodyPr>
          <a:lstStyle/>
          <a:p>
            <a:r>
              <a:rPr lang="fr-CA" dirty="0"/>
              <a:t>0,5 ha</a:t>
            </a:r>
          </a:p>
        </p:txBody>
      </p:sp>
      <p:sp>
        <p:nvSpPr>
          <p:cNvPr id="24" name="ZoneTexte 23">
            <a:extLst>
              <a:ext uri="{FF2B5EF4-FFF2-40B4-BE49-F238E27FC236}">
                <a16:creationId xmlns:a16="http://schemas.microsoft.com/office/drawing/2014/main" id="{5001A4FF-003D-4447-840F-159160D1468C}"/>
              </a:ext>
            </a:extLst>
          </p:cNvPr>
          <p:cNvSpPr txBox="1"/>
          <p:nvPr/>
        </p:nvSpPr>
        <p:spPr>
          <a:xfrm>
            <a:off x="4536028" y="2275297"/>
            <a:ext cx="761747" cy="369332"/>
          </a:xfrm>
          <a:prstGeom prst="rect">
            <a:avLst/>
          </a:prstGeom>
          <a:noFill/>
        </p:spPr>
        <p:txBody>
          <a:bodyPr wrap="none" rtlCol="0">
            <a:spAutoFit/>
          </a:bodyPr>
          <a:lstStyle/>
          <a:p>
            <a:r>
              <a:rPr lang="fr-CA" dirty="0"/>
              <a:t>0,8 ha</a:t>
            </a:r>
          </a:p>
        </p:txBody>
      </p:sp>
      <p:sp>
        <p:nvSpPr>
          <p:cNvPr id="25" name="ZoneTexte 24">
            <a:extLst>
              <a:ext uri="{FF2B5EF4-FFF2-40B4-BE49-F238E27FC236}">
                <a16:creationId xmlns:a16="http://schemas.microsoft.com/office/drawing/2014/main" id="{EF15B756-DFAF-4654-A01E-A78EC31E0FD3}"/>
              </a:ext>
            </a:extLst>
          </p:cNvPr>
          <p:cNvSpPr txBox="1"/>
          <p:nvPr/>
        </p:nvSpPr>
        <p:spPr>
          <a:xfrm>
            <a:off x="6561593" y="2948782"/>
            <a:ext cx="761747" cy="369332"/>
          </a:xfrm>
          <a:prstGeom prst="rect">
            <a:avLst/>
          </a:prstGeom>
          <a:noFill/>
        </p:spPr>
        <p:txBody>
          <a:bodyPr wrap="none" rtlCol="0">
            <a:spAutoFit/>
          </a:bodyPr>
          <a:lstStyle/>
          <a:p>
            <a:r>
              <a:rPr lang="fr-CA" dirty="0"/>
              <a:t>7,2 ha</a:t>
            </a:r>
          </a:p>
        </p:txBody>
      </p:sp>
      <p:sp>
        <p:nvSpPr>
          <p:cNvPr id="26" name="ZoneTexte 25">
            <a:extLst>
              <a:ext uri="{FF2B5EF4-FFF2-40B4-BE49-F238E27FC236}">
                <a16:creationId xmlns:a16="http://schemas.microsoft.com/office/drawing/2014/main" id="{E1EB325F-4A76-46E7-9D4F-14EB6C2A1F0A}"/>
              </a:ext>
            </a:extLst>
          </p:cNvPr>
          <p:cNvSpPr txBox="1"/>
          <p:nvPr/>
        </p:nvSpPr>
        <p:spPr>
          <a:xfrm>
            <a:off x="10780953" y="3028126"/>
            <a:ext cx="761747" cy="369332"/>
          </a:xfrm>
          <a:prstGeom prst="rect">
            <a:avLst/>
          </a:prstGeom>
          <a:noFill/>
        </p:spPr>
        <p:txBody>
          <a:bodyPr wrap="none" rtlCol="0">
            <a:spAutoFit/>
          </a:bodyPr>
          <a:lstStyle/>
          <a:p>
            <a:r>
              <a:rPr lang="fr-CA" dirty="0"/>
              <a:t>0,7 ha</a:t>
            </a:r>
          </a:p>
        </p:txBody>
      </p:sp>
      <p:cxnSp>
        <p:nvCxnSpPr>
          <p:cNvPr id="6" name="Connecteur droit 5">
            <a:extLst>
              <a:ext uri="{FF2B5EF4-FFF2-40B4-BE49-F238E27FC236}">
                <a16:creationId xmlns:a16="http://schemas.microsoft.com/office/drawing/2014/main" id="{775BC8AA-7D17-4024-8D50-13879CF0EBAE}"/>
              </a:ext>
            </a:extLst>
          </p:cNvPr>
          <p:cNvCxnSpPr>
            <a:cxnSpLocks/>
          </p:cNvCxnSpPr>
          <p:nvPr/>
        </p:nvCxnSpPr>
        <p:spPr>
          <a:xfrm flipH="1" flipV="1">
            <a:off x="6409945" y="2450593"/>
            <a:ext cx="451927" cy="5120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9DD8FE64-9ED4-4B14-8837-57546BB9DC65}"/>
              </a:ext>
            </a:extLst>
          </p:cNvPr>
          <p:cNvSpPr txBox="1"/>
          <p:nvPr/>
        </p:nvSpPr>
        <p:spPr>
          <a:xfrm>
            <a:off x="235944" y="4092380"/>
            <a:ext cx="1880515" cy="461665"/>
          </a:xfrm>
          <a:prstGeom prst="rect">
            <a:avLst/>
          </a:prstGeom>
          <a:noFill/>
        </p:spPr>
        <p:txBody>
          <a:bodyPr wrap="none" rtlCol="0">
            <a:spAutoFit/>
          </a:bodyPr>
          <a:lstStyle/>
          <a:p>
            <a:r>
              <a:rPr lang="fr-CA" sz="2400" b="1" dirty="0"/>
              <a:t>Encadrement</a:t>
            </a:r>
            <a:endParaRPr lang="fr-CA" b="1" dirty="0"/>
          </a:p>
        </p:txBody>
      </p:sp>
      <p:sp>
        <p:nvSpPr>
          <p:cNvPr id="29" name="Rectangle : coins arrondis 28">
            <a:extLst>
              <a:ext uri="{FF2B5EF4-FFF2-40B4-BE49-F238E27FC236}">
                <a16:creationId xmlns:a16="http://schemas.microsoft.com/office/drawing/2014/main" id="{A0BB5D19-2008-4C4D-B102-3E514F987657}"/>
              </a:ext>
            </a:extLst>
          </p:cNvPr>
          <p:cNvSpPr/>
          <p:nvPr/>
        </p:nvSpPr>
        <p:spPr>
          <a:xfrm>
            <a:off x="6942466" y="4516946"/>
            <a:ext cx="4800600" cy="1014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fr-CA" sz="1600" b="1" i="0" u="none" strike="noStrike" kern="1200" spc="-1" baseline="0" dirty="0">
                <a:solidFill>
                  <a:schemeClr val="bg1"/>
                </a:solidFill>
                <a:ea typeface="+mn-ea"/>
                <a:cs typeface="+mn-cs"/>
              </a:rPr>
              <a:t>Possibilités offertes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fr-CA" sz="1600" spc="-1" dirty="0"/>
              <a:t>Scinder l’aire de récolte en deux aires distinctes, séparées par une lisère boisée de 60 m de largeur</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fr-CA" sz="1600" spc="-1" dirty="0"/>
              <a:t>Prévoir la récolte dans une prescription sylvicole</a:t>
            </a:r>
          </a:p>
        </p:txBody>
      </p:sp>
      <p:cxnSp>
        <p:nvCxnSpPr>
          <p:cNvPr id="31" name="Connecteur droit avec flèche 30">
            <a:extLst>
              <a:ext uri="{FF2B5EF4-FFF2-40B4-BE49-F238E27FC236}">
                <a16:creationId xmlns:a16="http://schemas.microsoft.com/office/drawing/2014/main" id="{074455D1-1859-4EF9-8276-299C8BF46840}"/>
              </a:ext>
            </a:extLst>
          </p:cNvPr>
          <p:cNvCxnSpPr>
            <a:cxnSpLocks/>
          </p:cNvCxnSpPr>
          <p:nvPr/>
        </p:nvCxnSpPr>
        <p:spPr>
          <a:xfrm flipV="1">
            <a:off x="5867420" y="2681810"/>
            <a:ext cx="594157" cy="309817"/>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29B9718C-09D1-4D30-9E29-799D2A50E8B6}"/>
              </a:ext>
            </a:extLst>
          </p:cNvPr>
          <p:cNvSpPr/>
          <p:nvPr/>
        </p:nvSpPr>
        <p:spPr>
          <a:xfrm rot="19799884">
            <a:off x="6182262" y="2911632"/>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33" name="ZoneTexte 32">
            <a:extLst>
              <a:ext uri="{FF2B5EF4-FFF2-40B4-BE49-F238E27FC236}">
                <a16:creationId xmlns:a16="http://schemas.microsoft.com/office/drawing/2014/main" id="{9F7B6A37-6932-4471-B441-CF69B431156E}"/>
              </a:ext>
            </a:extLst>
          </p:cNvPr>
          <p:cNvSpPr txBox="1"/>
          <p:nvPr/>
        </p:nvSpPr>
        <p:spPr>
          <a:xfrm>
            <a:off x="6174244" y="2934273"/>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34" name="ZoneTexte 33">
            <a:extLst>
              <a:ext uri="{FF2B5EF4-FFF2-40B4-BE49-F238E27FC236}">
                <a16:creationId xmlns:a16="http://schemas.microsoft.com/office/drawing/2014/main" id="{B65E7651-3B1B-46DB-9E70-664AA3BCAF54}"/>
              </a:ext>
            </a:extLst>
          </p:cNvPr>
          <p:cNvSpPr txBox="1"/>
          <p:nvPr/>
        </p:nvSpPr>
        <p:spPr>
          <a:xfrm>
            <a:off x="5225287" y="2936135"/>
            <a:ext cx="1236546" cy="646331"/>
          </a:xfrm>
          <a:prstGeom prst="rect">
            <a:avLst/>
          </a:prstGeom>
          <a:noFill/>
        </p:spPr>
        <p:txBody>
          <a:bodyPr wrap="square" rtlCol="0">
            <a:spAutoFit/>
          </a:bodyPr>
          <a:lstStyle/>
          <a:p>
            <a:r>
              <a:rPr lang="fr-CA" dirty="0"/>
              <a:t>Lisière boisée ou </a:t>
            </a:r>
          </a:p>
        </p:txBody>
      </p:sp>
    </p:spTree>
    <p:extLst>
      <p:ext uri="{BB962C8B-B14F-4D97-AF65-F5344CB8AC3E}">
        <p14:creationId xmlns:p14="http://schemas.microsoft.com/office/powerpoint/2010/main" val="3432193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Une image contenant carte&#10;&#10;Description générée automatiquement">
            <a:extLst>
              <a:ext uri="{FF2B5EF4-FFF2-40B4-BE49-F238E27FC236}">
                <a16:creationId xmlns:a16="http://schemas.microsoft.com/office/drawing/2014/main" id="{B8380A2F-A9B2-4BEB-9DA1-3196D5F9B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445735"/>
            <a:ext cx="11650607" cy="2557762"/>
          </a:xfrm>
          <a:prstGeom prst="rect">
            <a:avLst/>
          </a:prstGeom>
        </p:spPr>
      </p:pic>
      <p:sp>
        <p:nvSpPr>
          <p:cNvPr id="2" name="Titre 1"/>
          <p:cNvSpPr>
            <a:spLocks noGrp="1"/>
          </p:cNvSpPr>
          <p:nvPr>
            <p:ph type="title"/>
          </p:nvPr>
        </p:nvSpPr>
        <p:spPr>
          <a:xfrm>
            <a:off x="532800" y="572400"/>
            <a:ext cx="10515600" cy="550607"/>
          </a:xfrm>
        </p:spPr>
        <p:txBody>
          <a:bodyPr>
            <a:noAutofit/>
          </a:bodyPr>
          <a:lstStyle/>
          <a:p>
            <a:r>
              <a:rPr lang="fr-CA" sz="3200" dirty="0">
                <a:ea typeface="+mn-lt"/>
                <a:cs typeface="+mn-lt"/>
              </a:rPr>
              <a:t>Récolte de bois </a:t>
            </a:r>
            <a:r>
              <a:rPr lang="fr-CA" sz="3200" b="0" dirty="0">
                <a:ea typeface="+mn-lt"/>
                <a:cs typeface="+mn-lt"/>
              </a:rPr>
              <a:t>– milieu humide boisé</a:t>
            </a:r>
            <a:br>
              <a:rPr lang="fr-CA" sz="3100" b="0" dirty="0">
                <a:ea typeface="+mn-lt"/>
                <a:cs typeface="+mn-lt"/>
              </a:rPr>
            </a:br>
            <a:r>
              <a:rPr lang="fr-CA" sz="2000" b="0" dirty="0">
                <a:ea typeface="+mn-lt"/>
                <a:cs typeface="+mn-lt"/>
              </a:rPr>
              <a:t>Récolte totale hors territoire des basses-terres du Saint-Laurent</a:t>
            </a:r>
          </a:p>
        </p:txBody>
      </p:sp>
      <p:sp>
        <p:nvSpPr>
          <p:cNvPr id="20" name="Espace réservé du numéro de diapositive 3">
            <a:extLst>
              <a:ext uri="{FF2B5EF4-FFF2-40B4-BE49-F238E27FC236}">
                <a16:creationId xmlns:a16="http://schemas.microsoft.com/office/drawing/2014/main" id="{A7D0C006-1D8B-429C-B6D2-1FD99C60C65B}"/>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31</a:t>
            </a:fld>
            <a:endParaRPr lang="fr-CA" dirty="0"/>
          </a:p>
        </p:txBody>
      </p:sp>
      <p:sp>
        <p:nvSpPr>
          <p:cNvPr id="16" name="Forme libre : forme 15">
            <a:extLst>
              <a:ext uri="{FF2B5EF4-FFF2-40B4-BE49-F238E27FC236}">
                <a16:creationId xmlns:a16="http://schemas.microsoft.com/office/drawing/2014/main" id="{4BA645FD-D77C-46E3-9152-1CC3AC64D0B0}"/>
              </a:ext>
            </a:extLst>
          </p:cNvPr>
          <p:cNvSpPr/>
          <p:nvPr/>
        </p:nvSpPr>
        <p:spPr>
          <a:xfrm>
            <a:off x="2888375" y="2085569"/>
            <a:ext cx="2227395" cy="1470749"/>
          </a:xfrm>
          <a:custGeom>
            <a:avLst/>
            <a:gdLst>
              <a:gd name="connsiteX0" fmla="*/ 2214565 w 2227395"/>
              <a:gd name="connsiteY0" fmla="*/ 4988 h 1470749"/>
              <a:gd name="connsiteX1" fmla="*/ 1885207 w 2227395"/>
              <a:gd name="connsiteY1" fmla="*/ 9321 h 1470749"/>
              <a:gd name="connsiteX2" fmla="*/ 1525514 w 2227395"/>
              <a:gd name="connsiteY2" fmla="*/ 30989 h 1470749"/>
              <a:gd name="connsiteX3" fmla="*/ 1334834 w 2227395"/>
              <a:gd name="connsiteY3" fmla="*/ 56991 h 1470749"/>
              <a:gd name="connsiteX4" fmla="*/ 1083482 w 2227395"/>
              <a:gd name="connsiteY4" fmla="*/ 43990 h 1470749"/>
              <a:gd name="connsiteX5" fmla="*/ 871133 w 2227395"/>
              <a:gd name="connsiteY5" fmla="*/ 13655 h 1470749"/>
              <a:gd name="connsiteX6" fmla="*/ 671786 w 2227395"/>
              <a:gd name="connsiteY6" fmla="*/ 26656 h 1470749"/>
              <a:gd name="connsiteX7" fmla="*/ 520108 w 2227395"/>
              <a:gd name="connsiteY7" fmla="*/ 104661 h 1470749"/>
              <a:gd name="connsiteX8" fmla="*/ 459437 w 2227395"/>
              <a:gd name="connsiteY8" fmla="*/ 160999 h 1470749"/>
              <a:gd name="connsiteX9" fmla="*/ 164749 w 2227395"/>
              <a:gd name="connsiteY9" fmla="*/ 117662 h 1470749"/>
              <a:gd name="connsiteX10" fmla="*/ 73742 w 2227395"/>
              <a:gd name="connsiteY10" fmla="*/ 239005 h 1470749"/>
              <a:gd name="connsiteX11" fmla="*/ 108411 w 2227395"/>
              <a:gd name="connsiteY11" fmla="*/ 369014 h 1470749"/>
              <a:gd name="connsiteX12" fmla="*/ 91077 w 2227395"/>
              <a:gd name="connsiteY12" fmla="*/ 447020 h 1470749"/>
              <a:gd name="connsiteX13" fmla="*/ 34739 w 2227395"/>
              <a:gd name="connsiteY13" fmla="*/ 538026 h 1470749"/>
              <a:gd name="connsiteX14" fmla="*/ 70 w 2227395"/>
              <a:gd name="connsiteY14" fmla="*/ 564028 h 1470749"/>
              <a:gd name="connsiteX15" fmla="*/ 43406 w 2227395"/>
              <a:gd name="connsiteY15" fmla="*/ 733041 h 1470749"/>
              <a:gd name="connsiteX16" fmla="*/ 130079 w 2227395"/>
              <a:gd name="connsiteY16" fmla="*/ 824047 h 1470749"/>
              <a:gd name="connsiteX17" fmla="*/ 164749 w 2227395"/>
              <a:gd name="connsiteY17" fmla="*/ 850049 h 1470749"/>
              <a:gd name="connsiteX18" fmla="*/ 117078 w 2227395"/>
              <a:gd name="connsiteY18" fmla="*/ 1092734 h 1470749"/>
              <a:gd name="connsiteX19" fmla="*/ 130079 w 2227395"/>
              <a:gd name="connsiteY19" fmla="*/ 1322417 h 1470749"/>
              <a:gd name="connsiteX20" fmla="*/ 208085 w 2227395"/>
              <a:gd name="connsiteY20" fmla="*/ 1383088 h 1470749"/>
              <a:gd name="connsiteX21" fmla="*/ 255755 w 2227395"/>
              <a:gd name="connsiteY21" fmla="*/ 1422091 h 1470749"/>
              <a:gd name="connsiteX22" fmla="*/ 355429 w 2227395"/>
              <a:gd name="connsiteY22" fmla="*/ 1461094 h 1470749"/>
              <a:gd name="connsiteX23" fmla="*/ 489772 w 2227395"/>
              <a:gd name="connsiteY23" fmla="*/ 1469761 h 1470749"/>
              <a:gd name="connsiteX24" fmla="*/ 611114 w 2227395"/>
              <a:gd name="connsiteY24" fmla="*/ 1443759 h 1470749"/>
              <a:gd name="connsiteX25" fmla="*/ 702121 w 2227395"/>
              <a:gd name="connsiteY25" fmla="*/ 1396089 h 1470749"/>
              <a:gd name="connsiteX26" fmla="*/ 645784 w 2227395"/>
              <a:gd name="connsiteY26" fmla="*/ 1292081 h 1470749"/>
              <a:gd name="connsiteX27" fmla="*/ 654451 w 2227395"/>
              <a:gd name="connsiteY27" fmla="*/ 1123069 h 1470749"/>
              <a:gd name="connsiteX28" fmla="*/ 676119 w 2227395"/>
              <a:gd name="connsiteY28" fmla="*/ 1001727 h 1470749"/>
              <a:gd name="connsiteX29" fmla="*/ 754125 w 2227395"/>
              <a:gd name="connsiteY29" fmla="*/ 910720 h 1470749"/>
              <a:gd name="connsiteX30" fmla="*/ 862466 w 2227395"/>
              <a:gd name="connsiteY30" fmla="*/ 772043 h 1470749"/>
              <a:gd name="connsiteX31" fmla="*/ 983808 w 2227395"/>
              <a:gd name="connsiteY31" fmla="*/ 672370 h 1470749"/>
              <a:gd name="connsiteX32" fmla="*/ 1113818 w 2227395"/>
              <a:gd name="connsiteY32" fmla="*/ 616032 h 1470749"/>
              <a:gd name="connsiteX33" fmla="*/ 1256828 w 2227395"/>
              <a:gd name="connsiteY33" fmla="*/ 616032 h 1470749"/>
              <a:gd name="connsiteX34" fmla="*/ 1321833 w 2227395"/>
              <a:gd name="connsiteY34" fmla="*/ 611698 h 1470749"/>
              <a:gd name="connsiteX35" fmla="*/ 1382504 w 2227395"/>
              <a:gd name="connsiteY35" fmla="*/ 590030 h 1470749"/>
              <a:gd name="connsiteX36" fmla="*/ 1477844 w 2227395"/>
              <a:gd name="connsiteY36" fmla="*/ 555361 h 1470749"/>
              <a:gd name="connsiteX37" fmla="*/ 1599187 w 2227395"/>
              <a:gd name="connsiteY37" fmla="*/ 460021 h 1470749"/>
              <a:gd name="connsiteX38" fmla="*/ 1716195 w 2227395"/>
              <a:gd name="connsiteY38" fmla="*/ 395016 h 1470749"/>
              <a:gd name="connsiteX39" fmla="*/ 1716195 w 2227395"/>
              <a:gd name="connsiteY39" fmla="*/ 499024 h 1470749"/>
              <a:gd name="connsiteX40" fmla="*/ 1633856 w 2227395"/>
              <a:gd name="connsiteY40" fmla="*/ 611698 h 1470749"/>
              <a:gd name="connsiteX41" fmla="*/ 1616521 w 2227395"/>
              <a:gd name="connsiteY41" fmla="*/ 659369 h 1470749"/>
              <a:gd name="connsiteX42" fmla="*/ 1603520 w 2227395"/>
              <a:gd name="connsiteY42" fmla="*/ 733041 h 1470749"/>
              <a:gd name="connsiteX43" fmla="*/ 1638189 w 2227395"/>
              <a:gd name="connsiteY43" fmla="*/ 815380 h 1470749"/>
              <a:gd name="connsiteX44" fmla="*/ 1681526 w 2227395"/>
              <a:gd name="connsiteY44" fmla="*/ 824047 h 1470749"/>
              <a:gd name="connsiteX45" fmla="*/ 1759532 w 2227395"/>
              <a:gd name="connsiteY45" fmla="*/ 837048 h 1470749"/>
              <a:gd name="connsiteX46" fmla="*/ 1833204 w 2227395"/>
              <a:gd name="connsiteY46" fmla="*/ 806713 h 1470749"/>
              <a:gd name="connsiteX47" fmla="*/ 1867873 w 2227395"/>
              <a:gd name="connsiteY47" fmla="*/ 737374 h 1470749"/>
              <a:gd name="connsiteX48" fmla="*/ 1902542 w 2227395"/>
              <a:gd name="connsiteY48" fmla="*/ 650701 h 1470749"/>
              <a:gd name="connsiteX49" fmla="*/ 1958879 w 2227395"/>
              <a:gd name="connsiteY49" fmla="*/ 542360 h 1470749"/>
              <a:gd name="connsiteX50" fmla="*/ 2010883 w 2227395"/>
              <a:gd name="connsiteY50" fmla="*/ 512025 h 1470749"/>
              <a:gd name="connsiteX51" fmla="*/ 2101890 w 2227395"/>
              <a:gd name="connsiteY51" fmla="*/ 490356 h 1470749"/>
              <a:gd name="connsiteX52" fmla="*/ 2184229 w 2227395"/>
              <a:gd name="connsiteY52" fmla="*/ 468688 h 1470749"/>
              <a:gd name="connsiteX53" fmla="*/ 2188563 w 2227395"/>
              <a:gd name="connsiteY53" fmla="*/ 460021 h 1470749"/>
              <a:gd name="connsiteX54" fmla="*/ 2119224 w 2227395"/>
              <a:gd name="connsiteY54" fmla="*/ 416684 h 1470749"/>
              <a:gd name="connsiteX55" fmla="*/ 2067221 w 2227395"/>
              <a:gd name="connsiteY55" fmla="*/ 308343 h 1470749"/>
              <a:gd name="connsiteX56" fmla="*/ 2106223 w 2227395"/>
              <a:gd name="connsiteY56" fmla="*/ 121996 h 1470749"/>
              <a:gd name="connsiteX57" fmla="*/ 2153894 w 2227395"/>
              <a:gd name="connsiteY57" fmla="*/ 78660 h 1470749"/>
              <a:gd name="connsiteX58" fmla="*/ 2214565 w 2227395"/>
              <a:gd name="connsiteY58" fmla="*/ 4988 h 14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27395" h="1470749">
                <a:moveTo>
                  <a:pt x="2214565" y="4988"/>
                </a:moveTo>
                <a:cubicBezTo>
                  <a:pt x="2169784" y="-6568"/>
                  <a:pt x="2000049" y="4988"/>
                  <a:pt x="1885207" y="9321"/>
                </a:cubicBezTo>
                <a:cubicBezTo>
                  <a:pt x="1770365" y="13654"/>
                  <a:pt x="1617243" y="23044"/>
                  <a:pt x="1525514" y="30989"/>
                </a:cubicBezTo>
                <a:cubicBezTo>
                  <a:pt x="1433785" y="38934"/>
                  <a:pt x="1408506" y="54824"/>
                  <a:pt x="1334834" y="56991"/>
                </a:cubicBezTo>
                <a:cubicBezTo>
                  <a:pt x="1261162" y="59158"/>
                  <a:pt x="1160765" y="51213"/>
                  <a:pt x="1083482" y="43990"/>
                </a:cubicBezTo>
                <a:cubicBezTo>
                  <a:pt x="1006199" y="36767"/>
                  <a:pt x="939749" y="16544"/>
                  <a:pt x="871133" y="13655"/>
                </a:cubicBezTo>
                <a:cubicBezTo>
                  <a:pt x="802517" y="10766"/>
                  <a:pt x="730290" y="11488"/>
                  <a:pt x="671786" y="26656"/>
                </a:cubicBezTo>
                <a:cubicBezTo>
                  <a:pt x="613282" y="41824"/>
                  <a:pt x="555500" y="82270"/>
                  <a:pt x="520108" y="104661"/>
                </a:cubicBezTo>
                <a:cubicBezTo>
                  <a:pt x="484716" y="127052"/>
                  <a:pt x="518663" y="158832"/>
                  <a:pt x="459437" y="160999"/>
                </a:cubicBezTo>
                <a:cubicBezTo>
                  <a:pt x="400210" y="163166"/>
                  <a:pt x="229031" y="104661"/>
                  <a:pt x="164749" y="117662"/>
                </a:cubicBezTo>
                <a:cubicBezTo>
                  <a:pt x="100466" y="130663"/>
                  <a:pt x="83132" y="197113"/>
                  <a:pt x="73742" y="239005"/>
                </a:cubicBezTo>
                <a:cubicBezTo>
                  <a:pt x="64352" y="280897"/>
                  <a:pt x="105522" y="334345"/>
                  <a:pt x="108411" y="369014"/>
                </a:cubicBezTo>
                <a:cubicBezTo>
                  <a:pt x="111300" y="403683"/>
                  <a:pt x="103356" y="418851"/>
                  <a:pt x="91077" y="447020"/>
                </a:cubicBezTo>
                <a:cubicBezTo>
                  <a:pt x="78798" y="475189"/>
                  <a:pt x="49907" y="518525"/>
                  <a:pt x="34739" y="538026"/>
                </a:cubicBezTo>
                <a:cubicBezTo>
                  <a:pt x="19571" y="557527"/>
                  <a:pt x="-1374" y="531526"/>
                  <a:pt x="70" y="564028"/>
                </a:cubicBezTo>
                <a:cubicBezTo>
                  <a:pt x="1514" y="596530"/>
                  <a:pt x="21738" y="689705"/>
                  <a:pt x="43406" y="733041"/>
                </a:cubicBezTo>
                <a:cubicBezTo>
                  <a:pt x="65074" y="776378"/>
                  <a:pt x="109855" y="804546"/>
                  <a:pt x="130079" y="824047"/>
                </a:cubicBezTo>
                <a:cubicBezTo>
                  <a:pt x="150303" y="843548"/>
                  <a:pt x="166916" y="805268"/>
                  <a:pt x="164749" y="850049"/>
                </a:cubicBezTo>
                <a:cubicBezTo>
                  <a:pt x="162582" y="894830"/>
                  <a:pt x="122856" y="1014006"/>
                  <a:pt x="117078" y="1092734"/>
                </a:cubicBezTo>
                <a:cubicBezTo>
                  <a:pt x="111300" y="1171462"/>
                  <a:pt x="114911" y="1274025"/>
                  <a:pt x="130079" y="1322417"/>
                </a:cubicBezTo>
                <a:cubicBezTo>
                  <a:pt x="145247" y="1370809"/>
                  <a:pt x="187139" y="1366476"/>
                  <a:pt x="208085" y="1383088"/>
                </a:cubicBezTo>
                <a:cubicBezTo>
                  <a:pt x="229031" y="1399700"/>
                  <a:pt x="231198" y="1409090"/>
                  <a:pt x="255755" y="1422091"/>
                </a:cubicBezTo>
                <a:cubicBezTo>
                  <a:pt x="280312" y="1435092"/>
                  <a:pt x="316426" y="1453149"/>
                  <a:pt x="355429" y="1461094"/>
                </a:cubicBezTo>
                <a:cubicBezTo>
                  <a:pt x="394432" y="1469039"/>
                  <a:pt x="447158" y="1472650"/>
                  <a:pt x="489772" y="1469761"/>
                </a:cubicBezTo>
                <a:cubicBezTo>
                  <a:pt x="532386" y="1466872"/>
                  <a:pt x="575723" y="1456038"/>
                  <a:pt x="611114" y="1443759"/>
                </a:cubicBezTo>
                <a:cubicBezTo>
                  <a:pt x="646505" y="1431480"/>
                  <a:pt x="696343" y="1421369"/>
                  <a:pt x="702121" y="1396089"/>
                </a:cubicBezTo>
                <a:cubicBezTo>
                  <a:pt x="707899" y="1370809"/>
                  <a:pt x="653729" y="1337584"/>
                  <a:pt x="645784" y="1292081"/>
                </a:cubicBezTo>
                <a:cubicBezTo>
                  <a:pt x="637839" y="1246578"/>
                  <a:pt x="649395" y="1171461"/>
                  <a:pt x="654451" y="1123069"/>
                </a:cubicBezTo>
                <a:cubicBezTo>
                  <a:pt x="659507" y="1074677"/>
                  <a:pt x="659507" y="1037118"/>
                  <a:pt x="676119" y="1001727"/>
                </a:cubicBezTo>
                <a:cubicBezTo>
                  <a:pt x="692731" y="966336"/>
                  <a:pt x="723067" y="949001"/>
                  <a:pt x="754125" y="910720"/>
                </a:cubicBezTo>
                <a:cubicBezTo>
                  <a:pt x="785183" y="872439"/>
                  <a:pt x="824185" y="811768"/>
                  <a:pt x="862466" y="772043"/>
                </a:cubicBezTo>
                <a:cubicBezTo>
                  <a:pt x="900746" y="732318"/>
                  <a:pt x="941916" y="698372"/>
                  <a:pt x="983808" y="672370"/>
                </a:cubicBezTo>
                <a:cubicBezTo>
                  <a:pt x="1025700" y="646368"/>
                  <a:pt x="1068315" y="625422"/>
                  <a:pt x="1113818" y="616032"/>
                </a:cubicBezTo>
                <a:cubicBezTo>
                  <a:pt x="1159321" y="606642"/>
                  <a:pt x="1222159" y="616754"/>
                  <a:pt x="1256828" y="616032"/>
                </a:cubicBezTo>
                <a:cubicBezTo>
                  <a:pt x="1291497" y="615310"/>
                  <a:pt x="1300887" y="616032"/>
                  <a:pt x="1321833" y="611698"/>
                </a:cubicBezTo>
                <a:cubicBezTo>
                  <a:pt x="1342779" y="607364"/>
                  <a:pt x="1382504" y="590030"/>
                  <a:pt x="1382504" y="590030"/>
                </a:cubicBezTo>
                <a:cubicBezTo>
                  <a:pt x="1408506" y="580641"/>
                  <a:pt x="1441730" y="577029"/>
                  <a:pt x="1477844" y="555361"/>
                </a:cubicBezTo>
                <a:cubicBezTo>
                  <a:pt x="1513958" y="533693"/>
                  <a:pt x="1559462" y="486745"/>
                  <a:pt x="1599187" y="460021"/>
                </a:cubicBezTo>
                <a:cubicBezTo>
                  <a:pt x="1638912" y="433297"/>
                  <a:pt x="1696694" y="388516"/>
                  <a:pt x="1716195" y="395016"/>
                </a:cubicBezTo>
                <a:cubicBezTo>
                  <a:pt x="1735696" y="401517"/>
                  <a:pt x="1729918" y="462910"/>
                  <a:pt x="1716195" y="499024"/>
                </a:cubicBezTo>
                <a:cubicBezTo>
                  <a:pt x="1702472" y="535138"/>
                  <a:pt x="1650468" y="584974"/>
                  <a:pt x="1633856" y="611698"/>
                </a:cubicBezTo>
                <a:cubicBezTo>
                  <a:pt x="1617244" y="638422"/>
                  <a:pt x="1621577" y="639145"/>
                  <a:pt x="1616521" y="659369"/>
                </a:cubicBezTo>
                <a:cubicBezTo>
                  <a:pt x="1611465" y="679593"/>
                  <a:pt x="1599909" y="707039"/>
                  <a:pt x="1603520" y="733041"/>
                </a:cubicBezTo>
                <a:cubicBezTo>
                  <a:pt x="1607131" y="759043"/>
                  <a:pt x="1625188" y="800212"/>
                  <a:pt x="1638189" y="815380"/>
                </a:cubicBezTo>
                <a:cubicBezTo>
                  <a:pt x="1651190" y="830548"/>
                  <a:pt x="1661302" y="820436"/>
                  <a:pt x="1681526" y="824047"/>
                </a:cubicBezTo>
                <a:cubicBezTo>
                  <a:pt x="1701750" y="827658"/>
                  <a:pt x="1734252" y="839937"/>
                  <a:pt x="1759532" y="837048"/>
                </a:cubicBezTo>
                <a:cubicBezTo>
                  <a:pt x="1784812" y="834159"/>
                  <a:pt x="1815147" y="823325"/>
                  <a:pt x="1833204" y="806713"/>
                </a:cubicBezTo>
                <a:cubicBezTo>
                  <a:pt x="1851261" y="790101"/>
                  <a:pt x="1856317" y="763376"/>
                  <a:pt x="1867873" y="737374"/>
                </a:cubicBezTo>
                <a:cubicBezTo>
                  <a:pt x="1879429" y="711372"/>
                  <a:pt x="1887374" y="683203"/>
                  <a:pt x="1902542" y="650701"/>
                </a:cubicBezTo>
                <a:cubicBezTo>
                  <a:pt x="1917710" y="618199"/>
                  <a:pt x="1940822" y="565473"/>
                  <a:pt x="1958879" y="542360"/>
                </a:cubicBezTo>
                <a:cubicBezTo>
                  <a:pt x="1976936" y="519247"/>
                  <a:pt x="1987048" y="520692"/>
                  <a:pt x="2010883" y="512025"/>
                </a:cubicBezTo>
                <a:cubicBezTo>
                  <a:pt x="2034718" y="503358"/>
                  <a:pt x="2072999" y="497579"/>
                  <a:pt x="2101890" y="490356"/>
                </a:cubicBezTo>
                <a:cubicBezTo>
                  <a:pt x="2130781" y="483133"/>
                  <a:pt x="2184229" y="468688"/>
                  <a:pt x="2184229" y="468688"/>
                </a:cubicBezTo>
                <a:cubicBezTo>
                  <a:pt x="2198674" y="463632"/>
                  <a:pt x="2199397" y="468688"/>
                  <a:pt x="2188563" y="460021"/>
                </a:cubicBezTo>
                <a:cubicBezTo>
                  <a:pt x="2177729" y="451354"/>
                  <a:pt x="2139448" y="441964"/>
                  <a:pt x="2119224" y="416684"/>
                </a:cubicBezTo>
                <a:cubicBezTo>
                  <a:pt x="2099000" y="391404"/>
                  <a:pt x="2069388" y="357457"/>
                  <a:pt x="2067221" y="308343"/>
                </a:cubicBezTo>
                <a:cubicBezTo>
                  <a:pt x="2065054" y="259229"/>
                  <a:pt x="2091778" y="160276"/>
                  <a:pt x="2106223" y="121996"/>
                </a:cubicBezTo>
                <a:cubicBezTo>
                  <a:pt x="2120668" y="83716"/>
                  <a:pt x="2133670" y="99606"/>
                  <a:pt x="2153894" y="78660"/>
                </a:cubicBezTo>
                <a:cubicBezTo>
                  <a:pt x="2174118" y="57714"/>
                  <a:pt x="2259346" y="16544"/>
                  <a:pt x="2214565" y="4988"/>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orme libre : forme 16">
            <a:extLst>
              <a:ext uri="{FF2B5EF4-FFF2-40B4-BE49-F238E27FC236}">
                <a16:creationId xmlns:a16="http://schemas.microsoft.com/office/drawing/2014/main" id="{E88E236F-F182-440F-BCA3-5E391C70DF5A}"/>
              </a:ext>
            </a:extLst>
          </p:cNvPr>
          <p:cNvSpPr/>
          <p:nvPr/>
        </p:nvSpPr>
        <p:spPr>
          <a:xfrm>
            <a:off x="3962694" y="3049351"/>
            <a:ext cx="541806" cy="459738"/>
          </a:xfrm>
          <a:custGeom>
            <a:avLst/>
            <a:gdLst>
              <a:gd name="connsiteX0" fmla="*/ 225350 w 541806"/>
              <a:gd name="connsiteY0" fmla="*/ 1433 h 459738"/>
              <a:gd name="connsiteX1" fmla="*/ 398696 w 541806"/>
              <a:gd name="connsiteY1" fmla="*/ 31768 h 459738"/>
              <a:gd name="connsiteX2" fmla="*/ 489702 w 541806"/>
              <a:gd name="connsiteY2" fmla="*/ 36102 h 459738"/>
              <a:gd name="connsiteX3" fmla="*/ 520038 w 541806"/>
              <a:gd name="connsiteY3" fmla="*/ 79439 h 459738"/>
              <a:gd name="connsiteX4" fmla="*/ 541706 w 541806"/>
              <a:gd name="connsiteY4" fmla="*/ 140110 h 459738"/>
              <a:gd name="connsiteX5" fmla="*/ 511371 w 541806"/>
              <a:gd name="connsiteY5" fmla="*/ 248451 h 459738"/>
              <a:gd name="connsiteX6" fmla="*/ 502703 w 541806"/>
              <a:gd name="connsiteY6" fmla="*/ 304788 h 459738"/>
              <a:gd name="connsiteX7" fmla="*/ 420364 w 541806"/>
              <a:gd name="connsiteY7" fmla="*/ 369793 h 459738"/>
              <a:gd name="connsiteX8" fmla="*/ 329357 w 541806"/>
              <a:gd name="connsiteY8" fmla="*/ 426130 h 459738"/>
              <a:gd name="connsiteX9" fmla="*/ 264353 w 541806"/>
              <a:gd name="connsiteY9" fmla="*/ 456466 h 459738"/>
              <a:gd name="connsiteX10" fmla="*/ 186347 w 541806"/>
              <a:gd name="connsiteY10" fmla="*/ 456466 h 459738"/>
              <a:gd name="connsiteX11" fmla="*/ 95340 w 541806"/>
              <a:gd name="connsiteY11" fmla="*/ 434798 h 459738"/>
              <a:gd name="connsiteX12" fmla="*/ 34669 w 541806"/>
              <a:gd name="connsiteY12" fmla="*/ 391461 h 459738"/>
              <a:gd name="connsiteX13" fmla="*/ 0 w 541806"/>
              <a:gd name="connsiteY13" fmla="*/ 326457 h 459738"/>
              <a:gd name="connsiteX14" fmla="*/ 34669 w 541806"/>
              <a:gd name="connsiteY14" fmla="*/ 226783 h 459738"/>
              <a:gd name="connsiteX15" fmla="*/ 78006 w 541806"/>
              <a:gd name="connsiteY15" fmla="*/ 148777 h 459738"/>
              <a:gd name="connsiteX16" fmla="*/ 108341 w 541806"/>
              <a:gd name="connsiteY16" fmla="*/ 140110 h 459738"/>
              <a:gd name="connsiteX17" fmla="*/ 143010 w 541806"/>
              <a:gd name="connsiteY17" fmla="*/ 83772 h 459738"/>
              <a:gd name="connsiteX18" fmla="*/ 225350 w 541806"/>
              <a:gd name="connsiteY18" fmla="*/ 1433 h 45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806" h="459738">
                <a:moveTo>
                  <a:pt x="225350" y="1433"/>
                </a:moveTo>
                <a:cubicBezTo>
                  <a:pt x="267964" y="-7234"/>
                  <a:pt x="354637" y="25990"/>
                  <a:pt x="398696" y="31768"/>
                </a:cubicBezTo>
                <a:cubicBezTo>
                  <a:pt x="442755" y="37546"/>
                  <a:pt x="469478" y="28157"/>
                  <a:pt x="489702" y="36102"/>
                </a:cubicBezTo>
                <a:cubicBezTo>
                  <a:pt x="509926" y="44047"/>
                  <a:pt x="511371" y="62104"/>
                  <a:pt x="520038" y="79439"/>
                </a:cubicBezTo>
                <a:cubicBezTo>
                  <a:pt x="528705" y="96774"/>
                  <a:pt x="543151" y="111941"/>
                  <a:pt x="541706" y="140110"/>
                </a:cubicBezTo>
                <a:cubicBezTo>
                  <a:pt x="540262" y="168279"/>
                  <a:pt x="517872" y="221005"/>
                  <a:pt x="511371" y="248451"/>
                </a:cubicBezTo>
                <a:cubicBezTo>
                  <a:pt x="504871" y="275897"/>
                  <a:pt x="517871" y="284564"/>
                  <a:pt x="502703" y="304788"/>
                </a:cubicBezTo>
                <a:cubicBezTo>
                  <a:pt x="487535" y="325012"/>
                  <a:pt x="449255" y="349569"/>
                  <a:pt x="420364" y="369793"/>
                </a:cubicBezTo>
                <a:cubicBezTo>
                  <a:pt x="391473" y="390017"/>
                  <a:pt x="355359" y="411685"/>
                  <a:pt x="329357" y="426130"/>
                </a:cubicBezTo>
                <a:cubicBezTo>
                  <a:pt x="303355" y="440576"/>
                  <a:pt x="288188" y="451410"/>
                  <a:pt x="264353" y="456466"/>
                </a:cubicBezTo>
                <a:cubicBezTo>
                  <a:pt x="240518" y="461522"/>
                  <a:pt x="214516" y="460077"/>
                  <a:pt x="186347" y="456466"/>
                </a:cubicBezTo>
                <a:cubicBezTo>
                  <a:pt x="158178" y="452855"/>
                  <a:pt x="120620" y="445632"/>
                  <a:pt x="95340" y="434798"/>
                </a:cubicBezTo>
                <a:cubicBezTo>
                  <a:pt x="70060" y="423964"/>
                  <a:pt x="50559" y="409518"/>
                  <a:pt x="34669" y="391461"/>
                </a:cubicBezTo>
                <a:cubicBezTo>
                  <a:pt x="18779" y="373404"/>
                  <a:pt x="0" y="353903"/>
                  <a:pt x="0" y="326457"/>
                </a:cubicBezTo>
                <a:cubicBezTo>
                  <a:pt x="0" y="299011"/>
                  <a:pt x="21668" y="256396"/>
                  <a:pt x="34669" y="226783"/>
                </a:cubicBezTo>
                <a:cubicBezTo>
                  <a:pt x="47670" y="197170"/>
                  <a:pt x="65727" y="163223"/>
                  <a:pt x="78006" y="148777"/>
                </a:cubicBezTo>
                <a:cubicBezTo>
                  <a:pt x="90285" y="134332"/>
                  <a:pt x="97507" y="150944"/>
                  <a:pt x="108341" y="140110"/>
                </a:cubicBezTo>
                <a:cubicBezTo>
                  <a:pt x="119175" y="129276"/>
                  <a:pt x="130009" y="101829"/>
                  <a:pt x="143010" y="83772"/>
                </a:cubicBezTo>
                <a:cubicBezTo>
                  <a:pt x="156011" y="65715"/>
                  <a:pt x="182736" y="10100"/>
                  <a:pt x="225350" y="143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Forme libre : forme 17">
            <a:extLst>
              <a:ext uri="{FF2B5EF4-FFF2-40B4-BE49-F238E27FC236}">
                <a16:creationId xmlns:a16="http://schemas.microsoft.com/office/drawing/2014/main" id="{D7C70500-C123-454E-A08F-55776B6A229C}"/>
              </a:ext>
            </a:extLst>
          </p:cNvPr>
          <p:cNvSpPr/>
          <p:nvPr/>
        </p:nvSpPr>
        <p:spPr>
          <a:xfrm>
            <a:off x="10800416" y="2831564"/>
            <a:ext cx="675835" cy="677509"/>
          </a:xfrm>
          <a:custGeom>
            <a:avLst/>
            <a:gdLst>
              <a:gd name="connsiteX0" fmla="*/ 143208 w 675835"/>
              <a:gd name="connsiteY0" fmla="*/ 154013 h 677772"/>
              <a:gd name="connsiteX1" fmla="*/ 199546 w 675835"/>
              <a:gd name="connsiteY1" fmla="*/ 54339 h 677772"/>
              <a:gd name="connsiteX2" fmla="*/ 286219 w 675835"/>
              <a:gd name="connsiteY2" fmla="*/ 2335 h 677772"/>
              <a:gd name="connsiteX3" fmla="*/ 372892 w 675835"/>
              <a:gd name="connsiteY3" fmla="*/ 15336 h 677772"/>
              <a:gd name="connsiteX4" fmla="*/ 416228 w 675835"/>
              <a:gd name="connsiteY4" fmla="*/ 71673 h 677772"/>
              <a:gd name="connsiteX5" fmla="*/ 455231 w 675835"/>
              <a:gd name="connsiteY5" fmla="*/ 136678 h 677772"/>
              <a:gd name="connsiteX6" fmla="*/ 485567 w 675835"/>
              <a:gd name="connsiteY6" fmla="*/ 214684 h 677772"/>
              <a:gd name="connsiteX7" fmla="*/ 515902 w 675835"/>
              <a:gd name="connsiteY7" fmla="*/ 305690 h 677772"/>
              <a:gd name="connsiteX8" fmla="*/ 546238 w 675835"/>
              <a:gd name="connsiteY8" fmla="*/ 375029 h 677772"/>
              <a:gd name="connsiteX9" fmla="*/ 567906 w 675835"/>
              <a:gd name="connsiteY9" fmla="*/ 418365 h 677772"/>
              <a:gd name="connsiteX10" fmla="*/ 615576 w 675835"/>
              <a:gd name="connsiteY10" fmla="*/ 440034 h 677772"/>
              <a:gd name="connsiteX11" fmla="*/ 637244 w 675835"/>
              <a:gd name="connsiteY11" fmla="*/ 444367 h 677772"/>
              <a:gd name="connsiteX12" fmla="*/ 632911 w 675835"/>
              <a:gd name="connsiteY12" fmla="*/ 661050 h 677772"/>
              <a:gd name="connsiteX13" fmla="*/ 82537 w 675835"/>
              <a:gd name="connsiteY13" fmla="*/ 656716 h 677772"/>
              <a:gd name="connsiteX14" fmla="*/ 26200 w 675835"/>
              <a:gd name="connsiteY14" fmla="*/ 604712 h 677772"/>
              <a:gd name="connsiteX15" fmla="*/ 198 w 675835"/>
              <a:gd name="connsiteY15" fmla="*/ 509372 h 677772"/>
              <a:gd name="connsiteX16" fmla="*/ 17533 w 675835"/>
              <a:gd name="connsiteY16" fmla="*/ 396697 h 677772"/>
              <a:gd name="connsiteX17" fmla="*/ 73870 w 675835"/>
              <a:gd name="connsiteY17" fmla="*/ 327359 h 677772"/>
              <a:gd name="connsiteX18" fmla="*/ 104206 w 675835"/>
              <a:gd name="connsiteY18" fmla="*/ 284022 h 677772"/>
              <a:gd name="connsiteX19" fmla="*/ 112873 w 675835"/>
              <a:gd name="connsiteY19" fmla="*/ 197349 h 677772"/>
              <a:gd name="connsiteX20" fmla="*/ 143208 w 675835"/>
              <a:gd name="connsiteY20" fmla="*/ 154013 h 67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835" h="677772">
                <a:moveTo>
                  <a:pt x="143208" y="154013"/>
                </a:moveTo>
                <a:cubicBezTo>
                  <a:pt x="157653" y="130178"/>
                  <a:pt x="175711" y="79619"/>
                  <a:pt x="199546" y="54339"/>
                </a:cubicBezTo>
                <a:cubicBezTo>
                  <a:pt x="223381" y="29059"/>
                  <a:pt x="257328" y="8835"/>
                  <a:pt x="286219" y="2335"/>
                </a:cubicBezTo>
                <a:cubicBezTo>
                  <a:pt x="315110" y="-4165"/>
                  <a:pt x="351224" y="3780"/>
                  <a:pt x="372892" y="15336"/>
                </a:cubicBezTo>
                <a:cubicBezTo>
                  <a:pt x="394560" y="26892"/>
                  <a:pt x="402505" y="51449"/>
                  <a:pt x="416228" y="71673"/>
                </a:cubicBezTo>
                <a:cubicBezTo>
                  <a:pt x="429951" y="91897"/>
                  <a:pt x="443675" y="112843"/>
                  <a:pt x="455231" y="136678"/>
                </a:cubicBezTo>
                <a:cubicBezTo>
                  <a:pt x="466787" y="160513"/>
                  <a:pt x="475455" y="186515"/>
                  <a:pt x="485567" y="214684"/>
                </a:cubicBezTo>
                <a:cubicBezTo>
                  <a:pt x="495679" y="242853"/>
                  <a:pt x="505790" y="278966"/>
                  <a:pt x="515902" y="305690"/>
                </a:cubicBezTo>
                <a:cubicBezTo>
                  <a:pt x="526014" y="332414"/>
                  <a:pt x="537571" y="356250"/>
                  <a:pt x="546238" y="375029"/>
                </a:cubicBezTo>
                <a:cubicBezTo>
                  <a:pt x="554905" y="393808"/>
                  <a:pt x="556350" y="407531"/>
                  <a:pt x="567906" y="418365"/>
                </a:cubicBezTo>
                <a:cubicBezTo>
                  <a:pt x="579462" y="429199"/>
                  <a:pt x="604020" y="435700"/>
                  <a:pt x="615576" y="440034"/>
                </a:cubicBezTo>
                <a:cubicBezTo>
                  <a:pt x="627132" y="444368"/>
                  <a:pt x="634355" y="407531"/>
                  <a:pt x="637244" y="444367"/>
                </a:cubicBezTo>
                <a:cubicBezTo>
                  <a:pt x="640133" y="481203"/>
                  <a:pt x="725362" y="625659"/>
                  <a:pt x="632911" y="661050"/>
                </a:cubicBezTo>
                <a:cubicBezTo>
                  <a:pt x="540460" y="696441"/>
                  <a:pt x="183655" y="666106"/>
                  <a:pt x="82537" y="656716"/>
                </a:cubicBezTo>
                <a:cubicBezTo>
                  <a:pt x="-18581" y="647326"/>
                  <a:pt x="39923" y="629269"/>
                  <a:pt x="26200" y="604712"/>
                </a:cubicBezTo>
                <a:cubicBezTo>
                  <a:pt x="12477" y="580155"/>
                  <a:pt x="1642" y="544041"/>
                  <a:pt x="198" y="509372"/>
                </a:cubicBezTo>
                <a:cubicBezTo>
                  <a:pt x="-1246" y="474703"/>
                  <a:pt x="5254" y="427033"/>
                  <a:pt x="17533" y="396697"/>
                </a:cubicBezTo>
                <a:cubicBezTo>
                  <a:pt x="29812" y="366362"/>
                  <a:pt x="59425" y="346138"/>
                  <a:pt x="73870" y="327359"/>
                </a:cubicBezTo>
                <a:cubicBezTo>
                  <a:pt x="88315" y="308580"/>
                  <a:pt x="97705" y="305690"/>
                  <a:pt x="104206" y="284022"/>
                </a:cubicBezTo>
                <a:cubicBezTo>
                  <a:pt x="110706" y="262354"/>
                  <a:pt x="107817" y="216128"/>
                  <a:pt x="112873" y="197349"/>
                </a:cubicBezTo>
                <a:cubicBezTo>
                  <a:pt x="117929" y="178570"/>
                  <a:pt x="128763" y="177848"/>
                  <a:pt x="143208" y="15401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Forme libre : forme 18">
            <a:extLst>
              <a:ext uri="{FF2B5EF4-FFF2-40B4-BE49-F238E27FC236}">
                <a16:creationId xmlns:a16="http://schemas.microsoft.com/office/drawing/2014/main" id="{ED7622AA-C816-4F74-B605-BF1D077A7DB0}"/>
              </a:ext>
            </a:extLst>
          </p:cNvPr>
          <p:cNvSpPr/>
          <p:nvPr/>
        </p:nvSpPr>
        <p:spPr>
          <a:xfrm>
            <a:off x="5497806" y="2041586"/>
            <a:ext cx="5264169" cy="1514733"/>
          </a:xfrm>
          <a:custGeom>
            <a:avLst/>
            <a:gdLst>
              <a:gd name="connsiteX0" fmla="*/ 56398 w 5264169"/>
              <a:gd name="connsiteY0" fmla="*/ 1092080 h 1514733"/>
              <a:gd name="connsiteX1" fmla="*/ 21729 w 5264169"/>
              <a:gd name="connsiteY1" fmla="*/ 1157084 h 1514733"/>
              <a:gd name="connsiteX2" fmla="*/ 8728 w 5264169"/>
              <a:gd name="connsiteY2" fmla="*/ 1222089 h 1514733"/>
              <a:gd name="connsiteX3" fmla="*/ 61 w 5264169"/>
              <a:gd name="connsiteY3" fmla="*/ 1274093 h 1514733"/>
              <a:gd name="connsiteX4" fmla="*/ 13062 w 5264169"/>
              <a:gd name="connsiteY4" fmla="*/ 1321763 h 1514733"/>
              <a:gd name="connsiteX5" fmla="*/ 78066 w 5264169"/>
              <a:gd name="connsiteY5" fmla="*/ 1343431 h 1514733"/>
              <a:gd name="connsiteX6" fmla="*/ 151738 w 5264169"/>
              <a:gd name="connsiteY6" fmla="*/ 1347765 h 1514733"/>
              <a:gd name="connsiteX7" fmla="*/ 260080 w 5264169"/>
              <a:gd name="connsiteY7" fmla="*/ 1326097 h 1514733"/>
              <a:gd name="connsiteX8" fmla="*/ 372754 w 5264169"/>
              <a:gd name="connsiteY8" fmla="*/ 1282760 h 1514733"/>
              <a:gd name="connsiteX9" fmla="*/ 398756 w 5264169"/>
              <a:gd name="connsiteY9" fmla="*/ 1261092 h 1514733"/>
              <a:gd name="connsiteX10" fmla="*/ 455094 w 5264169"/>
              <a:gd name="connsiteY10" fmla="*/ 1269759 h 1514733"/>
              <a:gd name="connsiteX11" fmla="*/ 481096 w 5264169"/>
              <a:gd name="connsiteY11" fmla="*/ 1291428 h 1514733"/>
              <a:gd name="connsiteX12" fmla="*/ 481096 w 5264169"/>
              <a:gd name="connsiteY12" fmla="*/ 1360766 h 1514733"/>
              <a:gd name="connsiteX13" fmla="*/ 485429 w 5264169"/>
              <a:gd name="connsiteY13" fmla="*/ 1430104 h 1514733"/>
              <a:gd name="connsiteX14" fmla="*/ 468095 w 5264169"/>
              <a:gd name="connsiteY14" fmla="*/ 1486442 h 1514733"/>
              <a:gd name="connsiteX15" fmla="*/ 468095 w 5264169"/>
              <a:gd name="connsiteY15" fmla="*/ 1512444 h 1514733"/>
              <a:gd name="connsiteX16" fmla="*/ 741115 w 5264169"/>
              <a:gd name="connsiteY16" fmla="*/ 1512444 h 1514733"/>
              <a:gd name="connsiteX17" fmla="*/ 1009801 w 5264169"/>
              <a:gd name="connsiteY17" fmla="*/ 1503776 h 1514733"/>
              <a:gd name="connsiteX18" fmla="*/ 1356493 w 5264169"/>
              <a:gd name="connsiteY18" fmla="*/ 1486442 h 1514733"/>
              <a:gd name="connsiteX19" fmla="*/ 1404163 w 5264169"/>
              <a:gd name="connsiteY19" fmla="*/ 1408436 h 1514733"/>
              <a:gd name="connsiteX20" fmla="*/ 1399829 w 5264169"/>
              <a:gd name="connsiteY20" fmla="*/ 1187420 h 1514733"/>
              <a:gd name="connsiteX21" fmla="*/ 1356493 w 5264169"/>
              <a:gd name="connsiteY21" fmla="*/ 988072 h 1514733"/>
              <a:gd name="connsiteX22" fmla="*/ 1334825 w 5264169"/>
              <a:gd name="connsiteY22" fmla="*/ 797392 h 1514733"/>
              <a:gd name="connsiteX23" fmla="*/ 1347826 w 5264169"/>
              <a:gd name="connsiteY23" fmla="*/ 745388 h 1514733"/>
              <a:gd name="connsiteX24" fmla="*/ 1495170 w 5264169"/>
              <a:gd name="connsiteY24" fmla="*/ 710719 h 1514733"/>
              <a:gd name="connsiteX25" fmla="*/ 1516838 w 5264169"/>
              <a:gd name="connsiteY25" fmla="*/ 689050 h 1514733"/>
              <a:gd name="connsiteX26" fmla="*/ 1573175 w 5264169"/>
              <a:gd name="connsiteY26" fmla="*/ 494036 h 1514733"/>
              <a:gd name="connsiteX27" fmla="*/ 1668516 w 5264169"/>
              <a:gd name="connsiteY27" fmla="*/ 463701 h 1514733"/>
              <a:gd name="connsiteX28" fmla="*/ 1798525 w 5264169"/>
              <a:gd name="connsiteY28" fmla="*/ 533039 h 1514733"/>
              <a:gd name="connsiteX29" fmla="*/ 1889532 w 5264169"/>
              <a:gd name="connsiteY29" fmla="*/ 537373 h 1514733"/>
              <a:gd name="connsiteX30" fmla="*/ 2041209 w 5264169"/>
              <a:gd name="connsiteY30" fmla="*/ 533039 h 1514733"/>
              <a:gd name="connsiteX31" fmla="*/ 2127882 w 5264169"/>
              <a:gd name="connsiteY31" fmla="*/ 520038 h 1514733"/>
              <a:gd name="connsiteX32" fmla="*/ 2227556 w 5264169"/>
              <a:gd name="connsiteY32" fmla="*/ 520038 h 1514733"/>
              <a:gd name="connsiteX33" fmla="*/ 2292561 w 5264169"/>
              <a:gd name="connsiteY33" fmla="*/ 576375 h 1514733"/>
              <a:gd name="connsiteX34" fmla="*/ 2249225 w 5264169"/>
              <a:gd name="connsiteY34" fmla="*/ 684717 h 1514733"/>
              <a:gd name="connsiteX35" fmla="*/ 2171219 w 5264169"/>
              <a:gd name="connsiteY35" fmla="*/ 784391 h 1514733"/>
              <a:gd name="connsiteX36" fmla="*/ 2132216 w 5264169"/>
              <a:gd name="connsiteY36" fmla="*/ 879731 h 1514733"/>
              <a:gd name="connsiteX37" fmla="*/ 2223223 w 5264169"/>
              <a:gd name="connsiteY37" fmla="*/ 940402 h 1514733"/>
              <a:gd name="connsiteX38" fmla="*/ 2348899 w 5264169"/>
              <a:gd name="connsiteY38" fmla="*/ 931735 h 1514733"/>
              <a:gd name="connsiteX39" fmla="*/ 2422571 w 5264169"/>
              <a:gd name="connsiteY39" fmla="*/ 910066 h 1514733"/>
              <a:gd name="connsiteX40" fmla="*/ 2491909 w 5264169"/>
              <a:gd name="connsiteY40" fmla="*/ 814726 h 1514733"/>
              <a:gd name="connsiteX41" fmla="*/ 2656588 w 5264169"/>
              <a:gd name="connsiteY41" fmla="*/ 684717 h 1514733"/>
              <a:gd name="connsiteX42" fmla="*/ 2812599 w 5264169"/>
              <a:gd name="connsiteY42" fmla="*/ 611045 h 1514733"/>
              <a:gd name="connsiteX43" fmla="*/ 2990279 w 5264169"/>
              <a:gd name="connsiteY43" fmla="*/ 611045 h 1514733"/>
              <a:gd name="connsiteX44" fmla="*/ 3219962 w 5264169"/>
              <a:gd name="connsiteY44" fmla="*/ 580709 h 1514733"/>
              <a:gd name="connsiteX45" fmla="*/ 3302301 w 5264169"/>
              <a:gd name="connsiteY45" fmla="*/ 793058 h 1514733"/>
              <a:gd name="connsiteX46" fmla="*/ 3254631 w 5264169"/>
              <a:gd name="connsiteY46" fmla="*/ 931735 h 1514733"/>
              <a:gd name="connsiteX47" fmla="*/ 3128955 w 5264169"/>
              <a:gd name="connsiteY47" fmla="*/ 1139750 h 1514733"/>
              <a:gd name="connsiteX48" fmla="*/ 3046616 w 5264169"/>
              <a:gd name="connsiteY48" fmla="*/ 1291428 h 1514733"/>
              <a:gd name="connsiteX49" fmla="*/ 2925274 w 5264169"/>
              <a:gd name="connsiteY49" fmla="*/ 1451773 h 1514733"/>
              <a:gd name="connsiteX50" fmla="*/ 2916607 w 5264169"/>
              <a:gd name="connsiteY50" fmla="*/ 1456106 h 1514733"/>
              <a:gd name="connsiteX51" fmla="*/ 2985945 w 5264169"/>
              <a:gd name="connsiteY51" fmla="*/ 1469107 h 1514733"/>
              <a:gd name="connsiteX52" fmla="*/ 3033615 w 5264169"/>
              <a:gd name="connsiteY52" fmla="*/ 1469107 h 1514733"/>
              <a:gd name="connsiteX53" fmla="*/ 4117027 w 5264169"/>
              <a:gd name="connsiteY53" fmla="*/ 1469107 h 1514733"/>
              <a:gd name="connsiteX54" fmla="*/ 4138696 w 5264169"/>
              <a:gd name="connsiteY54" fmla="*/ 1443105 h 1514733"/>
              <a:gd name="connsiteX55" fmla="*/ 4281706 w 5264169"/>
              <a:gd name="connsiteY55" fmla="*/ 1369433 h 1514733"/>
              <a:gd name="connsiteX56" fmla="*/ 4407382 w 5264169"/>
              <a:gd name="connsiteY56" fmla="*/ 1356432 h 1514733"/>
              <a:gd name="connsiteX57" fmla="*/ 4745407 w 5264169"/>
              <a:gd name="connsiteY57" fmla="*/ 1334764 h 1514733"/>
              <a:gd name="connsiteX58" fmla="*/ 4858082 w 5264169"/>
              <a:gd name="connsiteY58" fmla="*/ 1343431 h 1514733"/>
              <a:gd name="connsiteX59" fmla="*/ 4970756 w 5264169"/>
              <a:gd name="connsiteY59" fmla="*/ 1235090 h 1514733"/>
              <a:gd name="connsiteX60" fmla="*/ 4979424 w 5264169"/>
              <a:gd name="connsiteY60" fmla="*/ 1044410 h 1514733"/>
              <a:gd name="connsiteX61" fmla="*/ 4979424 w 5264169"/>
              <a:gd name="connsiteY61" fmla="*/ 957737 h 1514733"/>
              <a:gd name="connsiteX62" fmla="*/ 5074764 w 5264169"/>
              <a:gd name="connsiteY62" fmla="*/ 884065 h 1514733"/>
              <a:gd name="connsiteX63" fmla="*/ 5187439 w 5264169"/>
              <a:gd name="connsiteY63" fmla="*/ 836394 h 1514733"/>
              <a:gd name="connsiteX64" fmla="*/ 5248110 w 5264169"/>
              <a:gd name="connsiteY64" fmla="*/ 793058 h 1514733"/>
              <a:gd name="connsiteX65" fmla="*/ 5261111 w 5264169"/>
              <a:gd name="connsiteY65" fmla="*/ 771390 h 1514733"/>
              <a:gd name="connsiteX66" fmla="*/ 5200440 w 5264169"/>
              <a:gd name="connsiteY66" fmla="*/ 619712 h 1514733"/>
              <a:gd name="connsiteX67" fmla="*/ 5109433 w 5264169"/>
              <a:gd name="connsiteY67" fmla="*/ 485369 h 1514733"/>
              <a:gd name="connsiteX68" fmla="*/ 4927420 w 5264169"/>
              <a:gd name="connsiteY68" fmla="*/ 424698 h 1514733"/>
              <a:gd name="connsiteX69" fmla="*/ 4827746 w 5264169"/>
              <a:gd name="connsiteY69" fmla="*/ 416030 h 1514733"/>
              <a:gd name="connsiteX70" fmla="*/ 4767075 w 5264169"/>
              <a:gd name="connsiteY70" fmla="*/ 372694 h 1514733"/>
              <a:gd name="connsiteX71" fmla="*/ 4702070 w 5264169"/>
              <a:gd name="connsiteY71" fmla="*/ 307689 h 1514733"/>
              <a:gd name="connsiteX72" fmla="*/ 4654400 w 5264169"/>
              <a:gd name="connsiteY72" fmla="*/ 264353 h 1514733"/>
              <a:gd name="connsiteX73" fmla="*/ 4611063 w 5264169"/>
              <a:gd name="connsiteY73" fmla="*/ 182013 h 1514733"/>
              <a:gd name="connsiteX74" fmla="*/ 4576394 w 5264169"/>
              <a:gd name="connsiteY74" fmla="*/ 121342 h 1514733"/>
              <a:gd name="connsiteX75" fmla="*/ 4520057 w 5264169"/>
              <a:gd name="connsiteY75" fmla="*/ 73672 h 1514733"/>
              <a:gd name="connsiteX76" fmla="*/ 4437718 w 5264169"/>
              <a:gd name="connsiteY76" fmla="*/ 26002 h 1514733"/>
              <a:gd name="connsiteX77" fmla="*/ 4385714 w 5264169"/>
              <a:gd name="connsiteY77" fmla="*/ 99674 h 1514733"/>
              <a:gd name="connsiteX78" fmla="*/ 4364045 w 5264169"/>
              <a:gd name="connsiteY78" fmla="*/ 134343 h 1514733"/>
              <a:gd name="connsiteX79" fmla="*/ 4351045 w 5264169"/>
              <a:gd name="connsiteY79" fmla="*/ 247018 h 1514733"/>
              <a:gd name="connsiteX80" fmla="*/ 4359712 w 5264169"/>
              <a:gd name="connsiteY80" fmla="*/ 364027 h 1514733"/>
              <a:gd name="connsiteX81" fmla="*/ 4320709 w 5264169"/>
              <a:gd name="connsiteY81" fmla="*/ 407363 h 1514733"/>
              <a:gd name="connsiteX82" fmla="*/ 4290373 w 5264169"/>
              <a:gd name="connsiteY82" fmla="*/ 437699 h 1514733"/>
              <a:gd name="connsiteX83" fmla="*/ 4212368 w 5264169"/>
              <a:gd name="connsiteY83" fmla="*/ 416030 h 1514733"/>
              <a:gd name="connsiteX84" fmla="*/ 3995685 w 5264169"/>
              <a:gd name="connsiteY84" fmla="*/ 338025 h 1514733"/>
              <a:gd name="connsiteX85" fmla="*/ 3943682 w 5264169"/>
              <a:gd name="connsiteY85" fmla="*/ 290355 h 1514733"/>
              <a:gd name="connsiteX86" fmla="*/ 3753001 w 5264169"/>
              <a:gd name="connsiteY86" fmla="*/ 195014 h 1514733"/>
              <a:gd name="connsiteX87" fmla="*/ 3588322 w 5264169"/>
              <a:gd name="connsiteY87" fmla="*/ 91007 h 1514733"/>
              <a:gd name="connsiteX88" fmla="*/ 3536318 w 5264169"/>
              <a:gd name="connsiteY88" fmla="*/ 65005 h 1514733"/>
              <a:gd name="connsiteX89" fmla="*/ 3445312 w 5264169"/>
              <a:gd name="connsiteY89" fmla="*/ 82339 h 1514733"/>
              <a:gd name="connsiteX90" fmla="*/ 3354305 w 5264169"/>
              <a:gd name="connsiteY90" fmla="*/ 112675 h 1514733"/>
              <a:gd name="connsiteX91" fmla="*/ 3211295 w 5264169"/>
              <a:gd name="connsiteY91" fmla="*/ 117009 h 1514733"/>
              <a:gd name="connsiteX92" fmla="*/ 3146290 w 5264169"/>
              <a:gd name="connsiteY92" fmla="*/ 91007 h 1514733"/>
              <a:gd name="connsiteX93" fmla="*/ 3076952 w 5264169"/>
              <a:gd name="connsiteY93" fmla="*/ 86673 h 1514733"/>
              <a:gd name="connsiteX94" fmla="*/ 3046616 w 5264169"/>
              <a:gd name="connsiteY94" fmla="*/ 21668 h 1514733"/>
              <a:gd name="connsiteX95" fmla="*/ 3042282 w 5264169"/>
              <a:gd name="connsiteY95" fmla="*/ 0 h 1514733"/>
              <a:gd name="connsiteX96" fmla="*/ 2565581 w 5264169"/>
              <a:gd name="connsiteY96" fmla="*/ 8667 h 1514733"/>
              <a:gd name="connsiteX97" fmla="*/ 1954536 w 5264169"/>
              <a:gd name="connsiteY97" fmla="*/ 8667 h 1514733"/>
              <a:gd name="connsiteX98" fmla="*/ 1187481 w 5264169"/>
              <a:gd name="connsiteY98" fmla="*/ 8667 h 1514733"/>
              <a:gd name="connsiteX99" fmla="*/ 1040136 w 5264169"/>
              <a:gd name="connsiteY99" fmla="*/ 13001 h 1514733"/>
              <a:gd name="connsiteX100" fmla="*/ 1079139 w 5264169"/>
              <a:gd name="connsiteY100" fmla="*/ 43337 h 1514733"/>
              <a:gd name="connsiteX101" fmla="*/ 1170146 w 5264169"/>
              <a:gd name="connsiteY101" fmla="*/ 91007 h 1514733"/>
              <a:gd name="connsiteX102" fmla="*/ 1330491 w 5264169"/>
              <a:gd name="connsiteY102" fmla="*/ 125676 h 1514733"/>
              <a:gd name="connsiteX103" fmla="*/ 1399829 w 5264169"/>
              <a:gd name="connsiteY103" fmla="*/ 164679 h 1514733"/>
              <a:gd name="connsiteX104" fmla="*/ 1469168 w 5264169"/>
              <a:gd name="connsiteY104" fmla="*/ 199348 h 1514733"/>
              <a:gd name="connsiteX105" fmla="*/ 1482169 w 5264169"/>
              <a:gd name="connsiteY105" fmla="*/ 229684 h 1514733"/>
              <a:gd name="connsiteX106" fmla="*/ 1473501 w 5264169"/>
              <a:gd name="connsiteY106" fmla="*/ 268686 h 1514733"/>
              <a:gd name="connsiteX107" fmla="*/ 1473501 w 5264169"/>
              <a:gd name="connsiteY107" fmla="*/ 307689 h 1514733"/>
              <a:gd name="connsiteX108" fmla="*/ 1460500 w 5264169"/>
              <a:gd name="connsiteY108" fmla="*/ 325024 h 1514733"/>
              <a:gd name="connsiteX109" fmla="*/ 1378161 w 5264169"/>
              <a:gd name="connsiteY109" fmla="*/ 325024 h 1514733"/>
              <a:gd name="connsiteX110" fmla="*/ 1321824 w 5264169"/>
              <a:gd name="connsiteY110" fmla="*/ 294688 h 1514733"/>
              <a:gd name="connsiteX111" fmla="*/ 1278487 w 5264169"/>
              <a:gd name="connsiteY111" fmla="*/ 273020 h 1514733"/>
              <a:gd name="connsiteX112" fmla="*/ 1239484 w 5264169"/>
              <a:gd name="connsiteY112" fmla="*/ 273020 h 1514733"/>
              <a:gd name="connsiteX113" fmla="*/ 1222150 w 5264169"/>
              <a:gd name="connsiteY113" fmla="*/ 273020 h 1514733"/>
              <a:gd name="connsiteX114" fmla="*/ 1191814 w 5264169"/>
              <a:gd name="connsiteY114" fmla="*/ 316357 h 1514733"/>
              <a:gd name="connsiteX115" fmla="*/ 1170146 w 5264169"/>
              <a:gd name="connsiteY115" fmla="*/ 385695 h 1514733"/>
              <a:gd name="connsiteX116" fmla="*/ 1152811 w 5264169"/>
              <a:gd name="connsiteY116" fmla="*/ 424698 h 1514733"/>
              <a:gd name="connsiteX117" fmla="*/ 1113809 w 5264169"/>
              <a:gd name="connsiteY117" fmla="*/ 424698 h 1514733"/>
              <a:gd name="connsiteX118" fmla="*/ 1096474 w 5264169"/>
              <a:gd name="connsiteY118" fmla="*/ 390029 h 1514733"/>
              <a:gd name="connsiteX119" fmla="*/ 1048804 w 5264169"/>
              <a:gd name="connsiteY119" fmla="*/ 342358 h 1514733"/>
              <a:gd name="connsiteX120" fmla="*/ 1040136 w 5264169"/>
              <a:gd name="connsiteY120" fmla="*/ 329357 h 1514733"/>
              <a:gd name="connsiteX121" fmla="*/ 975132 w 5264169"/>
              <a:gd name="connsiteY121" fmla="*/ 325024 h 1514733"/>
              <a:gd name="connsiteX122" fmla="*/ 944796 w 5264169"/>
              <a:gd name="connsiteY122" fmla="*/ 338025 h 1514733"/>
              <a:gd name="connsiteX123" fmla="*/ 910127 w 5264169"/>
              <a:gd name="connsiteY123" fmla="*/ 377028 h 1514733"/>
              <a:gd name="connsiteX124" fmla="*/ 884125 w 5264169"/>
              <a:gd name="connsiteY124" fmla="*/ 403030 h 1514733"/>
              <a:gd name="connsiteX125" fmla="*/ 858123 w 5264169"/>
              <a:gd name="connsiteY125" fmla="*/ 433365 h 1514733"/>
              <a:gd name="connsiteX126" fmla="*/ 788785 w 5264169"/>
              <a:gd name="connsiteY126" fmla="*/ 411697 h 1514733"/>
              <a:gd name="connsiteX127" fmla="*/ 728114 w 5264169"/>
              <a:gd name="connsiteY127" fmla="*/ 338025 h 1514733"/>
              <a:gd name="connsiteX128" fmla="*/ 684777 w 5264169"/>
              <a:gd name="connsiteY128" fmla="*/ 268686 h 1514733"/>
              <a:gd name="connsiteX129" fmla="*/ 611105 w 5264169"/>
              <a:gd name="connsiteY129" fmla="*/ 203682 h 1514733"/>
              <a:gd name="connsiteX130" fmla="*/ 567769 w 5264169"/>
              <a:gd name="connsiteY130" fmla="*/ 160345 h 1514733"/>
              <a:gd name="connsiteX131" fmla="*/ 533100 w 5264169"/>
              <a:gd name="connsiteY131" fmla="*/ 138677 h 1514733"/>
              <a:gd name="connsiteX132" fmla="*/ 494097 w 5264169"/>
              <a:gd name="connsiteY132" fmla="*/ 125676 h 1514733"/>
              <a:gd name="connsiteX133" fmla="*/ 455094 w 5264169"/>
              <a:gd name="connsiteY133" fmla="*/ 125676 h 1514733"/>
              <a:gd name="connsiteX134" fmla="*/ 424758 w 5264169"/>
              <a:gd name="connsiteY134" fmla="*/ 169012 h 1514733"/>
              <a:gd name="connsiteX135" fmla="*/ 394423 w 5264169"/>
              <a:gd name="connsiteY135" fmla="*/ 299022 h 1514733"/>
              <a:gd name="connsiteX136" fmla="*/ 385755 w 5264169"/>
              <a:gd name="connsiteY136" fmla="*/ 463701 h 1514733"/>
              <a:gd name="connsiteX137" fmla="*/ 381422 w 5264169"/>
              <a:gd name="connsiteY137" fmla="*/ 624046 h 1514733"/>
              <a:gd name="connsiteX138" fmla="*/ 359754 w 5264169"/>
              <a:gd name="connsiteY138" fmla="*/ 736720 h 1514733"/>
              <a:gd name="connsiteX139" fmla="*/ 316417 w 5264169"/>
              <a:gd name="connsiteY139" fmla="*/ 797392 h 1514733"/>
              <a:gd name="connsiteX140" fmla="*/ 268747 w 5264169"/>
              <a:gd name="connsiteY140" fmla="*/ 905733 h 1514733"/>
              <a:gd name="connsiteX141" fmla="*/ 208076 w 5264169"/>
              <a:gd name="connsiteY141" fmla="*/ 996739 h 1514733"/>
              <a:gd name="connsiteX142" fmla="*/ 160406 w 5264169"/>
              <a:gd name="connsiteY142" fmla="*/ 1044410 h 1514733"/>
              <a:gd name="connsiteX143" fmla="*/ 56398 w 5264169"/>
              <a:gd name="connsiteY143" fmla="*/ 1092080 h 151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64169" h="1514733">
                <a:moveTo>
                  <a:pt x="56398" y="1092080"/>
                </a:moveTo>
                <a:cubicBezTo>
                  <a:pt x="33285" y="1110859"/>
                  <a:pt x="29674" y="1135416"/>
                  <a:pt x="21729" y="1157084"/>
                </a:cubicBezTo>
                <a:cubicBezTo>
                  <a:pt x="13784" y="1178752"/>
                  <a:pt x="12339" y="1202588"/>
                  <a:pt x="8728" y="1222089"/>
                </a:cubicBezTo>
                <a:cubicBezTo>
                  <a:pt x="5117" y="1241590"/>
                  <a:pt x="-661" y="1257481"/>
                  <a:pt x="61" y="1274093"/>
                </a:cubicBezTo>
                <a:cubicBezTo>
                  <a:pt x="783" y="1290705"/>
                  <a:pt x="61" y="1310207"/>
                  <a:pt x="13062" y="1321763"/>
                </a:cubicBezTo>
                <a:cubicBezTo>
                  <a:pt x="26063" y="1333319"/>
                  <a:pt x="54953" y="1339097"/>
                  <a:pt x="78066" y="1343431"/>
                </a:cubicBezTo>
                <a:cubicBezTo>
                  <a:pt x="101179" y="1347765"/>
                  <a:pt x="121402" y="1350654"/>
                  <a:pt x="151738" y="1347765"/>
                </a:cubicBezTo>
                <a:cubicBezTo>
                  <a:pt x="182074" y="1344876"/>
                  <a:pt x="223244" y="1336931"/>
                  <a:pt x="260080" y="1326097"/>
                </a:cubicBezTo>
                <a:cubicBezTo>
                  <a:pt x="296916" y="1315263"/>
                  <a:pt x="349641" y="1293594"/>
                  <a:pt x="372754" y="1282760"/>
                </a:cubicBezTo>
                <a:cubicBezTo>
                  <a:pt x="395867" y="1271926"/>
                  <a:pt x="385033" y="1263259"/>
                  <a:pt x="398756" y="1261092"/>
                </a:cubicBezTo>
                <a:cubicBezTo>
                  <a:pt x="412479" y="1258925"/>
                  <a:pt x="441371" y="1264703"/>
                  <a:pt x="455094" y="1269759"/>
                </a:cubicBezTo>
                <a:cubicBezTo>
                  <a:pt x="468817" y="1274815"/>
                  <a:pt x="476762" y="1276260"/>
                  <a:pt x="481096" y="1291428"/>
                </a:cubicBezTo>
                <a:cubicBezTo>
                  <a:pt x="485430" y="1306596"/>
                  <a:pt x="480374" y="1337653"/>
                  <a:pt x="481096" y="1360766"/>
                </a:cubicBezTo>
                <a:cubicBezTo>
                  <a:pt x="481818" y="1383879"/>
                  <a:pt x="487596" y="1409158"/>
                  <a:pt x="485429" y="1430104"/>
                </a:cubicBezTo>
                <a:cubicBezTo>
                  <a:pt x="483262" y="1451050"/>
                  <a:pt x="470984" y="1472719"/>
                  <a:pt x="468095" y="1486442"/>
                </a:cubicBezTo>
                <a:cubicBezTo>
                  <a:pt x="465206" y="1500165"/>
                  <a:pt x="422592" y="1508110"/>
                  <a:pt x="468095" y="1512444"/>
                </a:cubicBezTo>
                <a:cubicBezTo>
                  <a:pt x="513598" y="1516778"/>
                  <a:pt x="650831" y="1513889"/>
                  <a:pt x="741115" y="1512444"/>
                </a:cubicBezTo>
                <a:cubicBezTo>
                  <a:pt x="831399" y="1510999"/>
                  <a:pt x="1009801" y="1503776"/>
                  <a:pt x="1009801" y="1503776"/>
                </a:cubicBezTo>
                <a:cubicBezTo>
                  <a:pt x="1112364" y="1499442"/>
                  <a:pt x="1290766" y="1502332"/>
                  <a:pt x="1356493" y="1486442"/>
                </a:cubicBezTo>
                <a:cubicBezTo>
                  <a:pt x="1422220" y="1470552"/>
                  <a:pt x="1396940" y="1458273"/>
                  <a:pt x="1404163" y="1408436"/>
                </a:cubicBezTo>
                <a:cubicBezTo>
                  <a:pt x="1411386" y="1358599"/>
                  <a:pt x="1407774" y="1257481"/>
                  <a:pt x="1399829" y="1187420"/>
                </a:cubicBezTo>
                <a:cubicBezTo>
                  <a:pt x="1391884" y="1117359"/>
                  <a:pt x="1367327" y="1053076"/>
                  <a:pt x="1356493" y="988072"/>
                </a:cubicBezTo>
                <a:cubicBezTo>
                  <a:pt x="1345659" y="923068"/>
                  <a:pt x="1336269" y="837839"/>
                  <a:pt x="1334825" y="797392"/>
                </a:cubicBezTo>
                <a:cubicBezTo>
                  <a:pt x="1333381" y="756945"/>
                  <a:pt x="1321102" y="759833"/>
                  <a:pt x="1347826" y="745388"/>
                </a:cubicBezTo>
                <a:cubicBezTo>
                  <a:pt x="1374550" y="730943"/>
                  <a:pt x="1467001" y="720109"/>
                  <a:pt x="1495170" y="710719"/>
                </a:cubicBezTo>
                <a:cubicBezTo>
                  <a:pt x="1523339" y="701329"/>
                  <a:pt x="1503837" y="725164"/>
                  <a:pt x="1516838" y="689050"/>
                </a:cubicBezTo>
                <a:cubicBezTo>
                  <a:pt x="1529839" y="652936"/>
                  <a:pt x="1547895" y="531594"/>
                  <a:pt x="1573175" y="494036"/>
                </a:cubicBezTo>
                <a:cubicBezTo>
                  <a:pt x="1598455" y="456478"/>
                  <a:pt x="1630958" y="457201"/>
                  <a:pt x="1668516" y="463701"/>
                </a:cubicBezTo>
                <a:cubicBezTo>
                  <a:pt x="1706074" y="470201"/>
                  <a:pt x="1761689" y="520760"/>
                  <a:pt x="1798525" y="533039"/>
                </a:cubicBezTo>
                <a:cubicBezTo>
                  <a:pt x="1835361" y="545318"/>
                  <a:pt x="1849085" y="537373"/>
                  <a:pt x="1889532" y="537373"/>
                </a:cubicBezTo>
                <a:cubicBezTo>
                  <a:pt x="1929979" y="537373"/>
                  <a:pt x="2001484" y="535928"/>
                  <a:pt x="2041209" y="533039"/>
                </a:cubicBezTo>
                <a:cubicBezTo>
                  <a:pt x="2080934" y="530150"/>
                  <a:pt x="2096824" y="522205"/>
                  <a:pt x="2127882" y="520038"/>
                </a:cubicBezTo>
                <a:cubicBezTo>
                  <a:pt x="2158940" y="517871"/>
                  <a:pt x="2200109" y="510648"/>
                  <a:pt x="2227556" y="520038"/>
                </a:cubicBezTo>
                <a:cubicBezTo>
                  <a:pt x="2255003" y="529428"/>
                  <a:pt x="2288950" y="548929"/>
                  <a:pt x="2292561" y="576375"/>
                </a:cubicBezTo>
                <a:cubicBezTo>
                  <a:pt x="2296172" y="603821"/>
                  <a:pt x="2269449" y="650048"/>
                  <a:pt x="2249225" y="684717"/>
                </a:cubicBezTo>
                <a:cubicBezTo>
                  <a:pt x="2229001" y="719386"/>
                  <a:pt x="2190720" y="751889"/>
                  <a:pt x="2171219" y="784391"/>
                </a:cubicBezTo>
                <a:cubicBezTo>
                  <a:pt x="2151718" y="816893"/>
                  <a:pt x="2123549" y="853729"/>
                  <a:pt x="2132216" y="879731"/>
                </a:cubicBezTo>
                <a:cubicBezTo>
                  <a:pt x="2140883" y="905733"/>
                  <a:pt x="2187109" y="931735"/>
                  <a:pt x="2223223" y="940402"/>
                </a:cubicBezTo>
                <a:cubicBezTo>
                  <a:pt x="2259337" y="949069"/>
                  <a:pt x="2315674" y="936791"/>
                  <a:pt x="2348899" y="931735"/>
                </a:cubicBezTo>
                <a:cubicBezTo>
                  <a:pt x="2382124" y="926679"/>
                  <a:pt x="2398736" y="929567"/>
                  <a:pt x="2422571" y="910066"/>
                </a:cubicBezTo>
                <a:cubicBezTo>
                  <a:pt x="2446406" y="890565"/>
                  <a:pt x="2452906" y="852284"/>
                  <a:pt x="2491909" y="814726"/>
                </a:cubicBezTo>
                <a:cubicBezTo>
                  <a:pt x="2530912" y="777168"/>
                  <a:pt x="2603140" y="718664"/>
                  <a:pt x="2656588" y="684717"/>
                </a:cubicBezTo>
                <a:cubicBezTo>
                  <a:pt x="2710036" y="650770"/>
                  <a:pt x="2756984" y="623324"/>
                  <a:pt x="2812599" y="611045"/>
                </a:cubicBezTo>
                <a:cubicBezTo>
                  <a:pt x="2868214" y="598766"/>
                  <a:pt x="2922385" y="616101"/>
                  <a:pt x="2990279" y="611045"/>
                </a:cubicBezTo>
                <a:cubicBezTo>
                  <a:pt x="3058173" y="605989"/>
                  <a:pt x="3167958" y="550374"/>
                  <a:pt x="3219962" y="580709"/>
                </a:cubicBezTo>
                <a:cubicBezTo>
                  <a:pt x="3271966" y="611044"/>
                  <a:pt x="3296523" y="734554"/>
                  <a:pt x="3302301" y="793058"/>
                </a:cubicBezTo>
                <a:cubicBezTo>
                  <a:pt x="3308079" y="851562"/>
                  <a:pt x="3283522" y="873953"/>
                  <a:pt x="3254631" y="931735"/>
                </a:cubicBezTo>
                <a:cubicBezTo>
                  <a:pt x="3225740" y="989517"/>
                  <a:pt x="3163624" y="1079801"/>
                  <a:pt x="3128955" y="1139750"/>
                </a:cubicBezTo>
                <a:cubicBezTo>
                  <a:pt x="3094286" y="1199699"/>
                  <a:pt x="3080563" y="1239424"/>
                  <a:pt x="3046616" y="1291428"/>
                </a:cubicBezTo>
                <a:cubicBezTo>
                  <a:pt x="3012669" y="1343432"/>
                  <a:pt x="2946942" y="1424327"/>
                  <a:pt x="2925274" y="1451773"/>
                </a:cubicBezTo>
                <a:cubicBezTo>
                  <a:pt x="2903606" y="1479219"/>
                  <a:pt x="2906495" y="1453217"/>
                  <a:pt x="2916607" y="1456106"/>
                </a:cubicBezTo>
                <a:cubicBezTo>
                  <a:pt x="2926719" y="1458995"/>
                  <a:pt x="2966444" y="1466940"/>
                  <a:pt x="2985945" y="1469107"/>
                </a:cubicBezTo>
                <a:cubicBezTo>
                  <a:pt x="3005446" y="1471274"/>
                  <a:pt x="3033615" y="1469107"/>
                  <a:pt x="3033615" y="1469107"/>
                </a:cubicBezTo>
                <a:lnTo>
                  <a:pt x="4117027" y="1469107"/>
                </a:lnTo>
                <a:cubicBezTo>
                  <a:pt x="4301207" y="1464773"/>
                  <a:pt x="4111250" y="1459717"/>
                  <a:pt x="4138696" y="1443105"/>
                </a:cubicBezTo>
                <a:cubicBezTo>
                  <a:pt x="4166143" y="1426493"/>
                  <a:pt x="4236925" y="1383878"/>
                  <a:pt x="4281706" y="1369433"/>
                </a:cubicBezTo>
                <a:cubicBezTo>
                  <a:pt x="4326487" y="1354988"/>
                  <a:pt x="4330099" y="1362210"/>
                  <a:pt x="4407382" y="1356432"/>
                </a:cubicBezTo>
                <a:cubicBezTo>
                  <a:pt x="4484666" y="1350654"/>
                  <a:pt x="4670290" y="1336931"/>
                  <a:pt x="4745407" y="1334764"/>
                </a:cubicBezTo>
                <a:cubicBezTo>
                  <a:pt x="4820524" y="1332597"/>
                  <a:pt x="4820524" y="1360043"/>
                  <a:pt x="4858082" y="1343431"/>
                </a:cubicBezTo>
                <a:cubicBezTo>
                  <a:pt x="4895640" y="1326819"/>
                  <a:pt x="4950532" y="1284927"/>
                  <a:pt x="4970756" y="1235090"/>
                </a:cubicBezTo>
                <a:cubicBezTo>
                  <a:pt x="4990980" y="1185253"/>
                  <a:pt x="4977979" y="1090635"/>
                  <a:pt x="4979424" y="1044410"/>
                </a:cubicBezTo>
                <a:cubicBezTo>
                  <a:pt x="4980869" y="998185"/>
                  <a:pt x="4963534" y="984461"/>
                  <a:pt x="4979424" y="957737"/>
                </a:cubicBezTo>
                <a:cubicBezTo>
                  <a:pt x="4995314" y="931013"/>
                  <a:pt x="5040095" y="904289"/>
                  <a:pt x="5074764" y="884065"/>
                </a:cubicBezTo>
                <a:cubicBezTo>
                  <a:pt x="5109433" y="863841"/>
                  <a:pt x="5158548" y="851562"/>
                  <a:pt x="5187439" y="836394"/>
                </a:cubicBezTo>
                <a:cubicBezTo>
                  <a:pt x="5216330" y="821226"/>
                  <a:pt x="5235831" y="803892"/>
                  <a:pt x="5248110" y="793058"/>
                </a:cubicBezTo>
                <a:cubicBezTo>
                  <a:pt x="5260389" y="782224"/>
                  <a:pt x="5269056" y="800281"/>
                  <a:pt x="5261111" y="771390"/>
                </a:cubicBezTo>
                <a:cubicBezTo>
                  <a:pt x="5253166" y="742499"/>
                  <a:pt x="5225720" y="667382"/>
                  <a:pt x="5200440" y="619712"/>
                </a:cubicBezTo>
                <a:cubicBezTo>
                  <a:pt x="5175160" y="572042"/>
                  <a:pt x="5154936" y="517871"/>
                  <a:pt x="5109433" y="485369"/>
                </a:cubicBezTo>
                <a:cubicBezTo>
                  <a:pt x="5063930" y="452867"/>
                  <a:pt x="4974368" y="436254"/>
                  <a:pt x="4927420" y="424698"/>
                </a:cubicBezTo>
                <a:cubicBezTo>
                  <a:pt x="4880472" y="413142"/>
                  <a:pt x="4854470" y="424697"/>
                  <a:pt x="4827746" y="416030"/>
                </a:cubicBezTo>
                <a:cubicBezTo>
                  <a:pt x="4801022" y="407363"/>
                  <a:pt x="4788021" y="390751"/>
                  <a:pt x="4767075" y="372694"/>
                </a:cubicBezTo>
                <a:cubicBezTo>
                  <a:pt x="4746129" y="354637"/>
                  <a:pt x="4720849" y="325746"/>
                  <a:pt x="4702070" y="307689"/>
                </a:cubicBezTo>
                <a:cubicBezTo>
                  <a:pt x="4683291" y="289632"/>
                  <a:pt x="4669568" y="285299"/>
                  <a:pt x="4654400" y="264353"/>
                </a:cubicBezTo>
                <a:cubicBezTo>
                  <a:pt x="4639232" y="243407"/>
                  <a:pt x="4624064" y="205848"/>
                  <a:pt x="4611063" y="182013"/>
                </a:cubicBezTo>
                <a:cubicBezTo>
                  <a:pt x="4598062" y="158178"/>
                  <a:pt x="4591562" y="139399"/>
                  <a:pt x="4576394" y="121342"/>
                </a:cubicBezTo>
                <a:cubicBezTo>
                  <a:pt x="4561226" y="103285"/>
                  <a:pt x="4543170" y="89562"/>
                  <a:pt x="4520057" y="73672"/>
                </a:cubicBezTo>
                <a:cubicBezTo>
                  <a:pt x="4496944" y="57782"/>
                  <a:pt x="4460109" y="21668"/>
                  <a:pt x="4437718" y="26002"/>
                </a:cubicBezTo>
                <a:cubicBezTo>
                  <a:pt x="4415328" y="30336"/>
                  <a:pt x="4397993" y="81617"/>
                  <a:pt x="4385714" y="99674"/>
                </a:cubicBezTo>
                <a:cubicBezTo>
                  <a:pt x="4373435" y="117731"/>
                  <a:pt x="4369823" y="109786"/>
                  <a:pt x="4364045" y="134343"/>
                </a:cubicBezTo>
                <a:cubicBezTo>
                  <a:pt x="4358267" y="158900"/>
                  <a:pt x="4351767" y="208737"/>
                  <a:pt x="4351045" y="247018"/>
                </a:cubicBezTo>
                <a:cubicBezTo>
                  <a:pt x="4350323" y="285299"/>
                  <a:pt x="4364768" y="337303"/>
                  <a:pt x="4359712" y="364027"/>
                </a:cubicBezTo>
                <a:cubicBezTo>
                  <a:pt x="4354656" y="390751"/>
                  <a:pt x="4332266" y="395084"/>
                  <a:pt x="4320709" y="407363"/>
                </a:cubicBezTo>
                <a:cubicBezTo>
                  <a:pt x="4309152" y="419642"/>
                  <a:pt x="4308430" y="436255"/>
                  <a:pt x="4290373" y="437699"/>
                </a:cubicBezTo>
                <a:cubicBezTo>
                  <a:pt x="4272316" y="439143"/>
                  <a:pt x="4261483" y="432642"/>
                  <a:pt x="4212368" y="416030"/>
                </a:cubicBezTo>
                <a:cubicBezTo>
                  <a:pt x="4163253" y="399418"/>
                  <a:pt x="4040466" y="358971"/>
                  <a:pt x="3995685" y="338025"/>
                </a:cubicBezTo>
                <a:cubicBezTo>
                  <a:pt x="3950904" y="317079"/>
                  <a:pt x="3984129" y="314190"/>
                  <a:pt x="3943682" y="290355"/>
                </a:cubicBezTo>
                <a:cubicBezTo>
                  <a:pt x="3903235" y="266520"/>
                  <a:pt x="3812228" y="228239"/>
                  <a:pt x="3753001" y="195014"/>
                </a:cubicBezTo>
                <a:cubicBezTo>
                  <a:pt x="3693774" y="161789"/>
                  <a:pt x="3624436" y="112675"/>
                  <a:pt x="3588322" y="91007"/>
                </a:cubicBezTo>
                <a:cubicBezTo>
                  <a:pt x="3552208" y="69339"/>
                  <a:pt x="3560153" y="66450"/>
                  <a:pt x="3536318" y="65005"/>
                </a:cubicBezTo>
                <a:cubicBezTo>
                  <a:pt x="3512483" y="63560"/>
                  <a:pt x="3475647" y="74394"/>
                  <a:pt x="3445312" y="82339"/>
                </a:cubicBezTo>
                <a:cubicBezTo>
                  <a:pt x="3414977" y="90284"/>
                  <a:pt x="3393308" y="106897"/>
                  <a:pt x="3354305" y="112675"/>
                </a:cubicBezTo>
                <a:cubicBezTo>
                  <a:pt x="3315302" y="118453"/>
                  <a:pt x="3245964" y="120620"/>
                  <a:pt x="3211295" y="117009"/>
                </a:cubicBezTo>
                <a:cubicBezTo>
                  <a:pt x="3176626" y="113398"/>
                  <a:pt x="3168680" y="96063"/>
                  <a:pt x="3146290" y="91007"/>
                </a:cubicBezTo>
                <a:cubicBezTo>
                  <a:pt x="3123900" y="85951"/>
                  <a:pt x="3093564" y="98229"/>
                  <a:pt x="3076952" y="86673"/>
                </a:cubicBezTo>
                <a:cubicBezTo>
                  <a:pt x="3060340" y="75117"/>
                  <a:pt x="3052394" y="36113"/>
                  <a:pt x="3046616" y="21668"/>
                </a:cubicBezTo>
                <a:cubicBezTo>
                  <a:pt x="3040838" y="7223"/>
                  <a:pt x="3042282" y="0"/>
                  <a:pt x="3042282" y="0"/>
                </a:cubicBezTo>
                <a:lnTo>
                  <a:pt x="2565581" y="8667"/>
                </a:lnTo>
                <a:lnTo>
                  <a:pt x="1954536" y="8667"/>
                </a:lnTo>
                <a:lnTo>
                  <a:pt x="1187481" y="8667"/>
                </a:lnTo>
                <a:cubicBezTo>
                  <a:pt x="1035081" y="9389"/>
                  <a:pt x="1058193" y="7223"/>
                  <a:pt x="1040136" y="13001"/>
                </a:cubicBezTo>
                <a:cubicBezTo>
                  <a:pt x="1022079" y="18779"/>
                  <a:pt x="1057471" y="30336"/>
                  <a:pt x="1079139" y="43337"/>
                </a:cubicBezTo>
                <a:cubicBezTo>
                  <a:pt x="1100807" y="56338"/>
                  <a:pt x="1128254" y="77284"/>
                  <a:pt x="1170146" y="91007"/>
                </a:cubicBezTo>
                <a:cubicBezTo>
                  <a:pt x="1212038" y="104730"/>
                  <a:pt x="1292211" y="113397"/>
                  <a:pt x="1330491" y="125676"/>
                </a:cubicBezTo>
                <a:cubicBezTo>
                  <a:pt x="1368771" y="137955"/>
                  <a:pt x="1376716" y="152400"/>
                  <a:pt x="1399829" y="164679"/>
                </a:cubicBezTo>
                <a:cubicBezTo>
                  <a:pt x="1422942" y="176958"/>
                  <a:pt x="1469168" y="199348"/>
                  <a:pt x="1469168" y="199348"/>
                </a:cubicBezTo>
                <a:cubicBezTo>
                  <a:pt x="1482891" y="210182"/>
                  <a:pt x="1481447" y="218128"/>
                  <a:pt x="1482169" y="229684"/>
                </a:cubicBezTo>
                <a:cubicBezTo>
                  <a:pt x="1482891" y="241240"/>
                  <a:pt x="1474946" y="255685"/>
                  <a:pt x="1473501" y="268686"/>
                </a:cubicBezTo>
                <a:cubicBezTo>
                  <a:pt x="1472056" y="281687"/>
                  <a:pt x="1473501" y="307689"/>
                  <a:pt x="1473501" y="307689"/>
                </a:cubicBezTo>
                <a:cubicBezTo>
                  <a:pt x="1471334" y="317079"/>
                  <a:pt x="1476390" y="322135"/>
                  <a:pt x="1460500" y="325024"/>
                </a:cubicBezTo>
                <a:cubicBezTo>
                  <a:pt x="1444610" y="327913"/>
                  <a:pt x="1401274" y="330080"/>
                  <a:pt x="1378161" y="325024"/>
                </a:cubicBezTo>
                <a:cubicBezTo>
                  <a:pt x="1355048" y="319968"/>
                  <a:pt x="1338436" y="303355"/>
                  <a:pt x="1321824" y="294688"/>
                </a:cubicBezTo>
                <a:cubicBezTo>
                  <a:pt x="1305212" y="286021"/>
                  <a:pt x="1292210" y="276631"/>
                  <a:pt x="1278487" y="273020"/>
                </a:cubicBezTo>
                <a:cubicBezTo>
                  <a:pt x="1264764" y="269409"/>
                  <a:pt x="1239484" y="273020"/>
                  <a:pt x="1239484" y="273020"/>
                </a:cubicBezTo>
                <a:cubicBezTo>
                  <a:pt x="1230095" y="273020"/>
                  <a:pt x="1230095" y="265797"/>
                  <a:pt x="1222150" y="273020"/>
                </a:cubicBezTo>
                <a:cubicBezTo>
                  <a:pt x="1214205" y="280243"/>
                  <a:pt x="1200481" y="297578"/>
                  <a:pt x="1191814" y="316357"/>
                </a:cubicBezTo>
                <a:cubicBezTo>
                  <a:pt x="1183147" y="335136"/>
                  <a:pt x="1176647" y="367638"/>
                  <a:pt x="1170146" y="385695"/>
                </a:cubicBezTo>
                <a:cubicBezTo>
                  <a:pt x="1163646" y="403752"/>
                  <a:pt x="1162200" y="418198"/>
                  <a:pt x="1152811" y="424698"/>
                </a:cubicBezTo>
                <a:cubicBezTo>
                  <a:pt x="1143422" y="431198"/>
                  <a:pt x="1123198" y="430476"/>
                  <a:pt x="1113809" y="424698"/>
                </a:cubicBezTo>
                <a:cubicBezTo>
                  <a:pt x="1104420" y="418920"/>
                  <a:pt x="1107308" y="403752"/>
                  <a:pt x="1096474" y="390029"/>
                </a:cubicBezTo>
                <a:cubicBezTo>
                  <a:pt x="1085640" y="376306"/>
                  <a:pt x="1058194" y="352470"/>
                  <a:pt x="1048804" y="342358"/>
                </a:cubicBezTo>
                <a:cubicBezTo>
                  <a:pt x="1039414" y="332246"/>
                  <a:pt x="1052415" y="332246"/>
                  <a:pt x="1040136" y="329357"/>
                </a:cubicBezTo>
                <a:cubicBezTo>
                  <a:pt x="1027857" y="326468"/>
                  <a:pt x="991022" y="323579"/>
                  <a:pt x="975132" y="325024"/>
                </a:cubicBezTo>
                <a:cubicBezTo>
                  <a:pt x="959242" y="326469"/>
                  <a:pt x="955630" y="329358"/>
                  <a:pt x="944796" y="338025"/>
                </a:cubicBezTo>
                <a:cubicBezTo>
                  <a:pt x="933962" y="346692"/>
                  <a:pt x="920239" y="366194"/>
                  <a:pt x="910127" y="377028"/>
                </a:cubicBezTo>
                <a:cubicBezTo>
                  <a:pt x="900015" y="387862"/>
                  <a:pt x="892792" y="393641"/>
                  <a:pt x="884125" y="403030"/>
                </a:cubicBezTo>
                <a:cubicBezTo>
                  <a:pt x="875458" y="412419"/>
                  <a:pt x="874013" y="431920"/>
                  <a:pt x="858123" y="433365"/>
                </a:cubicBezTo>
                <a:cubicBezTo>
                  <a:pt x="842233" y="434810"/>
                  <a:pt x="810453" y="427587"/>
                  <a:pt x="788785" y="411697"/>
                </a:cubicBezTo>
                <a:cubicBezTo>
                  <a:pt x="767117" y="395807"/>
                  <a:pt x="745449" y="361860"/>
                  <a:pt x="728114" y="338025"/>
                </a:cubicBezTo>
                <a:cubicBezTo>
                  <a:pt x="710779" y="314190"/>
                  <a:pt x="704278" y="291076"/>
                  <a:pt x="684777" y="268686"/>
                </a:cubicBezTo>
                <a:cubicBezTo>
                  <a:pt x="665276" y="246296"/>
                  <a:pt x="630606" y="221739"/>
                  <a:pt x="611105" y="203682"/>
                </a:cubicBezTo>
                <a:cubicBezTo>
                  <a:pt x="591604" y="185625"/>
                  <a:pt x="580770" y="171179"/>
                  <a:pt x="567769" y="160345"/>
                </a:cubicBezTo>
                <a:cubicBezTo>
                  <a:pt x="554768" y="149511"/>
                  <a:pt x="545379" y="144455"/>
                  <a:pt x="533100" y="138677"/>
                </a:cubicBezTo>
                <a:cubicBezTo>
                  <a:pt x="520821" y="132899"/>
                  <a:pt x="507098" y="127843"/>
                  <a:pt x="494097" y="125676"/>
                </a:cubicBezTo>
                <a:cubicBezTo>
                  <a:pt x="481096" y="123509"/>
                  <a:pt x="466650" y="118453"/>
                  <a:pt x="455094" y="125676"/>
                </a:cubicBezTo>
                <a:cubicBezTo>
                  <a:pt x="443538" y="132899"/>
                  <a:pt x="434870" y="140121"/>
                  <a:pt x="424758" y="169012"/>
                </a:cubicBezTo>
                <a:cubicBezTo>
                  <a:pt x="414646" y="197903"/>
                  <a:pt x="400923" y="249907"/>
                  <a:pt x="394423" y="299022"/>
                </a:cubicBezTo>
                <a:cubicBezTo>
                  <a:pt x="387923" y="348137"/>
                  <a:pt x="387922" y="409530"/>
                  <a:pt x="385755" y="463701"/>
                </a:cubicBezTo>
                <a:cubicBezTo>
                  <a:pt x="383588" y="517872"/>
                  <a:pt x="385756" y="578543"/>
                  <a:pt x="381422" y="624046"/>
                </a:cubicBezTo>
                <a:cubicBezTo>
                  <a:pt x="377089" y="669549"/>
                  <a:pt x="370588" y="707829"/>
                  <a:pt x="359754" y="736720"/>
                </a:cubicBezTo>
                <a:cubicBezTo>
                  <a:pt x="348920" y="765611"/>
                  <a:pt x="331585" y="769223"/>
                  <a:pt x="316417" y="797392"/>
                </a:cubicBezTo>
                <a:cubicBezTo>
                  <a:pt x="301249" y="825561"/>
                  <a:pt x="286804" y="872508"/>
                  <a:pt x="268747" y="905733"/>
                </a:cubicBezTo>
                <a:cubicBezTo>
                  <a:pt x="250690" y="938957"/>
                  <a:pt x="226133" y="973626"/>
                  <a:pt x="208076" y="996739"/>
                </a:cubicBezTo>
                <a:cubicBezTo>
                  <a:pt x="190019" y="1019852"/>
                  <a:pt x="178463" y="1029242"/>
                  <a:pt x="160406" y="1044410"/>
                </a:cubicBezTo>
                <a:cubicBezTo>
                  <a:pt x="142349" y="1059578"/>
                  <a:pt x="79511" y="1073301"/>
                  <a:pt x="56398" y="1092080"/>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ZoneTexte 22">
            <a:extLst>
              <a:ext uri="{FF2B5EF4-FFF2-40B4-BE49-F238E27FC236}">
                <a16:creationId xmlns:a16="http://schemas.microsoft.com/office/drawing/2014/main" id="{188AAC64-D714-4EAD-A39E-9532489548E3}"/>
              </a:ext>
            </a:extLst>
          </p:cNvPr>
          <p:cNvSpPr txBox="1"/>
          <p:nvPr/>
        </p:nvSpPr>
        <p:spPr>
          <a:xfrm>
            <a:off x="4002072" y="3139741"/>
            <a:ext cx="761747" cy="369332"/>
          </a:xfrm>
          <a:prstGeom prst="rect">
            <a:avLst/>
          </a:prstGeom>
          <a:noFill/>
        </p:spPr>
        <p:txBody>
          <a:bodyPr wrap="none" rtlCol="0">
            <a:spAutoFit/>
          </a:bodyPr>
          <a:lstStyle/>
          <a:p>
            <a:r>
              <a:rPr lang="fr-CA" dirty="0"/>
              <a:t>0,5 ha</a:t>
            </a:r>
          </a:p>
        </p:txBody>
      </p:sp>
      <p:sp>
        <p:nvSpPr>
          <p:cNvPr id="24" name="ZoneTexte 23">
            <a:extLst>
              <a:ext uri="{FF2B5EF4-FFF2-40B4-BE49-F238E27FC236}">
                <a16:creationId xmlns:a16="http://schemas.microsoft.com/office/drawing/2014/main" id="{5001A4FF-003D-4447-840F-159160D1468C}"/>
              </a:ext>
            </a:extLst>
          </p:cNvPr>
          <p:cNvSpPr txBox="1"/>
          <p:nvPr/>
        </p:nvSpPr>
        <p:spPr>
          <a:xfrm>
            <a:off x="4536028" y="2275297"/>
            <a:ext cx="761747" cy="369332"/>
          </a:xfrm>
          <a:prstGeom prst="rect">
            <a:avLst/>
          </a:prstGeom>
          <a:noFill/>
        </p:spPr>
        <p:txBody>
          <a:bodyPr wrap="none" rtlCol="0">
            <a:spAutoFit/>
          </a:bodyPr>
          <a:lstStyle/>
          <a:p>
            <a:r>
              <a:rPr lang="fr-CA" dirty="0"/>
              <a:t>0,8 ha</a:t>
            </a:r>
          </a:p>
        </p:txBody>
      </p:sp>
      <p:sp>
        <p:nvSpPr>
          <p:cNvPr id="25" name="ZoneTexte 24">
            <a:extLst>
              <a:ext uri="{FF2B5EF4-FFF2-40B4-BE49-F238E27FC236}">
                <a16:creationId xmlns:a16="http://schemas.microsoft.com/office/drawing/2014/main" id="{EF15B756-DFAF-4654-A01E-A78EC31E0FD3}"/>
              </a:ext>
            </a:extLst>
          </p:cNvPr>
          <p:cNvSpPr txBox="1"/>
          <p:nvPr/>
        </p:nvSpPr>
        <p:spPr>
          <a:xfrm>
            <a:off x="6861872" y="2211928"/>
            <a:ext cx="761747" cy="369332"/>
          </a:xfrm>
          <a:prstGeom prst="rect">
            <a:avLst/>
          </a:prstGeom>
          <a:noFill/>
        </p:spPr>
        <p:txBody>
          <a:bodyPr wrap="none" rtlCol="0">
            <a:spAutoFit/>
          </a:bodyPr>
          <a:lstStyle/>
          <a:p>
            <a:r>
              <a:rPr lang="fr-CA" dirty="0"/>
              <a:t>7,2 ha</a:t>
            </a:r>
          </a:p>
        </p:txBody>
      </p:sp>
      <p:sp>
        <p:nvSpPr>
          <p:cNvPr id="26" name="ZoneTexte 25">
            <a:extLst>
              <a:ext uri="{FF2B5EF4-FFF2-40B4-BE49-F238E27FC236}">
                <a16:creationId xmlns:a16="http://schemas.microsoft.com/office/drawing/2014/main" id="{E1EB325F-4A76-46E7-9D4F-14EB6C2A1F0A}"/>
              </a:ext>
            </a:extLst>
          </p:cNvPr>
          <p:cNvSpPr txBox="1"/>
          <p:nvPr/>
        </p:nvSpPr>
        <p:spPr>
          <a:xfrm>
            <a:off x="10780953" y="3028126"/>
            <a:ext cx="761747" cy="369332"/>
          </a:xfrm>
          <a:prstGeom prst="rect">
            <a:avLst/>
          </a:prstGeom>
          <a:noFill/>
        </p:spPr>
        <p:txBody>
          <a:bodyPr wrap="none" rtlCol="0">
            <a:spAutoFit/>
          </a:bodyPr>
          <a:lstStyle/>
          <a:p>
            <a:r>
              <a:rPr lang="fr-CA" dirty="0"/>
              <a:t>0,7 ha</a:t>
            </a:r>
          </a:p>
        </p:txBody>
      </p:sp>
      <p:sp>
        <p:nvSpPr>
          <p:cNvPr id="27" name="ZoneTexte 26">
            <a:extLst>
              <a:ext uri="{FF2B5EF4-FFF2-40B4-BE49-F238E27FC236}">
                <a16:creationId xmlns:a16="http://schemas.microsoft.com/office/drawing/2014/main" id="{CF6E497B-8289-49AD-A5FB-D12EF99414AC}"/>
              </a:ext>
            </a:extLst>
          </p:cNvPr>
          <p:cNvSpPr txBox="1"/>
          <p:nvPr/>
        </p:nvSpPr>
        <p:spPr>
          <a:xfrm>
            <a:off x="235944" y="4092380"/>
            <a:ext cx="1880515" cy="461665"/>
          </a:xfrm>
          <a:prstGeom prst="rect">
            <a:avLst/>
          </a:prstGeom>
          <a:noFill/>
        </p:spPr>
        <p:txBody>
          <a:bodyPr wrap="none" rtlCol="0">
            <a:spAutoFit/>
          </a:bodyPr>
          <a:lstStyle/>
          <a:p>
            <a:r>
              <a:rPr lang="fr-CA" sz="2400" b="1" dirty="0"/>
              <a:t>Encadrement</a:t>
            </a:r>
            <a:endParaRPr lang="fr-CA" b="1" dirty="0"/>
          </a:p>
        </p:txBody>
      </p:sp>
      <p:sp>
        <p:nvSpPr>
          <p:cNvPr id="29" name="ZoneTexte 28">
            <a:extLst>
              <a:ext uri="{FF2B5EF4-FFF2-40B4-BE49-F238E27FC236}">
                <a16:creationId xmlns:a16="http://schemas.microsoft.com/office/drawing/2014/main" id="{68F0AAF5-FA8D-4C67-B260-98D583D44E03}"/>
              </a:ext>
            </a:extLst>
          </p:cNvPr>
          <p:cNvSpPr txBox="1"/>
          <p:nvPr/>
        </p:nvSpPr>
        <p:spPr>
          <a:xfrm>
            <a:off x="0" y="4193225"/>
            <a:ext cx="7087483" cy="1846659"/>
          </a:xfrm>
          <a:prstGeom prst="rect">
            <a:avLst/>
          </a:prstGeom>
          <a:noFill/>
        </p:spPr>
        <p:txBody>
          <a:bodyPr wrap="square" rtlCol="0">
            <a:spAutoFit/>
          </a:bodyPr>
          <a:lstStyle/>
          <a:p>
            <a:pPr lvl="1"/>
            <a:endParaRPr lang="fr-CA" dirty="0"/>
          </a:p>
          <a:p>
            <a:pPr lvl="2"/>
            <a:r>
              <a:rPr lang="fr-CA" sz="1600" dirty="0"/>
              <a:t>REAFIE</a:t>
            </a:r>
            <a:r>
              <a:rPr lang="fr-CA" sz="1600" b="1" dirty="0"/>
              <a:t> (admissibilité)</a:t>
            </a:r>
            <a:r>
              <a:rPr lang="fr-CA" sz="1600" dirty="0"/>
              <a:t> </a:t>
            </a:r>
          </a:p>
          <a:p>
            <a:pPr marL="1200150" lvl="2" indent="-285750">
              <a:buFont typeface="Arial" panose="020B0604020202020204" pitchFamily="34" charset="0"/>
              <a:buChar char="•"/>
            </a:pPr>
            <a:r>
              <a:rPr lang="fr-CA" sz="1600" dirty="0"/>
              <a:t>Exemptée en milieu humide boisé (art. 345, par. 1 a)</a:t>
            </a:r>
          </a:p>
          <a:p>
            <a:pPr lvl="2"/>
            <a:r>
              <a:rPr lang="fr-CA" sz="1600" dirty="0"/>
              <a:t>RAMHHS </a:t>
            </a:r>
            <a:r>
              <a:rPr lang="fr-CA" sz="1600" b="1" dirty="0"/>
              <a:t>(réalisation)</a:t>
            </a:r>
            <a:endParaRPr lang="fr-CA" sz="1600" dirty="0"/>
          </a:p>
          <a:p>
            <a:pPr marL="1200150" lvl="2" indent="-285750">
              <a:buFont typeface="Arial" panose="020B0604020202020204" pitchFamily="34" charset="0"/>
              <a:buChar char="•"/>
            </a:pPr>
            <a:r>
              <a:rPr lang="fr-CA" sz="1600" dirty="0"/>
              <a:t>Au plus </a:t>
            </a:r>
            <a:r>
              <a:rPr lang="fr-CA" sz="1600" b="1" dirty="0"/>
              <a:t>25 ha </a:t>
            </a:r>
            <a:r>
              <a:rPr lang="fr-CA" sz="1600" dirty="0"/>
              <a:t>de récolte par aire de récolte</a:t>
            </a:r>
          </a:p>
          <a:p>
            <a:pPr marL="1200150" lvl="2" indent="-285750">
              <a:buFont typeface="Arial" panose="020B0604020202020204" pitchFamily="34" charset="0"/>
              <a:buChar char="•"/>
            </a:pPr>
            <a:r>
              <a:rPr lang="fr-CA" sz="1600" dirty="0"/>
              <a:t>Lisière boisée entre les aires de récolte (largeur minimale de 60 m)</a:t>
            </a:r>
          </a:p>
          <a:p>
            <a:pPr marL="1200150" lvl="2" indent="-285750">
              <a:buFont typeface="Arial" panose="020B0604020202020204" pitchFamily="34" charset="0"/>
              <a:buChar char="•"/>
            </a:pPr>
            <a:r>
              <a:rPr lang="fr-CA" sz="1600" dirty="0"/>
              <a:t>Pas de contrainte avec prescription sylvicole</a:t>
            </a:r>
          </a:p>
        </p:txBody>
      </p:sp>
      <p:pic>
        <p:nvPicPr>
          <p:cNvPr id="30" name="Image 29" descr="C:\Users\tesma01\AppData\Local\Microsoft\Windows\Temporary Internet Files\Content.Outlook\5FN2QKOA\losanges avec lettres_Plan de travail 1 copie.png">
            <a:extLst>
              <a:ext uri="{FF2B5EF4-FFF2-40B4-BE49-F238E27FC236}">
                <a16:creationId xmlns:a16="http://schemas.microsoft.com/office/drawing/2014/main" id="{8A14612D-7445-47EF-9211-18C8F94C56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44" y="4554045"/>
            <a:ext cx="672318" cy="637200"/>
          </a:xfrm>
          <a:prstGeom prst="rect">
            <a:avLst/>
          </a:prstGeom>
          <a:noFill/>
          <a:ln>
            <a:noFill/>
          </a:ln>
        </p:spPr>
      </p:pic>
      <p:sp>
        <p:nvSpPr>
          <p:cNvPr id="31" name="Rectangle 30">
            <a:extLst>
              <a:ext uri="{FF2B5EF4-FFF2-40B4-BE49-F238E27FC236}">
                <a16:creationId xmlns:a16="http://schemas.microsoft.com/office/drawing/2014/main" id="{86EA64D5-38DB-4CBC-8871-63C64E2D1855}"/>
              </a:ext>
            </a:extLst>
          </p:cNvPr>
          <p:cNvSpPr/>
          <p:nvPr/>
        </p:nvSpPr>
        <p:spPr>
          <a:xfrm rot="19799884">
            <a:off x="373638" y="5389624"/>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32" name="ZoneTexte 31">
            <a:extLst>
              <a:ext uri="{FF2B5EF4-FFF2-40B4-BE49-F238E27FC236}">
                <a16:creationId xmlns:a16="http://schemas.microsoft.com/office/drawing/2014/main" id="{40F242AE-A66E-4218-9BE3-409B5C7DC94C}"/>
              </a:ext>
            </a:extLst>
          </p:cNvPr>
          <p:cNvSpPr txBox="1"/>
          <p:nvPr/>
        </p:nvSpPr>
        <p:spPr>
          <a:xfrm>
            <a:off x="365620" y="5412265"/>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33" name="ZoneTexte 32">
            <a:extLst>
              <a:ext uri="{FF2B5EF4-FFF2-40B4-BE49-F238E27FC236}">
                <a16:creationId xmlns:a16="http://schemas.microsoft.com/office/drawing/2014/main" id="{066D099C-A5D4-4523-9BAF-F8B06029DC0A}"/>
              </a:ext>
            </a:extLst>
          </p:cNvPr>
          <p:cNvSpPr txBox="1"/>
          <p:nvPr/>
        </p:nvSpPr>
        <p:spPr>
          <a:xfrm>
            <a:off x="235944" y="4092380"/>
            <a:ext cx="1880515" cy="461665"/>
          </a:xfrm>
          <a:prstGeom prst="rect">
            <a:avLst/>
          </a:prstGeom>
          <a:noFill/>
        </p:spPr>
        <p:txBody>
          <a:bodyPr wrap="none" rtlCol="0">
            <a:spAutoFit/>
          </a:bodyPr>
          <a:lstStyle/>
          <a:p>
            <a:r>
              <a:rPr lang="fr-CA" sz="2400" b="1" dirty="0"/>
              <a:t>Encadrement</a:t>
            </a:r>
            <a:endParaRPr lang="fr-CA" b="1" dirty="0"/>
          </a:p>
        </p:txBody>
      </p:sp>
    </p:spTree>
    <p:extLst>
      <p:ext uri="{BB962C8B-B14F-4D97-AF65-F5344CB8AC3E}">
        <p14:creationId xmlns:p14="http://schemas.microsoft.com/office/powerpoint/2010/main" val="1922348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descr="Une image contenant carte&#10;&#10;Description générée automatiquement">
            <a:extLst>
              <a:ext uri="{FF2B5EF4-FFF2-40B4-BE49-F238E27FC236}">
                <a16:creationId xmlns:a16="http://schemas.microsoft.com/office/drawing/2014/main" id="{66C27581-3AC3-47BF-8DD8-6DE397C98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445735"/>
            <a:ext cx="11650607" cy="2557762"/>
          </a:xfrm>
          <a:prstGeom prst="rect">
            <a:avLst/>
          </a:prstGeom>
        </p:spPr>
      </p:pic>
      <p:sp>
        <p:nvSpPr>
          <p:cNvPr id="2" name="Titre 1"/>
          <p:cNvSpPr>
            <a:spLocks noGrp="1"/>
          </p:cNvSpPr>
          <p:nvPr>
            <p:ph type="title"/>
          </p:nvPr>
        </p:nvSpPr>
        <p:spPr>
          <a:xfrm>
            <a:off x="532800" y="572400"/>
            <a:ext cx="10515600" cy="550607"/>
          </a:xfrm>
        </p:spPr>
        <p:txBody>
          <a:bodyPr>
            <a:normAutofit fontScale="90000"/>
          </a:bodyPr>
          <a:lstStyle/>
          <a:p>
            <a:r>
              <a:rPr lang="fr-CA" dirty="0">
                <a:ea typeface="+mn-lt"/>
                <a:cs typeface="+mn-lt"/>
              </a:rPr>
              <a:t>Récolte de bois </a:t>
            </a:r>
            <a:r>
              <a:rPr lang="fr-CA" b="0" dirty="0">
                <a:ea typeface="+mn-lt"/>
                <a:cs typeface="+mn-lt"/>
              </a:rPr>
              <a:t>– couvert forestier</a:t>
            </a:r>
          </a:p>
        </p:txBody>
      </p:sp>
      <p:sp>
        <p:nvSpPr>
          <p:cNvPr id="20" name="Espace réservé du numéro de diapositive 3">
            <a:extLst>
              <a:ext uri="{FF2B5EF4-FFF2-40B4-BE49-F238E27FC236}">
                <a16:creationId xmlns:a16="http://schemas.microsoft.com/office/drawing/2014/main" id="{AE92AA78-8D85-4F90-A5FE-1C1E4C1CEA23}"/>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32</a:t>
            </a:fld>
            <a:endParaRPr lang="fr-CA" dirty="0"/>
          </a:p>
        </p:txBody>
      </p:sp>
      <p:sp>
        <p:nvSpPr>
          <p:cNvPr id="16" name="Forme libre : forme 15">
            <a:extLst>
              <a:ext uri="{FF2B5EF4-FFF2-40B4-BE49-F238E27FC236}">
                <a16:creationId xmlns:a16="http://schemas.microsoft.com/office/drawing/2014/main" id="{4BA645FD-D77C-46E3-9152-1CC3AC64D0B0}"/>
              </a:ext>
            </a:extLst>
          </p:cNvPr>
          <p:cNvSpPr/>
          <p:nvPr/>
        </p:nvSpPr>
        <p:spPr>
          <a:xfrm>
            <a:off x="2888375" y="2085569"/>
            <a:ext cx="2227395" cy="1470749"/>
          </a:xfrm>
          <a:custGeom>
            <a:avLst/>
            <a:gdLst>
              <a:gd name="connsiteX0" fmla="*/ 2214565 w 2227395"/>
              <a:gd name="connsiteY0" fmla="*/ 4988 h 1470749"/>
              <a:gd name="connsiteX1" fmla="*/ 1885207 w 2227395"/>
              <a:gd name="connsiteY1" fmla="*/ 9321 h 1470749"/>
              <a:gd name="connsiteX2" fmla="*/ 1525514 w 2227395"/>
              <a:gd name="connsiteY2" fmla="*/ 30989 h 1470749"/>
              <a:gd name="connsiteX3" fmla="*/ 1334834 w 2227395"/>
              <a:gd name="connsiteY3" fmla="*/ 56991 h 1470749"/>
              <a:gd name="connsiteX4" fmla="*/ 1083482 w 2227395"/>
              <a:gd name="connsiteY4" fmla="*/ 43990 h 1470749"/>
              <a:gd name="connsiteX5" fmla="*/ 871133 w 2227395"/>
              <a:gd name="connsiteY5" fmla="*/ 13655 h 1470749"/>
              <a:gd name="connsiteX6" fmla="*/ 671786 w 2227395"/>
              <a:gd name="connsiteY6" fmla="*/ 26656 h 1470749"/>
              <a:gd name="connsiteX7" fmla="*/ 520108 w 2227395"/>
              <a:gd name="connsiteY7" fmla="*/ 104661 h 1470749"/>
              <a:gd name="connsiteX8" fmla="*/ 459437 w 2227395"/>
              <a:gd name="connsiteY8" fmla="*/ 160999 h 1470749"/>
              <a:gd name="connsiteX9" fmla="*/ 164749 w 2227395"/>
              <a:gd name="connsiteY9" fmla="*/ 117662 h 1470749"/>
              <a:gd name="connsiteX10" fmla="*/ 73742 w 2227395"/>
              <a:gd name="connsiteY10" fmla="*/ 239005 h 1470749"/>
              <a:gd name="connsiteX11" fmla="*/ 108411 w 2227395"/>
              <a:gd name="connsiteY11" fmla="*/ 369014 h 1470749"/>
              <a:gd name="connsiteX12" fmla="*/ 91077 w 2227395"/>
              <a:gd name="connsiteY12" fmla="*/ 447020 h 1470749"/>
              <a:gd name="connsiteX13" fmla="*/ 34739 w 2227395"/>
              <a:gd name="connsiteY13" fmla="*/ 538026 h 1470749"/>
              <a:gd name="connsiteX14" fmla="*/ 70 w 2227395"/>
              <a:gd name="connsiteY14" fmla="*/ 564028 h 1470749"/>
              <a:gd name="connsiteX15" fmla="*/ 43406 w 2227395"/>
              <a:gd name="connsiteY15" fmla="*/ 733041 h 1470749"/>
              <a:gd name="connsiteX16" fmla="*/ 130079 w 2227395"/>
              <a:gd name="connsiteY16" fmla="*/ 824047 h 1470749"/>
              <a:gd name="connsiteX17" fmla="*/ 164749 w 2227395"/>
              <a:gd name="connsiteY17" fmla="*/ 850049 h 1470749"/>
              <a:gd name="connsiteX18" fmla="*/ 117078 w 2227395"/>
              <a:gd name="connsiteY18" fmla="*/ 1092734 h 1470749"/>
              <a:gd name="connsiteX19" fmla="*/ 130079 w 2227395"/>
              <a:gd name="connsiteY19" fmla="*/ 1322417 h 1470749"/>
              <a:gd name="connsiteX20" fmla="*/ 208085 w 2227395"/>
              <a:gd name="connsiteY20" fmla="*/ 1383088 h 1470749"/>
              <a:gd name="connsiteX21" fmla="*/ 255755 w 2227395"/>
              <a:gd name="connsiteY21" fmla="*/ 1422091 h 1470749"/>
              <a:gd name="connsiteX22" fmla="*/ 355429 w 2227395"/>
              <a:gd name="connsiteY22" fmla="*/ 1461094 h 1470749"/>
              <a:gd name="connsiteX23" fmla="*/ 489772 w 2227395"/>
              <a:gd name="connsiteY23" fmla="*/ 1469761 h 1470749"/>
              <a:gd name="connsiteX24" fmla="*/ 611114 w 2227395"/>
              <a:gd name="connsiteY24" fmla="*/ 1443759 h 1470749"/>
              <a:gd name="connsiteX25" fmla="*/ 702121 w 2227395"/>
              <a:gd name="connsiteY25" fmla="*/ 1396089 h 1470749"/>
              <a:gd name="connsiteX26" fmla="*/ 645784 w 2227395"/>
              <a:gd name="connsiteY26" fmla="*/ 1292081 h 1470749"/>
              <a:gd name="connsiteX27" fmla="*/ 654451 w 2227395"/>
              <a:gd name="connsiteY27" fmla="*/ 1123069 h 1470749"/>
              <a:gd name="connsiteX28" fmla="*/ 676119 w 2227395"/>
              <a:gd name="connsiteY28" fmla="*/ 1001727 h 1470749"/>
              <a:gd name="connsiteX29" fmla="*/ 754125 w 2227395"/>
              <a:gd name="connsiteY29" fmla="*/ 910720 h 1470749"/>
              <a:gd name="connsiteX30" fmla="*/ 862466 w 2227395"/>
              <a:gd name="connsiteY30" fmla="*/ 772043 h 1470749"/>
              <a:gd name="connsiteX31" fmla="*/ 983808 w 2227395"/>
              <a:gd name="connsiteY31" fmla="*/ 672370 h 1470749"/>
              <a:gd name="connsiteX32" fmla="*/ 1113818 w 2227395"/>
              <a:gd name="connsiteY32" fmla="*/ 616032 h 1470749"/>
              <a:gd name="connsiteX33" fmla="*/ 1256828 w 2227395"/>
              <a:gd name="connsiteY33" fmla="*/ 616032 h 1470749"/>
              <a:gd name="connsiteX34" fmla="*/ 1321833 w 2227395"/>
              <a:gd name="connsiteY34" fmla="*/ 611698 h 1470749"/>
              <a:gd name="connsiteX35" fmla="*/ 1382504 w 2227395"/>
              <a:gd name="connsiteY35" fmla="*/ 590030 h 1470749"/>
              <a:gd name="connsiteX36" fmla="*/ 1477844 w 2227395"/>
              <a:gd name="connsiteY36" fmla="*/ 555361 h 1470749"/>
              <a:gd name="connsiteX37" fmla="*/ 1599187 w 2227395"/>
              <a:gd name="connsiteY37" fmla="*/ 460021 h 1470749"/>
              <a:gd name="connsiteX38" fmla="*/ 1716195 w 2227395"/>
              <a:gd name="connsiteY38" fmla="*/ 395016 h 1470749"/>
              <a:gd name="connsiteX39" fmla="*/ 1716195 w 2227395"/>
              <a:gd name="connsiteY39" fmla="*/ 499024 h 1470749"/>
              <a:gd name="connsiteX40" fmla="*/ 1633856 w 2227395"/>
              <a:gd name="connsiteY40" fmla="*/ 611698 h 1470749"/>
              <a:gd name="connsiteX41" fmla="*/ 1616521 w 2227395"/>
              <a:gd name="connsiteY41" fmla="*/ 659369 h 1470749"/>
              <a:gd name="connsiteX42" fmla="*/ 1603520 w 2227395"/>
              <a:gd name="connsiteY42" fmla="*/ 733041 h 1470749"/>
              <a:gd name="connsiteX43" fmla="*/ 1638189 w 2227395"/>
              <a:gd name="connsiteY43" fmla="*/ 815380 h 1470749"/>
              <a:gd name="connsiteX44" fmla="*/ 1681526 w 2227395"/>
              <a:gd name="connsiteY44" fmla="*/ 824047 h 1470749"/>
              <a:gd name="connsiteX45" fmla="*/ 1759532 w 2227395"/>
              <a:gd name="connsiteY45" fmla="*/ 837048 h 1470749"/>
              <a:gd name="connsiteX46" fmla="*/ 1833204 w 2227395"/>
              <a:gd name="connsiteY46" fmla="*/ 806713 h 1470749"/>
              <a:gd name="connsiteX47" fmla="*/ 1867873 w 2227395"/>
              <a:gd name="connsiteY47" fmla="*/ 737374 h 1470749"/>
              <a:gd name="connsiteX48" fmla="*/ 1902542 w 2227395"/>
              <a:gd name="connsiteY48" fmla="*/ 650701 h 1470749"/>
              <a:gd name="connsiteX49" fmla="*/ 1958879 w 2227395"/>
              <a:gd name="connsiteY49" fmla="*/ 542360 h 1470749"/>
              <a:gd name="connsiteX50" fmla="*/ 2010883 w 2227395"/>
              <a:gd name="connsiteY50" fmla="*/ 512025 h 1470749"/>
              <a:gd name="connsiteX51" fmla="*/ 2101890 w 2227395"/>
              <a:gd name="connsiteY51" fmla="*/ 490356 h 1470749"/>
              <a:gd name="connsiteX52" fmla="*/ 2184229 w 2227395"/>
              <a:gd name="connsiteY52" fmla="*/ 468688 h 1470749"/>
              <a:gd name="connsiteX53" fmla="*/ 2188563 w 2227395"/>
              <a:gd name="connsiteY53" fmla="*/ 460021 h 1470749"/>
              <a:gd name="connsiteX54" fmla="*/ 2119224 w 2227395"/>
              <a:gd name="connsiteY54" fmla="*/ 416684 h 1470749"/>
              <a:gd name="connsiteX55" fmla="*/ 2067221 w 2227395"/>
              <a:gd name="connsiteY55" fmla="*/ 308343 h 1470749"/>
              <a:gd name="connsiteX56" fmla="*/ 2106223 w 2227395"/>
              <a:gd name="connsiteY56" fmla="*/ 121996 h 1470749"/>
              <a:gd name="connsiteX57" fmla="*/ 2153894 w 2227395"/>
              <a:gd name="connsiteY57" fmla="*/ 78660 h 1470749"/>
              <a:gd name="connsiteX58" fmla="*/ 2214565 w 2227395"/>
              <a:gd name="connsiteY58" fmla="*/ 4988 h 14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27395" h="1470749">
                <a:moveTo>
                  <a:pt x="2214565" y="4988"/>
                </a:moveTo>
                <a:cubicBezTo>
                  <a:pt x="2169784" y="-6568"/>
                  <a:pt x="2000049" y="4988"/>
                  <a:pt x="1885207" y="9321"/>
                </a:cubicBezTo>
                <a:cubicBezTo>
                  <a:pt x="1770365" y="13654"/>
                  <a:pt x="1617243" y="23044"/>
                  <a:pt x="1525514" y="30989"/>
                </a:cubicBezTo>
                <a:cubicBezTo>
                  <a:pt x="1433785" y="38934"/>
                  <a:pt x="1408506" y="54824"/>
                  <a:pt x="1334834" y="56991"/>
                </a:cubicBezTo>
                <a:cubicBezTo>
                  <a:pt x="1261162" y="59158"/>
                  <a:pt x="1160765" y="51213"/>
                  <a:pt x="1083482" y="43990"/>
                </a:cubicBezTo>
                <a:cubicBezTo>
                  <a:pt x="1006199" y="36767"/>
                  <a:pt x="939749" y="16544"/>
                  <a:pt x="871133" y="13655"/>
                </a:cubicBezTo>
                <a:cubicBezTo>
                  <a:pt x="802517" y="10766"/>
                  <a:pt x="730290" y="11488"/>
                  <a:pt x="671786" y="26656"/>
                </a:cubicBezTo>
                <a:cubicBezTo>
                  <a:pt x="613282" y="41824"/>
                  <a:pt x="555500" y="82270"/>
                  <a:pt x="520108" y="104661"/>
                </a:cubicBezTo>
                <a:cubicBezTo>
                  <a:pt x="484716" y="127052"/>
                  <a:pt x="518663" y="158832"/>
                  <a:pt x="459437" y="160999"/>
                </a:cubicBezTo>
                <a:cubicBezTo>
                  <a:pt x="400210" y="163166"/>
                  <a:pt x="229031" y="104661"/>
                  <a:pt x="164749" y="117662"/>
                </a:cubicBezTo>
                <a:cubicBezTo>
                  <a:pt x="100466" y="130663"/>
                  <a:pt x="83132" y="197113"/>
                  <a:pt x="73742" y="239005"/>
                </a:cubicBezTo>
                <a:cubicBezTo>
                  <a:pt x="64352" y="280897"/>
                  <a:pt x="105522" y="334345"/>
                  <a:pt x="108411" y="369014"/>
                </a:cubicBezTo>
                <a:cubicBezTo>
                  <a:pt x="111300" y="403683"/>
                  <a:pt x="103356" y="418851"/>
                  <a:pt x="91077" y="447020"/>
                </a:cubicBezTo>
                <a:cubicBezTo>
                  <a:pt x="78798" y="475189"/>
                  <a:pt x="49907" y="518525"/>
                  <a:pt x="34739" y="538026"/>
                </a:cubicBezTo>
                <a:cubicBezTo>
                  <a:pt x="19571" y="557527"/>
                  <a:pt x="-1374" y="531526"/>
                  <a:pt x="70" y="564028"/>
                </a:cubicBezTo>
                <a:cubicBezTo>
                  <a:pt x="1514" y="596530"/>
                  <a:pt x="21738" y="689705"/>
                  <a:pt x="43406" y="733041"/>
                </a:cubicBezTo>
                <a:cubicBezTo>
                  <a:pt x="65074" y="776378"/>
                  <a:pt x="109855" y="804546"/>
                  <a:pt x="130079" y="824047"/>
                </a:cubicBezTo>
                <a:cubicBezTo>
                  <a:pt x="150303" y="843548"/>
                  <a:pt x="166916" y="805268"/>
                  <a:pt x="164749" y="850049"/>
                </a:cubicBezTo>
                <a:cubicBezTo>
                  <a:pt x="162582" y="894830"/>
                  <a:pt x="122856" y="1014006"/>
                  <a:pt x="117078" y="1092734"/>
                </a:cubicBezTo>
                <a:cubicBezTo>
                  <a:pt x="111300" y="1171462"/>
                  <a:pt x="114911" y="1274025"/>
                  <a:pt x="130079" y="1322417"/>
                </a:cubicBezTo>
                <a:cubicBezTo>
                  <a:pt x="145247" y="1370809"/>
                  <a:pt x="187139" y="1366476"/>
                  <a:pt x="208085" y="1383088"/>
                </a:cubicBezTo>
                <a:cubicBezTo>
                  <a:pt x="229031" y="1399700"/>
                  <a:pt x="231198" y="1409090"/>
                  <a:pt x="255755" y="1422091"/>
                </a:cubicBezTo>
                <a:cubicBezTo>
                  <a:pt x="280312" y="1435092"/>
                  <a:pt x="316426" y="1453149"/>
                  <a:pt x="355429" y="1461094"/>
                </a:cubicBezTo>
                <a:cubicBezTo>
                  <a:pt x="394432" y="1469039"/>
                  <a:pt x="447158" y="1472650"/>
                  <a:pt x="489772" y="1469761"/>
                </a:cubicBezTo>
                <a:cubicBezTo>
                  <a:pt x="532386" y="1466872"/>
                  <a:pt x="575723" y="1456038"/>
                  <a:pt x="611114" y="1443759"/>
                </a:cubicBezTo>
                <a:cubicBezTo>
                  <a:pt x="646505" y="1431480"/>
                  <a:pt x="696343" y="1421369"/>
                  <a:pt x="702121" y="1396089"/>
                </a:cubicBezTo>
                <a:cubicBezTo>
                  <a:pt x="707899" y="1370809"/>
                  <a:pt x="653729" y="1337584"/>
                  <a:pt x="645784" y="1292081"/>
                </a:cubicBezTo>
                <a:cubicBezTo>
                  <a:pt x="637839" y="1246578"/>
                  <a:pt x="649395" y="1171461"/>
                  <a:pt x="654451" y="1123069"/>
                </a:cubicBezTo>
                <a:cubicBezTo>
                  <a:pt x="659507" y="1074677"/>
                  <a:pt x="659507" y="1037118"/>
                  <a:pt x="676119" y="1001727"/>
                </a:cubicBezTo>
                <a:cubicBezTo>
                  <a:pt x="692731" y="966336"/>
                  <a:pt x="723067" y="949001"/>
                  <a:pt x="754125" y="910720"/>
                </a:cubicBezTo>
                <a:cubicBezTo>
                  <a:pt x="785183" y="872439"/>
                  <a:pt x="824185" y="811768"/>
                  <a:pt x="862466" y="772043"/>
                </a:cubicBezTo>
                <a:cubicBezTo>
                  <a:pt x="900746" y="732318"/>
                  <a:pt x="941916" y="698372"/>
                  <a:pt x="983808" y="672370"/>
                </a:cubicBezTo>
                <a:cubicBezTo>
                  <a:pt x="1025700" y="646368"/>
                  <a:pt x="1068315" y="625422"/>
                  <a:pt x="1113818" y="616032"/>
                </a:cubicBezTo>
                <a:cubicBezTo>
                  <a:pt x="1159321" y="606642"/>
                  <a:pt x="1222159" y="616754"/>
                  <a:pt x="1256828" y="616032"/>
                </a:cubicBezTo>
                <a:cubicBezTo>
                  <a:pt x="1291497" y="615310"/>
                  <a:pt x="1300887" y="616032"/>
                  <a:pt x="1321833" y="611698"/>
                </a:cubicBezTo>
                <a:cubicBezTo>
                  <a:pt x="1342779" y="607364"/>
                  <a:pt x="1382504" y="590030"/>
                  <a:pt x="1382504" y="590030"/>
                </a:cubicBezTo>
                <a:cubicBezTo>
                  <a:pt x="1408506" y="580641"/>
                  <a:pt x="1441730" y="577029"/>
                  <a:pt x="1477844" y="555361"/>
                </a:cubicBezTo>
                <a:cubicBezTo>
                  <a:pt x="1513958" y="533693"/>
                  <a:pt x="1559462" y="486745"/>
                  <a:pt x="1599187" y="460021"/>
                </a:cubicBezTo>
                <a:cubicBezTo>
                  <a:pt x="1638912" y="433297"/>
                  <a:pt x="1696694" y="388516"/>
                  <a:pt x="1716195" y="395016"/>
                </a:cubicBezTo>
                <a:cubicBezTo>
                  <a:pt x="1735696" y="401517"/>
                  <a:pt x="1729918" y="462910"/>
                  <a:pt x="1716195" y="499024"/>
                </a:cubicBezTo>
                <a:cubicBezTo>
                  <a:pt x="1702472" y="535138"/>
                  <a:pt x="1650468" y="584974"/>
                  <a:pt x="1633856" y="611698"/>
                </a:cubicBezTo>
                <a:cubicBezTo>
                  <a:pt x="1617244" y="638422"/>
                  <a:pt x="1621577" y="639145"/>
                  <a:pt x="1616521" y="659369"/>
                </a:cubicBezTo>
                <a:cubicBezTo>
                  <a:pt x="1611465" y="679593"/>
                  <a:pt x="1599909" y="707039"/>
                  <a:pt x="1603520" y="733041"/>
                </a:cubicBezTo>
                <a:cubicBezTo>
                  <a:pt x="1607131" y="759043"/>
                  <a:pt x="1625188" y="800212"/>
                  <a:pt x="1638189" y="815380"/>
                </a:cubicBezTo>
                <a:cubicBezTo>
                  <a:pt x="1651190" y="830548"/>
                  <a:pt x="1661302" y="820436"/>
                  <a:pt x="1681526" y="824047"/>
                </a:cubicBezTo>
                <a:cubicBezTo>
                  <a:pt x="1701750" y="827658"/>
                  <a:pt x="1734252" y="839937"/>
                  <a:pt x="1759532" y="837048"/>
                </a:cubicBezTo>
                <a:cubicBezTo>
                  <a:pt x="1784812" y="834159"/>
                  <a:pt x="1815147" y="823325"/>
                  <a:pt x="1833204" y="806713"/>
                </a:cubicBezTo>
                <a:cubicBezTo>
                  <a:pt x="1851261" y="790101"/>
                  <a:pt x="1856317" y="763376"/>
                  <a:pt x="1867873" y="737374"/>
                </a:cubicBezTo>
                <a:cubicBezTo>
                  <a:pt x="1879429" y="711372"/>
                  <a:pt x="1887374" y="683203"/>
                  <a:pt x="1902542" y="650701"/>
                </a:cubicBezTo>
                <a:cubicBezTo>
                  <a:pt x="1917710" y="618199"/>
                  <a:pt x="1940822" y="565473"/>
                  <a:pt x="1958879" y="542360"/>
                </a:cubicBezTo>
                <a:cubicBezTo>
                  <a:pt x="1976936" y="519247"/>
                  <a:pt x="1987048" y="520692"/>
                  <a:pt x="2010883" y="512025"/>
                </a:cubicBezTo>
                <a:cubicBezTo>
                  <a:pt x="2034718" y="503358"/>
                  <a:pt x="2072999" y="497579"/>
                  <a:pt x="2101890" y="490356"/>
                </a:cubicBezTo>
                <a:cubicBezTo>
                  <a:pt x="2130781" y="483133"/>
                  <a:pt x="2184229" y="468688"/>
                  <a:pt x="2184229" y="468688"/>
                </a:cubicBezTo>
                <a:cubicBezTo>
                  <a:pt x="2198674" y="463632"/>
                  <a:pt x="2199397" y="468688"/>
                  <a:pt x="2188563" y="460021"/>
                </a:cubicBezTo>
                <a:cubicBezTo>
                  <a:pt x="2177729" y="451354"/>
                  <a:pt x="2139448" y="441964"/>
                  <a:pt x="2119224" y="416684"/>
                </a:cubicBezTo>
                <a:cubicBezTo>
                  <a:pt x="2099000" y="391404"/>
                  <a:pt x="2069388" y="357457"/>
                  <a:pt x="2067221" y="308343"/>
                </a:cubicBezTo>
                <a:cubicBezTo>
                  <a:pt x="2065054" y="259229"/>
                  <a:pt x="2091778" y="160276"/>
                  <a:pt x="2106223" y="121996"/>
                </a:cubicBezTo>
                <a:cubicBezTo>
                  <a:pt x="2120668" y="83716"/>
                  <a:pt x="2133670" y="99606"/>
                  <a:pt x="2153894" y="78660"/>
                </a:cubicBezTo>
                <a:cubicBezTo>
                  <a:pt x="2174118" y="57714"/>
                  <a:pt x="2259346" y="16544"/>
                  <a:pt x="2214565" y="4988"/>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orme libre : forme 16">
            <a:extLst>
              <a:ext uri="{FF2B5EF4-FFF2-40B4-BE49-F238E27FC236}">
                <a16:creationId xmlns:a16="http://schemas.microsoft.com/office/drawing/2014/main" id="{E88E236F-F182-440F-BCA3-5E391C70DF5A}"/>
              </a:ext>
            </a:extLst>
          </p:cNvPr>
          <p:cNvSpPr/>
          <p:nvPr/>
        </p:nvSpPr>
        <p:spPr>
          <a:xfrm>
            <a:off x="3962694" y="3049351"/>
            <a:ext cx="541806" cy="459738"/>
          </a:xfrm>
          <a:custGeom>
            <a:avLst/>
            <a:gdLst>
              <a:gd name="connsiteX0" fmla="*/ 225350 w 541806"/>
              <a:gd name="connsiteY0" fmla="*/ 1433 h 459738"/>
              <a:gd name="connsiteX1" fmla="*/ 398696 w 541806"/>
              <a:gd name="connsiteY1" fmla="*/ 31768 h 459738"/>
              <a:gd name="connsiteX2" fmla="*/ 489702 w 541806"/>
              <a:gd name="connsiteY2" fmla="*/ 36102 h 459738"/>
              <a:gd name="connsiteX3" fmla="*/ 520038 w 541806"/>
              <a:gd name="connsiteY3" fmla="*/ 79439 h 459738"/>
              <a:gd name="connsiteX4" fmla="*/ 541706 w 541806"/>
              <a:gd name="connsiteY4" fmla="*/ 140110 h 459738"/>
              <a:gd name="connsiteX5" fmla="*/ 511371 w 541806"/>
              <a:gd name="connsiteY5" fmla="*/ 248451 h 459738"/>
              <a:gd name="connsiteX6" fmla="*/ 502703 w 541806"/>
              <a:gd name="connsiteY6" fmla="*/ 304788 h 459738"/>
              <a:gd name="connsiteX7" fmla="*/ 420364 w 541806"/>
              <a:gd name="connsiteY7" fmla="*/ 369793 h 459738"/>
              <a:gd name="connsiteX8" fmla="*/ 329357 w 541806"/>
              <a:gd name="connsiteY8" fmla="*/ 426130 h 459738"/>
              <a:gd name="connsiteX9" fmla="*/ 264353 w 541806"/>
              <a:gd name="connsiteY9" fmla="*/ 456466 h 459738"/>
              <a:gd name="connsiteX10" fmla="*/ 186347 w 541806"/>
              <a:gd name="connsiteY10" fmla="*/ 456466 h 459738"/>
              <a:gd name="connsiteX11" fmla="*/ 95340 w 541806"/>
              <a:gd name="connsiteY11" fmla="*/ 434798 h 459738"/>
              <a:gd name="connsiteX12" fmla="*/ 34669 w 541806"/>
              <a:gd name="connsiteY12" fmla="*/ 391461 h 459738"/>
              <a:gd name="connsiteX13" fmla="*/ 0 w 541806"/>
              <a:gd name="connsiteY13" fmla="*/ 326457 h 459738"/>
              <a:gd name="connsiteX14" fmla="*/ 34669 w 541806"/>
              <a:gd name="connsiteY14" fmla="*/ 226783 h 459738"/>
              <a:gd name="connsiteX15" fmla="*/ 78006 w 541806"/>
              <a:gd name="connsiteY15" fmla="*/ 148777 h 459738"/>
              <a:gd name="connsiteX16" fmla="*/ 108341 w 541806"/>
              <a:gd name="connsiteY16" fmla="*/ 140110 h 459738"/>
              <a:gd name="connsiteX17" fmla="*/ 143010 w 541806"/>
              <a:gd name="connsiteY17" fmla="*/ 83772 h 459738"/>
              <a:gd name="connsiteX18" fmla="*/ 225350 w 541806"/>
              <a:gd name="connsiteY18" fmla="*/ 1433 h 45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806" h="459738">
                <a:moveTo>
                  <a:pt x="225350" y="1433"/>
                </a:moveTo>
                <a:cubicBezTo>
                  <a:pt x="267964" y="-7234"/>
                  <a:pt x="354637" y="25990"/>
                  <a:pt x="398696" y="31768"/>
                </a:cubicBezTo>
                <a:cubicBezTo>
                  <a:pt x="442755" y="37546"/>
                  <a:pt x="469478" y="28157"/>
                  <a:pt x="489702" y="36102"/>
                </a:cubicBezTo>
                <a:cubicBezTo>
                  <a:pt x="509926" y="44047"/>
                  <a:pt x="511371" y="62104"/>
                  <a:pt x="520038" y="79439"/>
                </a:cubicBezTo>
                <a:cubicBezTo>
                  <a:pt x="528705" y="96774"/>
                  <a:pt x="543151" y="111941"/>
                  <a:pt x="541706" y="140110"/>
                </a:cubicBezTo>
                <a:cubicBezTo>
                  <a:pt x="540262" y="168279"/>
                  <a:pt x="517872" y="221005"/>
                  <a:pt x="511371" y="248451"/>
                </a:cubicBezTo>
                <a:cubicBezTo>
                  <a:pt x="504871" y="275897"/>
                  <a:pt x="517871" y="284564"/>
                  <a:pt x="502703" y="304788"/>
                </a:cubicBezTo>
                <a:cubicBezTo>
                  <a:pt x="487535" y="325012"/>
                  <a:pt x="449255" y="349569"/>
                  <a:pt x="420364" y="369793"/>
                </a:cubicBezTo>
                <a:cubicBezTo>
                  <a:pt x="391473" y="390017"/>
                  <a:pt x="355359" y="411685"/>
                  <a:pt x="329357" y="426130"/>
                </a:cubicBezTo>
                <a:cubicBezTo>
                  <a:pt x="303355" y="440576"/>
                  <a:pt x="288188" y="451410"/>
                  <a:pt x="264353" y="456466"/>
                </a:cubicBezTo>
                <a:cubicBezTo>
                  <a:pt x="240518" y="461522"/>
                  <a:pt x="214516" y="460077"/>
                  <a:pt x="186347" y="456466"/>
                </a:cubicBezTo>
                <a:cubicBezTo>
                  <a:pt x="158178" y="452855"/>
                  <a:pt x="120620" y="445632"/>
                  <a:pt x="95340" y="434798"/>
                </a:cubicBezTo>
                <a:cubicBezTo>
                  <a:pt x="70060" y="423964"/>
                  <a:pt x="50559" y="409518"/>
                  <a:pt x="34669" y="391461"/>
                </a:cubicBezTo>
                <a:cubicBezTo>
                  <a:pt x="18779" y="373404"/>
                  <a:pt x="0" y="353903"/>
                  <a:pt x="0" y="326457"/>
                </a:cubicBezTo>
                <a:cubicBezTo>
                  <a:pt x="0" y="299011"/>
                  <a:pt x="21668" y="256396"/>
                  <a:pt x="34669" y="226783"/>
                </a:cubicBezTo>
                <a:cubicBezTo>
                  <a:pt x="47670" y="197170"/>
                  <a:pt x="65727" y="163223"/>
                  <a:pt x="78006" y="148777"/>
                </a:cubicBezTo>
                <a:cubicBezTo>
                  <a:pt x="90285" y="134332"/>
                  <a:pt x="97507" y="150944"/>
                  <a:pt x="108341" y="140110"/>
                </a:cubicBezTo>
                <a:cubicBezTo>
                  <a:pt x="119175" y="129276"/>
                  <a:pt x="130009" y="101829"/>
                  <a:pt x="143010" y="83772"/>
                </a:cubicBezTo>
                <a:cubicBezTo>
                  <a:pt x="156011" y="65715"/>
                  <a:pt x="182736" y="10100"/>
                  <a:pt x="225350" y="143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Forme libre : forme 17">
            <a:extLst>
              <a:ext uri="{FF2B5EF4-FFF2-40B4-BE49-F238E27FC236}">
                <a16:creationId xmlns:a16="http://schemas.microsoft.com/office/drawing/2014/main" id="{D7C70500-C123-454E-A08F-55776B6A229C}"/>
              </a:ext>
            </a:extLst>
          </p:cNvPr>
          <p:cNvSpPr/>
          <p:nvPr/>
        </p:nvSpPr>
        <p:spPr>
          <a:xfrm>
            <a:off x="10800416" y="2831564"/>
            <a:ext cx="675835" cy="677509"/>
          </a:xfrm>
          <a:custGeom>
            <a:avLst/>
            <a:gdLst>
              <a:gd name="connsiteX0" fmla="*/ 143208 w 675835"/>
              <a:gd name="connsiteY0" fmla="*/ 154013 h 677772"/>
              <a:gd name="connsiteX1" fmla="*/ 199546 w 675835"/>
              <a:gd name="connsiteY1" fmla="*/ 54339 h 677772"/>
              <a:gd name="connsiteX2" fmla="*/ 286219 w 675835"/>
              <a:gd name="connsiteY2" fmla="*/ 2335 h 677772"/>
              <a:gd name="connsiteX3" fmla="*/ 372892 w 675835"/>
              <a:gd name="connsiteY3" fmla="*/ 15336 h 677772"/>
              <a:gd name="connsiteX4" fmla="*/ 416228 w 675835"/>
              <a:gd name="connsiteY4" fmla="*/ 71673 h 677772"/>
              <a:gd name="connsiteX5" fmla="*/ 455231 w 675835"/>
              <a:gd name="connsiteY5" fmla="*/ 136678 h 677772"/>
              <a:gd name="connsiteX6" fmla="*/ 485567 w 675835"/>
              <a:gd name="connsiteY6" fmla="*/ 214684 h 677772"/>
              <a:gd name="connsiteX7" fmla="*/ 515902 w 675835"/>
              <a:gd name="connsiteY7" fmla="*/ 305690 h 677772"/>
              <a:gd name="connsiteX8" fmla="*/ 546238 w 675835"/>
              <a:gd name="connsiteY8" fmla="*/ 375029 h 677772"/>
              <a:gd name="connsiteX9" fmla="*/ 567906 w 675835"/>
              <a:gd name="connsiteY9" fmla="*/ 418365 h 677772"/>
              <a:gd name="connsiteX10" fmla="*/ 615576 w 675835"/>
              <a:gd name="connsiteY10" fmla="*/ 440034 h 677772"/>
              <a:gd name="connsiteX11" fmla="*/ 637244 w 675835"/>
              <a:gd name="connsiteY11" fmla="*/ 444367 h 677772"/>
              <a:gd name="connsiteX12" fmla="*/ 632911 w 675835"/>
              <a:gd name="connsiteY12" fmla="*/ 661050 h 677772"/>
              <a:gd name="connsiteX13" fmla="*/ 82537 w 675835"/>
              <a:gd name="connsiteY13" fmla="*/ 656716 h 677772"/>
              <a:gd name="connsiteX14" fmla="*/ 26200 w 675835"/>
              <a:gd name="connsiteY14" fmla="*/ 604712 h 677772"/>
              <a:gd name="connsiteX15" fmla="*/ 198 w 675835"/>
              <a:gd name="connsiteY15" fmla="*/ 509372 h 677772"/>
              <a:gd name="connsiteX16" fmla="*/ 17533 w 675835"/>
              <a:gd name="connsiteY16" fmla="*/ 396697 h 677772"/>
              <a:gd name="connsiteX17" fmla="*/ 73870 w 675835"/>
              <a:gd name="connsiteY17" fmla="*/ 327359 h 677772"/>
              <a:gd name="connsiteX18" fmla="*/ 104206 w 675835"/>
              <a:gd name="connsiteY18" fmla="*/ 284022 h 677772"/>
              <a:gd name="connsiteX19" fmla="*/ 112873 w 675835"/>
              <a:gd name="connsiteY19" fmla="*/ 197349 h 677772"/>
              <a:gd name="connsiteX20" fmla="*/ 143208 w 675835"/>
              <a:gd name="connsiteY20" fmla="*/ 154013 h 67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835" h="677772">
                <a:moveTo>
                  <a:pt x="143208" y="154013"/>
                </a:moveTo>
                <a:cubicBezTo>
                  <a:pt x="157653" y="130178"/>
                  <a:pt x="175711" y="79619"/>
                  <a:pt x="199546" y="54339"/>
                </a:cubicBezTo>
                <a:cubicBezTo>
                  <a:pt x="223381" y="29059"/>
                  <a:pt x="257328" y="8835"/>
                  <a:pt x="286219" y="2335"/>
                </a:cubicBezTo>
                <a:cubicBezTo>
                  <a:pt x="315110" y="-4165"/>
                  <a:pt x="351224" y="3780"/>
                  <a:pt x="372892" y="15336"/>
                </a:cubicBezTo>
                <a:cubicBezTo>
                  <a:pt x="394560" y="26892"/>
                  <a:pt x="402505" y="51449"/>
                  <a:pt x="416228" y="71673"/>
                </a:cubicBezTo>
                <a:cubicBezTo>
                  <a:pt x="429951" y="91897"/>
                  <a:pt x="443675" y="112843"/>
                  <a:pt x="455231" y="136678"/>
                </a:cubicBezTo>
                <a:cubicBezTo>
                  <a:pt x="466787" y="160513"/>
                  <a:pt x="475455" y="186515"/>
                  <a:pt x="485567" y="214684"/>
                </a:cubicBezTo>
                <a:cubicBezTo>
                  <a:pt x="495679" y="242853"/>
                  <a:pt x="505790" y="278966"/>
                  <a:pt x="515902" y="305690"/>
                </a:cubicBezTo>
                <a:cubicBezTo>
                  <a:pt x="526014" y="332414"/>
                  <a:pt x="537571" y="356250"/>
                  <a:pt x="546238" y="375029"/>
                </a:cubicBezTo>
                <a:cubicBezTo>
                  <a:pt x="554905" y="393808"/>
                  <a:pt x="556350" y="407531"/>
                  <a:pt x="567906" y="418365"/>
                </a:cubicBezTo>
                <a:cubicBezTo>
                  <a:pt x="579462" y="429199"/>
                  <a:pt x="604020" y="435700"/>
                  <a:pt x="615576" y="440034"/>
                </a:cubicBezTo>
                <a:cubicBezTo>
                  <a:pt x="627132" y="444368"/>
                  <a:pt x="634355" y="407531"/>
                  <a:pt x="637244" y="444367"/>
                </a:cubicBezTo>
                <a:cubicBezTo>
                  <a:pt x="640133" y="481203"/>
                  <a:pt x="725362" y="625659"/>
                  <a:pt x="632911" y="661050"/>
                </a:cubicBezTo>
                <a:cubicBezTo>
                  <a:pt x="540460" y="696441"/>
                  <a:pt x="183655" y="666106"/>
                  <a:pt x="82537" y="656716"/>
                </a:cubicBezTo>
                <a:cubicBezTo>
                  <a:pt x="-18581" y="647326"/>
                  <a:pt x="39923" y="629269"/>
                  <a:pt x="26200" y="604712"/>
                </a:cubicBezTo>
                <a:cubicBezTo>
                  <a:pt x="12477" y="580155"/>
                  <a:pt x="1642" y="544041"/>
                  <a:pt x="198" y="509372"/>
                </a:cubicBezTo>
                <a:cubicBezTo>
                  <a:pt x="-1246" y="474703"/>
                  <a:pt x="5254" y="427033"/>
                  <a:pt x="17533" y="396697"/>
                </a:cubicBezTo>
                <a:cubicBezTo>
                  <a:pt x="29812" y="366362"/>
                  <a:pt x="59425" y="346138"/>
                  <a:pt x="73870" y="327359"/>
                </a:cubicBezTo>
                <a:cubicBezTo>
                  <a:pt x="88315" y="308580"/>
                  <a:pt x="97705" y="305690"/>
                  <a:pt x="104206" y="284022"/>
                </a:cubicBezTo>
                <a:cubicBezTo>
                  <a:pt x="110706" y="262354"/>
                  <a:pt x="107817" y="216128"/>
                  <a:pt x="112873" y="197349"/>
                </a:cubicBezTo>
                <a:cubicBezTo>
                  <a:pt x="117929" y="178570"/>
                  <a:pt x="128763" y="177848"/>
                  <a:pt x="143208" y="15401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Forme libre : forme 18">
            <a:extLst>
              <a:ext uri="{FF2B5EF4-FFF2-40B4-BE49-F238E27FC236}">
                <a16:creationId xmlns:a16="http://schemas.microsoft.com/office/drawing/2014/main" id="{ED7622AA-C816-4F74-B605-BF1D077A7DB0}"/>
              </a:ext>
            </a:extLst>
          </p:cNvPr>
          <p:cNvSpPr/>
          <p:nvPr/>
        </p:nvSpPr>
        <p:spPr>
          <a:xfrm>
            <a:off x="5497806" y="2041586"/>
            <a:ext cx="5264169" cy="1514733"/>
          </a:xfrm>
          <a:custGeom>
            <a:avLst/>
            <a:gdLst>
              <a:gd name="connsiteX0" fmla="*/ 56398 w 5264169"/>
              <a:gd name="connsiteY0" fmla="*/ 1092080 h 1514733"/>
              <a:gd name="connsiteX1" fmla="*/ 21729 w 5264169"/>
              <a:gd name="connsiteY1" fmla="*/ 1157084 h 1514733"/>
              <a:gd name="connsiteX2" fmla="*/ 8728 w 5264169"/>
              <a:gd name="connsiteY2" fmla="*/ 1222089 h 1514733"/>
              <a:gd name="connsiteX3" fmla="*/ 61 w 5264169"/>
              <a:gd name="connsiteY3" fmla="*/ 1274093 h 1514733"/>
              <a:gd name="connsiteX4" fmla="*/ 13062 w 5264169"/>
              <a:gd name="connsiteY4" fmla="*/ 1321763 h 1514733"/>
              <a:gd name="connsiteX5" fmla="*/ 78066 w 5264169"/>
              <a:gd name="connsiteY5" fmla="*/ 1343431 h 1514733"/>
              <a:gd name="connsiteX6" fmla="*/ 151738 w 5264169"/>
              <a:gd name="connsiteY6" fmla="*/ 1347765 h 1514733"/>
              <a:gd name="connsiteX7" fmla="*/ 260080 w 5264169"/>
              <a:gd name="connsiteY7" fmla="*/ 1326097 h 1514733"/>
              <a:gd name="connsiteX8" fmla="*/ 372754 w 5264169"/>
              <a:gd name="connsiteY8" fmla="*/ 1282760 h 1514733"/>
              <a:gd name="connsiteX9" fmla="*/ 398756 w 5264169"/>
              <a:gd name="connsiteY9" fmla="*/ 1261092 h 1514733"/>
              <a:gd name="connsiteX10" fmla="*/ 455094 w 5264169"/>
              <a:gd name="connsiteY10" fmla="*/ 1269759 h 1514733"/>
              <a:gd name="connsiteX11" fmla="*/ 481096 w 5264169"/>
              <a:gd name="connsiteY11" fmla="*/ 1291428 h 1514733"/>
              <a:gd name="connsiteX12" fmla="*/ 481096 w 5264169"/>
              <a:gd name="connsiteY12" fmla="*/ 1360766 h 1514733"/>
              <a:gd name="connsiteX13" fmla="*/ 485429 w 5264169"/>
              <a:gd name="connsiteY13" fmla="*/ 1430104 h 1514733"/>
              <a:gd name="connsiteX14" fmla="*/ 468095 w 5264169"/>
              <a:gd name="connsiteY14" fmla="*/ 1486442 h 1514733"/>
              <a:gd name="connsiteX15" fmla="*/ 468095 w 5264169"/>
              <a:gd name="connsiteY15" fmla="*/ 1512444 h 1514733"/>
              <a:gd name="connsiteX16" fmla="*/ 741115 w 5264169"/>
              <a:gd name="connsiteY16" fmla="*/ 1512444 h 1514733"/>
              <a:gd name="connsiteX17" fmla="*/ 1009801 w 5264169"/>
              <a:gd name="connsiteY17" fmla="*/ 1503776 h 1514733"/>
              <a:gd name="connsiteX18" fmla="*/ 1356493 w 5264169"/>
              <a:gd name="connsiteY18" fmla="*/ 1486442 h 1514733"/>
              <a:gd name="connsiteX19" fmla="*/ 1404163 w 5264169"/>
              <a:gd name="connsiteY19" fmla="*/ 1408436 h 1514733"/>
              <a:gd name="connsiteX20" fmla="*/ 1399829 w 5264169"/>
              <a:gd name="connsiteY20" fmla="*/ 1187420 h 1514733"/>
              <a:gd name="connsiteX21" fmla="*/ 1356493 w 5264169"/>
              <a:gd name="connsiteY21" fmla="*/ 988072 h 1514733"/>
              <a:gd name="connsiteX22" fmla="*/ 1334825 w 5264169"/>
              <a:gd name="connsiteY22" fmla="*/ 797392 h 1514733"/>
              <a:gd name="connsiteX23" fmla="*/ 1347826 w 5264169"/>
              <a:gd name="connsiteY23" fmla="*/ 745388 h 1514733"/>
              <a:gd name="connsiteX24" fmla="*/ 1495170 w 5264169"/>
              <a:gd name="connsiteY24" fmla="*/ 710719 h 1514733"/>
              <a:gd name="connsiteX25" fmla="*/ 1516838 w 5264169"/>
              <a:gd name="connsiteY25" fmla="*/ 689050 h 1514733"/>
              <a:gd name="connsiteX26" fmla="*/ 1573175 w 5264169"/>
              <a:gd name="connsiteY26" fmla="*/ 494036 h 1514733"/>
              <a:gd name="connsiteX27" fmla="*/ 1668516 w 5264169"/>
              <a:gd name="connsiteY27" fmla="*/ 463701 h 1514733"/>
              <a:gd name="connsiteX28" fmla="*/ 1798525 w 5264169"/>
              <a:gd name="connsiteY28" fmla="*/ 533039 h 1514733"/>
              <a:gd name="connsiteX29" fmla="*/ 1889532 w 5264169"/>
              <a:gd name="connsiteY29" fmla="*/ 537373 h 1514733"/>
              <a:gd name="connsiteX30" fmla="*/ 2041209 w 5264169"/>
              <a:gd name="connsiteY30" fmla="*/ 533039 h 1514733"/>
              <a:gd name="connsiteX31" fmla="*/ 2127882 w 5264169"/>
              <a:gd name="connsiteY31" fmla="*/ 520038 h 1514733"/>
              <a:gd name="connsiteX32" fmla="*/ 2227556 w 5264169"/>
              <a:gd name="connsiteY32" fmla="*/ 520038 h 1514733"/>
              <a:gd name="connsiteX33" fmla="*/ 2292561 w 5264169"/>
              <a:gd name="connsiteY33" fmla="*/ 576375 h 1514733"/>
              <a:gd name="connsiteX34" fmla="*/ 2249225 w 5264169"/>
              <a:gd name="connsiteY34" fmla="*/ 684717 h 1514733"/>
              <a:gd name="connsiteX35" fmla="*/ 2171219 w 5264169"/>
              <a:gd name="connsiteY35" fmla="*/ 784391 h 1514733"/>
              <a:gd name="connsiteX36" fmla="*/ 2132216 w 5264169"/>
              <a:gd name="connsiteY36" fmla="*/ 879731 h 1514733"/>
              <a:gd name="connsiteX37" fmla="*/ 2223223 w 5264169"/>
              <a:gd name="connsiteY37" fmla="*/ 940402 h 1514733"/>
              <a:gd name="connsiteX38" fmla="*/ 2348899 w 5264169"/>
              <a:gd name="connsiteY38" fmla="*/ 931735 h 1514733"/>
              <a:gd name="connsiteX39" fmla="*/ 2422571 w 5264169"/>
              <a:gd name="connsiteY39" fmla="*/ 910066 h 1514733"/>
              <a:gd name="connsiteX40" fmla="*/ 2491909 w 5264169"/>
              <a:gd name="connsiteY40" fmla="*/ 814726 h 1514733"/>
              <a:gd name="connsiteX41" fmla="*/ 2656588 w 5264169"/>
              <a:gd name="connsiteY41" fmla="*/ 684717 h 1514733"/>
              <a:gd name="connsiteX42" fmla="*/ 2812599 w 5264169"/>
              <a:gd name="connsiteY42" fmla="*/ 611045 h 1514733"/>
              <a:gd name="connsiteX43" fmla="*/ 2990279 w 5264169"/>
              <a:gd name="connsiteY43" fmla="*/ 611045 h 1514733"/>
              <a:gd name="connsiteX44" fmla="*/ 3219962 w 5264169"/>
              <a:gd name="connsiteY44" fmla="*/ 580709 h 1514733"/>
              <a:gd name="connsiteX45" fmla="*/ 3302301 w 5264169"/>
              <a:gd name="connsiteY45" fmla="*/ 793058 h 1514733"/>
              <a:gd name="connsiteX46" fmla="*/ 3254631 w 5264169"/>
              <a:gd name="connsiteY46" fmla="*/ 931735 h 1514733"/>
              <a:gd name="connsiteX47" fmla="*/ 3128955 w 5264169"/>
              <a:gd name="connsiteY47" fmla="*/ 1139750 h 1514733"/>
              <a:gd name="connsiteX48" fmla="*/ 3046616 w 5264169"/>
              <a:gd name="connsiteY48" fmla="*/ 1291428 h 1514733"/>
              <a:gd name="connsiteX49" fmla="*/ 2925274 w 5264169"/>
              <a:gd name="connsiteY49" fmla="*/ 1451773 h 1514733"/>
              <a:gd name="connsiteX50" fmla="*/ 2916607 w 5264169"/>
              <a:gd name="connsiteY50" fmla="*/ 1456106 h 1514733"/>
              <a:gd name="connsiteX51" fmla="*/ 2985945 w 5264169"/>
              <a:gd name="connsiteY51" fmla="*/ 1469107 h 1514733"/>
              <a:gd name="connsiteX52" fmla="*/ 3033615 w 5264169"/>
              <a:gd name="connsiteY52" fmla="*/ 1469107 h 1514733"/>
              <a:gd name="connsiteX53" fmla="*/ 4117027 w 5264169"/>
              <a:gd name="connsiteY53" fmla="*/ 1469107 h 1514733"/>
              <a:gd name="connsiteX54" fmla="*/ 4138696 w 5264169"/>
              <a:gd name="connsiteY54" fmla="*/ 1443105 h 1514733"/>
              <a:gd name="connsiteX55" fmla="*/ 4281706 w 5264169"/>
              <a:gd name="connsiteY55" fmla="*/ 1369433 h 1514733"/>
              <a:gd name="connsiteX56" fmla="*/ 4407382 w 5264169"/>
              <a:gd name="connsiteY56" fmla="*/ 1356432 h 1514733"/>
              <a:gd name="connsiteX57" fmla="*/ 4745407 w 5264169"/>
              <a:gd name="connsiteY57" fmla="*/ 1334764 h 1514733"/>
              <a:gd name="connsiteX58" fmla="*/ 4858082 w 5264169"/>
              <a:gd name="connsiteY58" fmla="*/ 1343431 h 1514733"/>
              <a:gd name="connsiteX59" fmla="*/ 4970756 w 5264169"/>
              <a:gd name="connsiteY59" fmla="*/ 1235090 h 1514733"/>
              <a:gd name="connsiteX60" fmla="*/ 4979424 w 5264169"/>
              <a:gd name="connsiteY60" fmla="*/ 1044410 h 1514733"/>
              <a:gd name="connsiteX61" fmla="*/ 4979424 w 5264169"/>
              <a:gd name="connsiteY61" fmla="*/ 957737 h 1514733"/>
              <a:gd name="connsiteX62" fmla="*/ 5074764 w 5264169"/>
              <a:gd name="connsiteY62" fmla="*/ 884065 h 1514733"/>
              <a:gd name="connsiteX63" fmla="*/ 5187439 w 5264169"/>
              <a:gd name="connsiteY63" fmla="*/ 836394 h 1514733"/>
              <a:gd name="connsiteX64" fmla="*/ 5248110 w 5264169"/>
              <a:gd name="connsiteY64" fmla="*/ 793058 h 1514733"/>
              <a:gd name="connsiteX65" fmla="*/ 5261111 w 5264169"/>
              <a:gd name="connsiteY65" fmla="*/ 771390 h 1514733"/>
              <a:gd name="connsiteX66" fmla="*/ 5200440 w 5264169"/>
              <a:gd name="connsiteY66" fmla="*/ 619712 h 1514733"/>
              <a:gd name="connsiteX67" fmla="*/ 5109433 w 5264169"/>
              <a:gd name="connsiteY67" fmla="*/ 485369 h 1514733"/>
              <a:gd name="connsiteX68" fmla="*/ 4927420 w 5264169"/>
              <a:gd name="connsiteY68" fmla="*/ 424698 h 1514733"/>
              <a:gd name="connsiteX69" fmla="*/ 4827746 w 5264169"/>
              <a:gd name="connsiteY69" fmla="*/ 416030 h 1514733"/>
              <a:gd name="connsiteX70" fmla="*/ 4767075 w 5264169"/>
              <a:gd name="connsiteY70" fmla="*/ 372694 h 1514733"/>
              <a:gd name="connsiteX71" fmla="*/ 4702070 w 5264169"/>
              <a:gd name="connsiteY71" fmla="*/ 307689 h 1514733"/>
              <a:gd name="connsiteX72" fmla="*/ 4654400 w 5264169"/>
              <a:gd name="connsiteY72" fmla="*/ 264353 h 1514733"/>
              <a:gd name="connsiteX73" fmla="*/ 4611063 w 5264169"/>
              <a:gd name="connsiteY73" fmla="*/ 182013 h 1514733"/>
              <a:gd name="connsiteX74" fmla="*/ 4576394 w 5264169"/>
              <a:gd name="connsiteY74" fmla="*/ 121342 h 1514733"/>
              <a:gd name="connsiteX75" fmla="*/ 4520057 w 5264169"/>
              <a:gd name="connsiteY75" fmla="*/ 73672 h 1514733"/>
              <a:gd name="connsiteX76" fmla="*/ 4437718 w 5264169"/>
              <a:gd name="connsiteY76" fmla="*/ 26002 h 1514733"/>
              <a:gd name="connsiteX77" fmla="*/ 4385714 w 5264169"/>
              <a:gd name="connsiteY77" fmla="*/ 99674 h 1514733"/>
              <a:gd name="connsiteX78" fmla="*/ 4364045 w 5264169"/>
              <a:gd name="connsiteY78" fmla="*/ 134343 h 1514733"/>
              <a:gd name="connsiteX79" fmla="*/ 4351045 w 5264169"/>
              <a:gd name="connsiteY79" fmla="*/ 247018 h 1514733"/>
              <a:gd name="connsiteX80" fmla="*/ 4359712 w 5264169"/>
              <a:gd name="connsiteY80" fmla="*/ 364027 h 1514733"/>
              <a:gd name="connsiteX81" fmla="*/ 4320709 w 5264169"/>
              <a:gd name="connsiteY81" fmla="*/ 407363 h 1514733"/>
              <a:gd name="connsiteX82" fmla="*/ 4290373 w 5264169"/>
              <a:gd name="connsiteY82" fmla="*/ 437699 h 1514733"/>
              <a:gd name="connsiteX83" fmla="*/ 4212368 w 5264169"/>
              <a:gd name="connsiteY83" fmla="*/ 416030 h 1514733"/>
              <a:gd name="connsiteX84" fmla="*/ 3995685 w 5264169"/>
              <a:gd name="connsiteY84" fmla="*/ 338025 h 1514733"/>
              <a:gd name="connsiteX85" fmla="*/ 3943682 w 5264169"/>
              <a:gd name="connsiteY85" fmla="*/ 290355 h 1514733"/>
              <a:gd name="connsiteX86" fmla="*/ 3753001 w 5264169"/>
              <a:gd name="connsiteY86" fmla="*/ 195014 h 1514733"/>
              <a:gd name="connsiteX87" fmla="*/ 3588322 w 5264169"/>
              <a:gd name="connsiteY87" fmla="*/ 91007 h 1514733"/>
              <a:gd name="connsiteX88" fmla="*/ 3536318 w 5264169"/>
              <a:gd name="connsiteY88" fmla="*/ 65005 h 1514733"/>
              <a:gd name="connsiteX89" fmla="*/ 3445312 w 5264169"/>
              <a:gd name="connsiteY89" fmla="*/ 82339 h 1514733"/>
              <a:gd name="connsiteX90" fmla="*/ 3354305 w 5264169"/>
              <a:gd name="connsiteY90" fmla="*/ 112675 h 1514733"/>
              <a:gd name="connsiteX91" fmla="*/ 3211295 w 5264169"/>
              <a:gd name="connsiteY91" fmla="*/ 117009 h 1514733"/>
              <a:gd name="connsiteX92" fmla="*/ 3146290 w 5264169"/>
              <a:gd name="connsiteY92" fmla="*/ 91007 h 1514733"/>
              <a:gd name="connsiteX93" fmla="*/ 3076952 w 5264169"/>
              <a:gd name="connsiteY93" fmla="*/ 86673 h 1514733"/>
              <a:gd name="connsiteX94" fmla="*/ 3046616 w 5264169"/>
              <a:gd name="connsiteY94" fmla="*/ 21668 h 1514733"/>
              <a:gd name="connsiteX95" fmla="*/ 3042282 w 5264169"/>
              <a:gd name="connsiteY95" fmla="*/ 0 h 1514733"/>
              <a:gd name="connsiteX96" fmla="*/ 2565581 w 5264169"/>
              <a:gd name="connsiteY96" fmla="*/ 8667 h 1514733"/>
              <a:gd name="connsiteX97" fmla="*/ 1954536 w 5264169"/>
              <a:gd name="connsiteY97" fmla="*/ 8667 h 1514733"/>
              <a:gd name="connsiteX98" fmla="*/ 1187481 w 5264169"/>
              <a:gd name="connsiteY98" fmla="*/ 8667 h 1514733"/>
              <a:gd name="connsiteX99" fmla="*/ 1040136 w 5264169"/>
              <a:gd name="connsiteY99" fmla="*/ 13001 h 1514733"/>
              <a:gd name="connsiteX100" fmla="*/ 1079139 w 5264169"/>
              <a:gd name="connsiteY100" fmla="*/ 43337 h 1514733"/>
              <a:gd name="connsiteX101" fmla="*/ 1170146 w 5264169"/>
              <a:gd name="connsiteY101" fmla="*/ 91007 h 1514733"/>
              <a:gd name="connsiteX102" fmla="*/ 1330491 w 5264169"/>
              <a:gd name="connsiteY102" fmla="*/ 125676 h 1514733"/>
              <a:gd name="connsiteX103" fmla="*/ 1399829 w 5264169"/>
              <a:gd name="connsiteY103" fmla="*/ 164679 h 1514733"/>
              <a:gd name="connsiteX104" fmla="*/ 1469168 w 5264169"/>
              <a:gd name="connsiteY104" fmla="*/ 199348 h 1514733"/>
              <a:gd name="connsiteX105" fmla="*/ 1482169 w 5264169"/>
              <a:gd name="connsiteY105" fmla="*/ 229684 h 1514733"/>
              <a:gd name="connsiteX106" fmla="*/ 1473501 w 5264169"/>
              <a:gd name="connsiteY106" fmla="*/ 268686 h 1514733"/>
              <a:gd name="connsiteX107" fmla="*/ 1473501 w 5264169"/>
              <a:gd name="connsiteY107" fmla="*/ 307689 h 1514733"/>
              <a:gd name="connsiteX108" fmla="*/ 1460500 w 5264169"/>
              <a:gd name="connsiteY108" fmla="*/ 325024 h 1514733"/>
              <a:gd name="connsiteX109" fmla="*/ 1378161 w 5264169"/>
              <a:gd name="connsiteY109" fmla="*/ 325024 h 1514733"/>
              <a:gd name="connsiteX110" fmla="*/ 1321824 w 5264169"/>
              <a:gd name="connsiteY110" fmla="*/ 294688 h 1514733"/>
              <a:gd name="connsiteX111" fmla="*/ 1278487 w 5264169"/>
              <a:gd name="connsiteY111" fmla="*/ 273020 h 1514733"/>
              <a:gd name="connsiteX112" fmla="*/ 1239484 w 5264169"/>
              <a:gd name="connsiteY112" fmla="*/ 273020 h 1514733"/>
              <a:gd name="connsiteX113" fmla="*/ 1222150 w 5264169"/>
              <a:gd name="connsiteY113" fmla="*/ 273020 h 1514733"/>
              <a:gd name="connsiteX114" fmla="*/ 1191814 w 5264169"/>
              <a:gd name="connsiteY114" fmla="*/ 316357 h 1514733"/>
              <a:gd name="connsiteX115" fmla="*/ 1170146 w 5264169"/>
              <a:gd name="connsiteY115" fmla="*/ 385695 h 1514733"/>
              <a:gd name="connsiteX116" fmla="*/ 1152811 w 5264169"/>
              <a:gd name="connsiteY116" fmla="*/ 424698 h 1514733"/>
              <a:gd name="connsiteX117" fmla="*/ 1113809 w 5264169"/>
              <a:gd name="connsiteY117" fmla="*/ 424698 h 1514733"/>
              <a:gd name="connsiteX118" fmla="*/ 1096474 w 5264169"/>
              <a:gd name="connsiteY118" fmla="*/ 390029 h 1514733"/>
              <a:gd name="connsiteX119" fmla="*/ 1048804 w 5264169"/>
              <a:gd name="connsiteY119" fmla="*/ 342358 h 1514733"/>
              <a:gd name="connsiteX120" fmla="*/ 1040136 w 5264169"/>
              <a:gd name="connsiteY120" fmla="*/ 329357 h 1514733"/>
              <a:gd name="connsiteX121" fmla="*/ 975132 w 5264169"/>
              <a:gd name="connsiteY121" fmla="*/ 325024 h 1514733"/>
              <a:gd name="connsiteX122" fmla="*/ 944796 w 5264169"/>
              <a:gd name="connsiteY122" fmla="*/ 338025 h 1514733"/>
              <a:gd name="connsiteX123" fmla="*/ 910127 w 5264169"/>
              <a:gd name="connsiteY123" fmla="*/ 377028 h 1514733"/>
              <a:gd name="connsiteX124" fmla="*/ 884125 w 5264169"/>
              <a:gd name="connsiteY124" fmla="*/ 403030 h 1514733"/>
              <a:gd name="connsiteX125" fmla="*/ 858123 w 5264169"/>
              <a:gd name="connsiteY125" fmla="*/ 433365 h 1514733"/>
              <a:gd name="connsiteX126" fmla="*/ 788785 w 5264169"/>
              <a:gd name="connsiteY126" fmla="*/ 411697 h 1514733"/>
              <a:gd name="connsiteX127" fmla="*/ 728114 w 5264169"/>
              <a:gd name="connsiteY127" fmla="*/ 338025 h 1514733"/>
              <a:gd name="connsiteX128" fmla="*/ 684777 w 5264169"/>
              <a:gd name="connsiteY128" fmla="*/ 268686 h 1514733"/>
              <a:gd name="connsiteX129" fmla="*/ 611105 w 5264169"/>
              <a:gd name="connsiteY129" fmla="*/ 203682 h 1514733"/>
              <a:gd name="connsiteX130" fmla="*/ 567769 w 5264169"/>
              <a:gd name="connsiteY130" fmla="*/ 160345 h 1514733"/>
              <a:gd name="connsiteX131" fmla="*/ 533100 w 5264169"/>
              <a:gd name="connsiteY131" fmla="*/ 138677 h 1514733"/>
              <a:gd name="connsiteX132" fmla="*/ 494097 w 5264169"/>
              <a:gd name="connsiteY132" fmla="*/ 125676 h 1514733"/>
              <a:gd name="connsiteX133" fmla="*/ 455094 w 5264169"/>
              <a:gd name="connsiteY133" fmla="*/ 125676 h 1514733"/>
              <a:gd name="connsiteX134" fmla="*/ 424758 w 5264169"/>
              <a:gd name="connsiteY134" fmla="*/ 169012 h 1514733"/>
              <a:gd name="connsiteX135" fmla="*/ 394423 w 5264169"/>
              <a:gd name="connsiteY135" fmla="*/ 299022 h 1514733"/>
              <a:gd name="connsiteX136" fmla="*/ 385755 w 5264169"/>
              <a:gd name="connsiteY136" fmla="*/ 463701 h 1514733"/>
              <a:gd name="connsiteX137" fmla="*/ 381422 w 5264169"/>
              <a:gd name="connsiteY137" fmla="*/ 624046 h 1514733"/>
              <a:gd name="connsiteX138" fmla="*/ 359754 w 5264169"/>
              <a:gd name="connsiteY138" fmla="*/ 736720 h 1514733"/>
              <a:gd name="connsiteX139" fmla="*/ 316417 w 5264169"/>
              <a:gd name="connsiteY139" fmla="*/ 797392 h 1514733"/>
              <a:gd name="connsiteX140" fmla="*/ 268747 w 5264169"/>
              <a:gd name="connsiteY140" fmla="*/ 905733 h 1514733"/>
              <a:gd name="connsiteX141" fmla="*/ 208076 w 5264169"/>
              <a:gd name="connsiteY141" fmla="*/ 996739 h 1514733"/>
              <a:gd name="connsiteX142" fmla="*/ 160406 w 5264169"/>
              <a:gd name="connsiteY142" fmla="*/ 1044410 h 1514733"/>
              <a:gd name="connsiteX143" fmla="*/ 56398 w 5264169"/>
              <a:gd name="connsiteY143" fmla="*/ 1092080 h 151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64169" h="1514733">
                <a:moveTo>
                  <a:pt x="56398" y="1092080"/>
                </a:moveTo>
                <a:cubicBezTo>
                  <a:pt x="33285" y="1110859"/>
                  <a:pt x="29674" y="1135416"/>
                  <a:pt x="21729" y="1157084"/>
                </a:cubicBezTo>
                <a:cubicBezTo>
                  <a:pt x="13784" y="1178752"/>
                  <a:pt x="12339" y="1202588"/>
                  <a:pt x="8728" y="1222089"/>
                </a:cubicBezTo>
                <a:cubicBezTo>
                  <a:pt x="5117" y="1241590"/>
                  <a:pt x="-661" y="1257481"/>
                  <a:pt x="61" y="1274093"/>
                </a:cubicBezTo>
                <a:cubicBezTo>
                  <a:pt x="783" y="1290705"/>
                  <a:pt x="61" y="1310207"/>
                  <a:pt x="13062" y="1321763"/>
                </a:cubicBezTo>
                <a:cubicBezTo>
                  <a:pt x="26063" y="1333319"/>
                  <a:pt x="54953" y="1339097"/>
                  <a:pt x="78066" y="1343431"/>
                </a:cubicBezTo>
                <a:cubicBezTo>
                  <a:pt x="101179" y="1347765"/>
                  <a:pt x="121402" y="1350654"/>
                  <a:pt x="151738" y="1347765"/>
                </a:cubicBezTo>
                <a:cubicBezTo>
                  <a:pt x="182074" y="1344876"/>
                  <a:pt x="223244" y="1336931"/>
                  <a:pt x="260080" y="1326097"/>
                </a:cubicBezTo>
                <a:cubicBezTo>
                  <a:pt x="296916" y="1315263"/>
                  <a:pt x="349641" y="1293594"/>
                  <a:pt x="372754" y="1282760"/>
                </a:cubicBezTo>
                <a:cubicBezTo>
                  <a:pt x="395867" y="1271926"/>
                  <a:pt x="385033" y="1263259"/>
                  <a:pt x="398756" y="1261092"/>
                </a:cubicBezTo>
                <a:cubicBezTo>
                  <a:pt x="412479" y="1258925"/>
                  <a:pt x="441371" y="1264703"/>
                  <a:pt x="455094" y="1269759"/>
                </a:cubicBezTo>
                <a:cubicBezTo>
                  <a:pt x="468817" y="1274815"/>
                  <a:pt x="476762" y="1276260"/>
                  <a:pt x="481096" y="1291428"/>
                </a:cubicBezTo>
                <a:cubicBezTo>
                  <a:pt x="485430" y="1306596"/>
                  <a:pt x="480374" y="1337653"/>
                  <a:pt x="481096" y="1360766"/>
                </a:cubicBezTo>
                <a:cubicBezTo>
                  <a:pt x="481818" y="1383879"/>
                  <a:pt x="487596" y="1409158"/>
                  <a:pt x="485429" y="1430104"/>
                </a:cubicBezTo>
                <a:cubicBezTo>
                  <a:pt x="483262" y="1451050"/>
                  <a:pt x="470984" y="1472719"/>
                  <a:pt x="468095" y="1486442"/>
                </a:cubicBezTo>
                <a:cubicBezTo>
                  <a:pt x="465206" y="1500165"/>
                  <a:pt x="422592" y="1508110"/>
                  <a:pt x="468095" y="1512444"/>
                </a:cubicBezTo>
                <a:cubicBezTo>
                  <a:pt x="513598" y="1516778"/>
                  <a:pt x="650831" y="1513889"/>
                  <a:pt x="741115" y="1512444"/>
                </a:cubicBezTo>
                <a:cubicBezTo>
                  <a:pt x="831399" y="1510999"/>
                  <a:pt x="1009801" y="1503776"/>
                  <a:pt x="1009801" y="1503776"/>
                </a:cubicBezTo>
                <a:cubicBezTo>
                  <a:pt x="1112364" y="1499442"/>
                  <a:pt x="1290766" y="1502332"/>
                  <a:pt x="1356493" y="1486442"/>
                </a:cubicBezTo>
                <a:cubicBezTo>
                  <a:pt x="1422220" y="1470552"/>
                  <a:pt x="1396940" y="1458273"/>
                  <a:pt x="1404163" y="1408436"/>
                </a:cubicBezTo>
                <a:cubicBezTo>
                  <a:pt x="1411386" y="1358599"/>
                  <a:pt x="1407774" y="1257481"/>
                  <a:pt x="1399829" y="1187420"/>
                </a:cubicBezTo>
                <a:cubicBezTo>
                  <a:pt x="1391884" y="1117359"/>
                  <a:pt x="1367327" y="1053076"/>
                  <a:pt x="1356493" y="988072"/>
                </a:cubicBezTo>
                <a:cubicBezTo>
                  <a:pt x="1345659" y="923068"/>
                  <a:pt x="1336269" y="837839"/>
                  <a:pt x="1334825" y="797392"/>
                </a:cubicBezTo>
                <a:cubicBezTo>
                  <a:pt x="1333381" y="756945"/>
                  <a:pt x="1321102" y="759833"/>
                  <a:pt x="1347826" y="745388"/>
                </a:cubicBezTo>
                <a:cubicBezTo>
                  <a:pt x="1374550" y="730943"/>
                  <a:pt x="1467001" y="720109"/>
                  <a:pt x="1495170" y="710719"/>
                </a:cubicBezTo>
                <a:cubicBezTo>
                  <a:pt x="1523339" y="701329"/>
                  <a:pt x="1503837" y="725164"/>
                  <a:pt x="1516838" y="689050"/>
                </a:cubicBezTo>
                <a:cubicBezTo>
                  <a:pt x="1529839" y="652936"/>
                  <a:pt x="1547895" y="531594"/>
                  <a:pt x="1573175" y="494036"/>
                </a:cubicBezTo>
                <a:cubicBezTo>
                  <a:pt x="1598455" y="456478"/>
                  <a:pt x="1630958" y="457201"/>
                  <a:pt x="1668516" y="463701"/>
                </a:cubicBezTo>
                <a:cubicBezTo>
                  <a:pt x="1706074" y="470201"/>
                  <a:pt x="1761689" y="520760"/>
                  <a:pt x="1798525" y="533039"/>
                </a:cubicBezTo>
                <a:cubicBezTo>
                  <a:pt x="1835361" y="545318"/>
                  <a:pt x="1849085" y="537373"/>
                  <a:pt x="1889532" y="537373"/>
                </a:cubicBezTo>
                <a:cubicBezTo>
                  <a:pt x="1929979" y="537373"/>
                  <a:pt x="2001484" y="535928"/>
                  <a:pt x="2041209" y="533039"/>
                </a:cubicBezTo>
                <a:cubicBezTo>
                  <a:pt x="2080934" y="530150"/>
                  <a:pt x="2096824" y="522205"/>
                  <a:pt x="2127882" y="520038"/>
                </a:cubicBezTo>
                <a:cubicBezTo>
                  <a:pt x="2158940" y="517871"/>
                  <a:pt x="2200109" y="510648"/>
                  <a:pt x="2227556" y="520038"/>
                </a:cubicBezTo>
                <a:cubicBezTo>
                  <a:pt x="2255003" y="529428"/>
                  <a:pt x="2288950" y="548929"/>
                  <a:pt x="2292561" y="576375"/>
                </a:cubicBezTo>
                <a:cubicBezTo>
                  <a:pt x="2296172" y="603821"/>
                  <a:pt x="2269449" y="650048"/>
                  <a:pt x="2249225" y="684717"/>
                </a:cubicBezTo>
                <a:cubicBezTo>
                  <a:pt x="2229001" y="719386"/>
                  <a:pt x="2190720" y="751889"/>
                  <a:pt x="2171219" y="784391"/>
                </a:cubicBezTo>
                <a:cubicBezTo>
                  <a:pt x="2151718" y="816893"/>
                  <a:pt x="2123549" y="853729"/>
                  <a:pt x="2132216" y="879731"/>
                </a:cubicBezTo>
                <a:cubicBezTo>
                  <a:pt x="2140883" y="905733"/>
                  <a:pt x="2187109" y="931735"/>
                  <a:pt x="2223223" y="940402"/>
                </a:cubicBezTo>
                <a:cubicBezTo>
                  <a:pt x="2259337" y="949069"/>
                  <a:pt x="2315674" y="936791"/>
                  <a:pt x="2348899" y="931735"/>
                </a:cubicBezTo>
                <a:cubicBezTo>
                  <a:pt x="2382124" y="926679"/>
                  <a:pt x="2398736" y="929567"/>
                  <a:pt x="2422571" y="910066"/>
                </a:cubicBezTo>
                <a:cubicBezTo>
                  <a:pt x="2446406" y="890565"/>
                  <a:pt x="2452906" y="852284"/>
                  <a:pt x="2491909" y="814726"/>
                </a:cubicBezTo>
                <a:cubicBezTo>
                  <a:pt x="2530912" y="777168"/>
                  <a:pt x="2603140" y="718664"/>
                  <a:pt x="2656588" y="684717"/>
                </a:cubicBezTo>
                <a:cubicBezTo>
                  <a:pt x="2710036" y="650770"/>
                  <a:pt x="2756984" y="623324"/>
                  <a:pt x="2812599" y="611045"/>
                </a:cubicBezTo>
                <a:cubicBezTo>
                  <a:pt x="2868214" y="598766"/>
                  <a:pt x="2922385" y="616101"/>
                  <a:pt x="2990279" y="611045"/>
                </a:cubicBezTo>
                <a:cubicBezTo>
                  <a:pt x="3058173" y="605989"/>
                  <a:pt x="3167958" y="550374"/>
                  <a:pt x="3219962" y="580709"/>
                </a:cubicBezTo>
                <a:cubicBezTo>
                  <a:pt x="3271966" y="611044"/>
                  <a:pt x="3296523" y="734554"/>
                  <a:pt x="3302301" y="793058"/>
                </a:cubicBezTo>
                <a:cubicBezTo>
                  <a:pt x="3308079" y="851562"/>
                  <a:pt x="3283522" y="873953"/>
                  <a:pt x="3254631" y="931735"/>
                </a:cubicBezTo>
                <a:cubicBezTo>
                  <a:pt x="3225740" y="989517"/>
                  <a:pt x="3163624" y="1079801"/>
                  <a:pt x="3128955" y="1139750"/>
                </a:cubicBezTo>
                <a:cubicBezTo>
                  <a:pt x="3094286" y="1199699"/>
                  <a:pt x="3080563" y="1239424"/>
                  <a:pt x="3046616" y="1291428"/>
                </a:cubicBezTo>
                <a:cubicBezTo>
                  <a:pt x="3012669" y="1343432"/>
                  <a:pt x="2946942" y="1424327"/>
                  <a:pt x="2925274" y="1451773"/>
                </a:cubicBezTo>
                <a:cubicBezTo>
                  <a:pt x="2903606" y="1479219"/>
                  <a:pt x="2906495" y="1453217"/>
                  <a:pt x="2916607" y="1456106"/>
                </a:cubicBezTo>
                <a:cubicBezTo>
                  <a:pt x="2926719" y="1458995"/>
                  <a:pt x="2966444" y="1466940"/>
                  <a:pt x="2985945" y="1469107"/>
                </a:cubicBezTo>
                <a:cubicBezTo>
                  <a:pt x="3005446" y="1471274"/>
                  <a:pt x="3033615" y="1469107"/>
                  <a:pt x="3033615" y="1469107"/>
                </a:cubicBezTo>
                <a:lnTo>
                  <a:pt x="4117027" y="1469107"/>
                </a:lnTo>
                <a:cubicBezTo>
                  <a:pt x="4301207" y="1464773"/>
                  <a:pt x="4111250" y="1459717"/>
                  <a:pt x="4138696" y="1443105"/>
                </a:cubicBezTo>
                <a:cubicBezTo>
                  <a:pt x="4166143" y="1426493"/>
                  <a:pt x="4236925" y="1383878"/>
                  <a:pt x="4281706" y="1369433"/>
                </a:cubicBezTo>
                <a:cubicBezTo>
                  <a:pt x="4326487" y="1354988"/>
                  <a:pt x="4330099" y="1362210"/>
                  <a:pt x="4407382" y="1356432"/>
                </a:cubicBezTo>
                <a:cubicBezTo>
                  <a:pt x="4484666" y="1350654"/>
                  <a:pt x="4670290" y="1336931"/>
                  <a:pt x="4745407" y="1334764"/>
                </a:cubicBezTo>
                <a:cubicBezTo>
                  <a:pt x="4820524" y="1332597"/>
                  <a:pt x="4820524" y="1360043"/>
                  <a:pt x="4858082" y="1343431"/>
                </a:cubicBezTo>
                <a:cubicBezTo>
                  <a:pt x="4895640" y="1326819"/>
                  <a:pt x="4950532" y="1284927"/>
                  <a:pt x="4970756" y="1235090"/>
                </a:cubicBezTo>
                <a:cubicBezTo>
                  <a:pt x="4990980" y="1185253"/>
                  <a:pt x="4977979" y="1090635"/>
                  <a:pt x="4979424" y="1044410"/>
                </a:cubicBezTo>
                <a:cubicBezTo>
                  <a:pt x="4980869" y="998185"/>
                  <a:pt x="4963534" y="984461"/>
                  <a:pt x="4979424" y="957737"/>
                </a:cubicBezTo>
                <a:cubicBezTo>
                  <a:pt x="4995314" y="931013"/>
                  <a:pt x="5040095" y="904289"/>
                  <a:pt x="5074764" y="884065"/>
                </a:cubicBezTo>
                <a:cubicBezTo>
                  <a:pt x="5109433" y="863841"/>
                  <a:pt x="5158548" y="851562"/>
                  <a:pt x="5187439" y="836394"/>
                </a:cubicBezTo>
                <a:cubicBezTo>
                  <a:pt x="5216330" y="821226"/>
                  <a:pt x="5235831" y="803892"/>
                  <a:pt x="5248110" y="793058"/>
                </a:cubicBezTo>
                <a:cubicBezTo>
                  <a:pt x="5260389" y="782224"/>
                  <a:pt x="5269056" y="800281"/>
                  <a:pt x="5261111" y="771390"/>
                </a:cubicBezTo>
                <a:cubicBezTo>
                  <a:pt x="5253166" y="742499"/>
                  <a:pt x="5225720" y="667382"/>
                  <a:pt x="5200440" y="619712"/>
                </a:cubicBezTo>
                <a:cubicBezTo>
                  <a:pt x="5175160" y="572042"/>
                  <a:pt x="5154936" y="517871"/>
                  <a:pt x="5109433" y="485369"/>
                </a:cubicBezTo>
                <a:cubicBezTo>
                  <a:pt x="5063930" y="452867"/>
                  <a:pt x="4974368" y="436254"/>
                  <a:pt x="4927420" y="424698"/>
                </a:cubicBezTo>
                <a:cubicBezTo>
                  <a:pt x="4880472" y="413142"/>
                  <a:pt x="4854470" y="424697"/>
                  <a:pt x="4827746" y="416030"/>
                </a:cubicBezTo>
                <a:cubicBezTo>
                  <a:pt x="4801022" y="407363"/>
                  <a:pt x="4788021" y="390751"/>
                  <a:pt x="4767075" y="372694"/>
                </a:cubicBezTo>
                <a:cubicBezTo>
                  <a:pt x="4746129" y="354637"/>
                  <a:pt x="4720849" y="325746"/>
                  <a:pt x="4702070" y="307689"/>
                </a:cubicBezTo>
                <a:cubicBezTo>
                  <a:pt x="4683291" y="289632"/>
                  <a:pt x="4669568" y="285299"/>
                  <a:pt x="4654400" y="264353"/>
                </a:cubicBezTo>
                <a:cubicBezTo>
                  <a:pt x="4639232" y="243407"/>
                  <a:pt x="4624064" y="205848"/>
                  <a:pt x="4611063" y="182013"/>
                </a:cubicBezTo>
                <a:cubicBezTo>
                  <a:pt x="4598062" y="158178"/>
                  <a:pt x="4591562" y="139399"/>
                  <a:pt x="4576394" y="121342"/>
                </a:cubicBezTo>
                <a:cubicBezTo>
                  <a:pt x="4561226" y="103285"/>
                  <a:pt x="4543170" y="89562"/>
                  <a:pt x="4520057" y="73672"/>
                </a:cubicBezTo>
                <a:cubicBezTo>
                  <a:pt x="4496944" y="57782"/>
                  <a:pt x="4460109" y="21668"/>
                  <a:pt x="4437718" y="26002"/>
                </a:cubicBezTo>
                <a:cubicBezTo>
                  <a:pt x="4415328" y="30336"/>
                  <a:pt x="4397993" y="81617"/>
                  <a:pt x="4385714" y="99674"/>
                </a:cubicBezTo>
                <a:cubicBezTo>
                  <a:pt x="4373435" y="117731"/>
                  <a:pt x="4369823" y="109786"/>
                  <a:pt x="4364045" y="134343"/>
                </a:cubicBezTo>
                <a:cubicBezTo>
                  <a:pt x="4358267" y="158900"/>
                  <a:pt x="4351767" y="208737"/>
                  <a:pt x="4351045" y="247018"/>
                </a:cubicBezTo>
                <a:cubicBezTo>
                  <a:pt x="4350323" y="285299"/>
                  <a:pt x="4364768" y="337303"/>
                  <a:pt x="4359712" y="364027"/>
                </a:cubicBezTo>
                <a:cubicBezTo>
                  <a:pt x="4354656" y="390751"/>
                  <a:pt x="4332266" y="395084"/>
                  <a:pt x="4320709" y="407363"/>
                </a:cubicBezTo>
                <a:cubicBezTo>
                  <a:pt x="4309152" y="419642"/>
                  <a:pt x="4308430" y="436255"/>
                  <a:pt x="4290373" y="437699"/>
                </a:cubicBezTo>
                <a:cubicBezTo>
                  <a:pt x="4272316" y="439143"/>
                  <a:pt x="4261483" y="432642"/>
                  <a:pt x="4212368" y="416030"/>
                </a:cubicBezTo>
                <a:cubicBezTo>
                  <a:pt x="4163253" y="399418"/>
                  <a:pt x="4040466" y="358971"/>
                  <a:pt x="3995685" y="338025"/>
                </a:cubicBezTo>
                <a:cubicBezTo>
                  <a:pt x="3950904" y="317079"/>
                  <a:pt x="3984129" y="314190"/>
                  <a:pt x="3943682" y="290355"/>
                </a:cubicBezTo>
                <a:cubicBezTo>
                  <a:pt x="3903235" y="266520"/>
                  <a:pt x="3812228" y="228239"/>
                  <a:pt x="3753001" y="195014"/>
                </a:cubicBezTo>
                <a:cubicBezTo>
                  <a:pt x="3693774" y="161789"/>
                  <a:pt x="3624436" y="112675"/>
                  <a:pt x="3588322" y="91007"/>
                </a:cubicBezTo>
                <a:cubicBezTo>
                  <a:pt x="3552208" y="69339"/>
                  <a:pt x="3560153" y="66450"/>
                  <a:pt x="3536318" y="65005"/>
                </a:cubicBezTo>
                <a:cubicBezTo>
                  <a:pt x="3512483" y="63560"/>
                  <a:pt x="3475647" y="74394"/>
                  <a:pt x="3445312" y="82339"/>
                </a:cubicBezTo>
                <a:cubicBezTo>
                  <a:pt x="3414977" y="90284"/>
                  <a:pt x="3393308" y="106897"/>
                  <a:pt x="3354305" y="112675"/>
                </a:cubicBezTo>
                <a:cubicBezTo>
                  <a:pt x="3315302" y="118453"/>
                  <a:pt x="3245964" y="120620"/>
                  <a:pt x="3211295" y="117009"/>
                </a:cubicBezTo>
                <a:cubicBezTo>
                  <a:pt x="3176626" y="113398"/>
                  <a:pt x="3168680" y="96063"/>
                  <a:pt x="3146290" y="91007"/>
                </a:cubicBezTo>
                <a:cubicBezTo>
                  <a:pt x="3123900" y="85951"/>
                  <a:pt x="3093564" y="98229"/>
                  <a:pt x="3076952" y="86673"/>
                </a:cubicBezTo>
                <a:cubicBezTo>
                  <a:pt x="3060340" y="75117"/>
                  <a:pt x="3052394" y="36113"/>
                  <a:pt x="3046616" y="21668"/>
                </a:cubicBezTo>
                <a:cubicBezTo>
                  <a:pt x="3040838" y="7223"/>
                  <a:pt x="3042282" y="0"/>
                  <a:pt x="3042282" y="0"/>
                </a:cubicBezTo>
                <a:lnTo>
                  <a:pt x="2565581" y="8667"/>
                </a:lnTo>
                <a:lnTo>
                  <a:pt x="1954536" y="8667"/>
                </a:lnTo>
                <a:lnTo>
                  <a:pt x="1187481" y="8667"/>
                </a:lnTo>
                <a:cubicBezTo>
                  <a:pt x="1035081" y="9389"/>
                  <a:pt x="1058193" y="7223"/>
                  <a:pt x="1040136" y="13001"/>
                </a:cubicBezTo>
                <a:cubicBezTo>
                  <a:pt x="1022079" y="18779"/>
                  <a:pt x="1057471" y="30336"/>
                  <a:pt x="1079139" y="43337"/>
                </a:cubicBezTo>
                <a:cubicBezTo>
                  <a:pt x="1100807" y="56338"/>
                  <a:pt x="1128254" y="77284"/>
                  <a:pt x="1170146" y="91007"/>
                </a:cubicBezTo>
                <a:cubicBezTo>
                  <a:pt x="1212038" y="104730"/>
                  <a:pt x="1292211" y="113397"/>
                  <a:pt x="1330491" y="125676"/>
                </a:cubicBezTo>
                <a:cubicBezTo>
                  <a:pt x="1368771" y="137955"/>
                  <a:pt x="1376716" y="152400"/>
                  <a:pt x="1399829" y="164679"/>
                </a:cubicBezTo>
                <a:cubicBezTo>
                  <a:pt x="1422942" y="176958"/>
                  <a:pt x="1469168" y="199348"/>
                  <a:pt x="1469168" y="199348"/>
                </a:cubicBezTo>
                <a:cubicBezTo>
                  <a:pt x="1482891" y="210182"/>
                  <a:pt x="1481447" y="218128"/>
                  <a:pt x="1482169" y="229684"/>
                </a:cubicBezTo>
                <a:cubicBezTo>
                  <a:pt x="1482891" y="241240"/>
                  <a:pt x="1474946" y="255685"/>
                  <a:pt x="1473501" y="268686"/>
                </a:cubicBezTo>
                <a:cubicBezTo>
                  <a:pt x="1472056" y="281687"/>
                  <a:pt x="1473501" y="307689"/>
                  <a:pt x="1473501" y="307689"/>
                </a:cubicBezTo>
                <a:cubicBezTo>
                  <a:pt x="1471334" y="317079"/>
                  <a:pt x="1476390" y="322135"/>
                  <a:pt x="1460500" y="325024"/>
                </a:cubicBezTo>
                <a:cubicBezTo>
                  <a:pt x="1444610" y="327913"/>
                  <a:pt x="1401274" y="330080"/>
                  <a:pt x="1378161" y="325024"/>
                </a:cubicBezTo>
                <a:cubicBezTo>
                  <a:pt x="1355048" y="319968"/>
                  <a:pt x="1338436" y="303355"/>
                  <a:pt x="1321824" y="294688"/>
                </a:cubicBezTo>
                <a:cubicBezTo>
                  <a:pt x="1305212" y="286021"/>
                  <a:pt x="1292210" y="276631"/>
                  <a:pt x="1278487" y="273020"/>
                </a:cubicBezTo>
                <a:cubicBezTo>
                  <a:pt x="1264764" y="269409"/>
                  <a:pt x="1239484" y="273020"/>
                  <a:pt x="1239484" y="273020"/>
                </a:cubicBezTo>
                <a:cubicBezTo>
                  <a:pt x="1230095" y="273020"/>
                  <a:pt x="1230095" y="265797"/>
                  <a:pt x="1222150" y="273020"/>
                </a:cubicBezTo>
                <a:cubicBezTo>
                  <a:pt x="1214205" y="280243"/>
                  <a:pt x="1200481" y="297578"/>
                  <a:pt x="1191814" y="316357"/>
                </a:cubicBezTo>
                <a:cubicBezTo>
                  <a:pt x="1183147" y="335136"/>
                  <a:pt x="1176647" y="367638"/>
                  <a:pt x="1170146" y="385695"/>
                </a:cubicBezTo>
                <a:cubicBezTo>
                  <a:pt x="1163646" y="403752"/>
                  <a:pt x="1162200" y="418198"/>
                  <a:pt x="1152811" y="424698"/>
                </a:cubicBezTo>
                <a:cubicBezTo>
                  <a:pt x="1143422" y="431198"/>
                  <a:pt x="1123198" y="430476"/>
                  <a:pt x="1113809" y="424698"/>
                </a:cubicBezTo>
                <a:cubicBezTo>
                  <a:pt x="1104420" y="418920"/>
                  <a:pt x="1107308" y="403752"/>
                  <a:pt x="1096474" y="390029"/>
                </a:cubicBezTo>
                <a:cubicBezTo>
                  <a:pt x="1085640" y="376306"/>
                  <a:pt x="1058194" y="352470"/>
                  <a:pt x="1048804" y="342358"/>
                </a:cubicBezTo>
                <a:cubicBezTo>
                  <a:pt x="1039414" y="332246"/>
                  <a:pt x="1052415" y="332246"/>
                  <a:pt x="1040136" y="329357"/>
                </a:cubicBezTo>
                <a:cubicBezTo>
                  <a:pt x="1027857" y="326468"/>
                  <a:pt x="991022" y="323579"/>
                  <a:pt x="975132" y="325024"/>
                </a:cubicBezTo>
                <a:cubicBezTo>
                  <a:pt x="959242" y="326469"/>
                  <a:pt x="955630" y="329358"/>
                  <a:pt x="944796" y="338025"/>
                </a:cubicBezTo>
                <a:cubicBezTo>
                  <a:pt x="933962" y="346692"/>
                  <a:pt x="920239" y="366194"/>
                  <a:pt x="910127" y="377028"/>
                </a:cubicBezTo>
                <a:cubicBezTo>
                  <a:pt x="900015" y="387862"/>
                  <a:pt x="892792" y="393641"/>
                  <a:pt x="884125" y="403030"/>
                </a:cubicBezTo>
                <a:cubicBezTo>
                  <a:pt x="875458" y="412419"/>
                  <a:pt x="874013" y="431920"/>
                  <a:pt x="858123" y="433365"/>
                </a:cubicBezTo>
                <a:cubicBezTo>
                  <a:pt x="842233" y="434810"/>
                  <a:pt x="810453" y="427587"/>
                  <a:pt x="788785" y="411697"/>
                </a:cubicBezTo>
                <a:cubicBezTo>
                  <a:pt x="767117" y="395807"/>
                  <a:pt x="745449" y="361860"/>
                  <a:pt x="728114" y="338025"/>
                </a:cubicBezTo>
                <a:cubicBezTo>
                  <a:pt x="710779" y="314190"/>
                  <a:pt x="704278" y="291076"/>
                  <a:pt x="684777" y="268686"/>
                </a:cubicBezTo>
                <a:cubicBezTo>
                  <a:pt x="665276" y="246296"/>
                  <a:pt x="630606" y="221739"/>
                  <a:pt x="611105" y="203682"/>
                </a:cubicBezTo>
                <a:cubicBezTo>
                  <a:pt x="591604" y="185625"/>
                  <a:pt x="580770" y="171179"/>
                  <a:pt x="567769" y="160345"/>
                </a:cubicBezTo>
                <a:cubicBezTo>
                  <a:pt x="554768" y="149511"/>
                  <a:pt x="545379" y="144455"/>
                  <a:pt x="533100" y="138677"/>
                </a:cubicBezTo>
                <a:cubicBezTo>
                  <a:pt x="520821" y="132899"/>
                  <a:pt x="507098" y="127843"/>
                  <a:pt x="494097" y="125676"/>
                </a:cubicBezTo>
                <a:cubicBezTo>
                  <a:pt x="481096" y="123509"/>
                  <a:pt x="466650" y="118453"/>
                  <a:pt x="455094" y="125676"/>
                </a:cubicBezTo>
                <a:cubicBezTo>
                  <a:pt x="443538" y="132899"/>
                  <a:pt x="434870" y="140121"/>
                  <a:pt x="424758" y="169012"/>
                </a:cubicBezTo>
                <a:cubicBezTo>
                  <a:pt x="414646" y="197903"/>
                  <a:pt x="400923" y="249907"/>
                  <a:pt x="394423" y="299022"/>
                </a:cubicBezTo>
                <a:cubicBezTo>
                  <a:pt x="387923" y="348137"/>
                  <a:pt x="387922" y="409530"/>
                  <a:pt x="385755" y="463701"/>
                </a:cubicBezTo>
                <a:cubicBezTo>
                  <a:pt x="383588" y="517872"/>
                  <a:pt x="385756" y="578543"/>
                  <a:pt x="381422" y="624046"/>
                </a:cubicBezTo>
                <a:cubicBezTo>
                  <a:pt x="377089" y="669549"/>
                  <a:pt x="370588" y="707829"/>
                  <a:pt x="359754" y="736720"/>
                </a:cubicBezTo>
                <a:cubicBezTo>
                  <a:pt x="348920" y="765611"/>
                  <a:pt x="331585" y="769223"/>
                  <a:pt x="316417" y="797392"/>
                </a:cubicBezTo>
                <a:cubicBezTo>
                  <a:pt x="301249" y="825561"/>
                  <a:pt x="286804" y="872508"/>
                  <a:pt x="268747" y="905733"/>
                </a:cubicBezTo>
                <a:cubicBezTo>
                  <a:pt x="250690" y="938957"/>
                  <a:pt x="226133" y="973626"/>
                  <a:pt x="208076" y="996739"/>
                </a:cubicBezTo>
                <a:cubicBezTo>
                  <a:pt x="190019" y="1019852"/>
                  <a:pt x="178463" y="1029242"/>
                  <a:pt x="160406" y="1044410"/>
                </a:cubicBezTo>
                <a:cubicBezTo>
                  <a:pt x="142349" y="1059578"/>
                  <a:pt x="79511" y="1073301"/>
                  <a:pt x="56398" y="1092080"/>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ZoneTexte 12">
            <a:extLst>
              <a:ext uri="{FF2B5EF4-FFF2-40B4-BE49-F238E27FC236}">
                <a16:creationId xmlns:a16="http://schemas.microsoft.com/office/drawing/2014/main" id="{0E747217-0993-445D-914C-F853C6F40030}"/>
              </a:ext>
            </a:extLst>
          </p:cNvPr>
          <p:cNvSpPr txBox="1"/>
          <p:nvPr/>
        </p:nvSpPr>
        <p:spPr>
          <a:xfrm>
            <a:off x="-655367" y="4069020"/>
            <a:ext cx="7087483" cy="2062103"/>
          </a:xfrm>
          <a:prstGeom prst="rect">
            <a:avLst/>
          </a:prstGeom>
          <a:noFill/>
        </p:spPr>
        <p:txBody>
          <a:bodyPr wrap="square" rtlCol="0">
            <a:spAutoFit/>
          </a:bodyPr>
          <a:lstStyle/>
          <a:p>
            <a:pPr marL="1200150" lvl="2" indent="-285750">
              <a:buFont typeface="Arial" panose="020B0604020202020204" pitchFamily="34" charset="0"/>
              <a:buChar char="•"/>
            </a:pPr>
            <a:endParaRPr lang="fr-CA" sz="1600" dirty="0"/>
          </a:p>
          <a:p>
            <a:pPr marL="1200150" lvl="2" indent="-285750">
              <a:buFont typeface="Arial" panose="020B0604020202020204" pitchFamily="34" charset="0"/>
              <a:buChar char="•"/>
            </a:pPr>
            <a:endParaRPr lang="fr-CA" sz="1600" dirty="0"/>
          </a:p>
          <a:p>
            <a:pPr lvl="2"/>
            <a:r>
              <a:rPr lang="fr-CA" sz="1600" dirty="0"/>
              <a:t>RAMHHS </a:t>
            </a:r>
            <a:r>
              <a:rPr lang="fr-CA" sz="1600" b="1" dirty="0"/>
              <a:t>(réalisation)</a:t>
            </a:r>
            <a:endParaRPr lang="fr-CA" sz="1600" dirty="0"/>
          </a:p>
          <a:p>
            <a:pPr marL="1200150" lvl="2" indent="-285750" algn="just">
              <a:buFont typeface="Arial" panose="020B0604020202020204" pitchFamily="34" charset="0"/>
              <a:buChar char="•"/>
            </a:pPr>
            <a:r>
              <a:rPr lang="fr-CA" sz="1600" dirty="0"/>
              <a:t>Récolte partielle et totale : maintien d’un couvert forestier composé d’arbres d’une hauteur moyenne de 4 m ou plus sur au moins 30 % de la superficie totale de l’ensemble des milieux humides boisés compris dans une forêt privée</a:t>
            </a:r>
          </a:p>
          <a:p>
            <a:pPr marL="1200150" lvl="2" indent="-285750">
              <a:buFont typeface="Arial" panose="020B0604020202020204" pitchFamily="34" charset="0"/>
              <a:buChar char="•"/>
            </a:pPr>
            <a:endParaRPr lang="fr-CA" sz="1600" dirty="0"/>
          </a:p>
        </p:txBody>
      </p:sp>
      <p:sp>
        <p:nvSpPr>
          <p:cNvPr id="23" name="ZoneTexte 22">
            <a:extLst>
              <a:ext uri="{FF2B5EF4-FFF2-40B4-BE49-F238E27FC236}">
                <a16:creationId xmlns:a16="http://schemas.microsoft.com/office/drawing/2014/main" id="{188AAC64-D714-4EAD-A39E-9532489548E3}"/>
              </a:ext>
            </a:extLst>
          </p:cNvPr>
          <p:cNvSpPr txBox="1"/>
          <p:nvPr/>
        </p:nvSpPr>
        <p:spPr>
          <a:xfrm>
            <a:off x="4002072" y="3139741"/>
            <a:ext cx="761747" cy="369332"/>
          </a:xfrm>
          <a:prstGeom prst="rect">
            <a:avLst/>
          </a:prstGeom>
          <a:noFill/>
        </p:spPr>
        <p:txBody>
          <a:bodyPr wrap="none" rtlCol="0">
            <a:spAutoFit/>
          </a:bodyPr>
          <a:lstStyle/>
          <a:p>
            <a:r>
              <a:rPr lang="fr-CA" dirty="0"/>
              <a:t>0,5 ha</a:t>
            </a:r>
          </a:p>
        </p:txBody>
      </p:sp>
      <p:sp>
        <p:nvSpPr>
          <p:cNvPr id="24" name="ZoneTexte 23">
            <a:extLst>
              <a:ext uri="{FF2B5EF4-FFF2-40B4-BE49-F238E27FC236}">
                <a16:creationId xmlns:a16="http://schemas.microsoft.com/office/drawing/2014/main" id="{5001A4FF-003D-4447-840F-159160D1468C}"/>
              </a:ext>
            </a:extLst>
          </p:cNvPr>
          <p:cNvSpPr txBox="1"/>
          <p:nvPr/>
        </p:nvSpPr>
        <p:spPr>
          <a:xfrm>
            <a:off x="4535437" y="2137543"/>
            <a:ext cx="761747" cy="369332"/>
          </a:xfrm>
          <a:prstGeom prst="rect">
            <a:avLst/>
          </a:prstGeom>
          <a:noFill/>
        </p:spPr>
        <p:txBody>
          <a:bodyPr wrap="none" rtlCol="0">
            <a:spAutoFit/>
          </a:bodyPr>
          <a:lstStyle/>
          <a:p>
            <a:r>
              <a:rPr lang="fr-CA" dirty="0"/>
              <a:t>0,8 ha</a:t>
            </a:r>
          </a:p>
        </p:txBody>
      </p:sp>
      <p:sp>
        <p:nvSpPr>
          <p:cNvPr id="25" name="ZoneTexte 24">
            <a:extLst>
              <a:ext uri="{FF2B5EF4-FFF2-40B4-BE49-F238E27FC236}">
                <a16:creationId xmlns:a16="http://schemas.microsoft.com/office/drawing/2014/main" id="{EF15B756-DFAF-4654-A01E-A78EC31E0FD3}"/>
              </a:ext>
            </a:extLst>
          </p:cNvPr>
          <p:cNvSpPr txBox="1"/>
          <p:nvPr/>
        </p:nvSpPr>
        <p:spPr>
          <a:xfrm>
            <a:off x="6861872" y="2211928"/>
            <a:ext cx="761747" cy="369332"/>
          </a:xfrm>
          <a:prstGeom prst="rect">
            <a:avLst/>
          </a:prstGeom>
          <a:noFill/>
        </p:spPr>
        <p:txBody>
          <a:bodyPr wrap="none" rtlCol="0">
            <a:spAutoFit/>
          </a:bodyPr>
          <a:lstStyle/>
          <a:p>
            <a:r>
              <a:rPr lang="fr-CA" dirty="0"/>
              <a:t>7,2 ha</a:t>
            </a:r>
          </a:p>
        </p:txBody>
      </p:sp>
      <p:sp>
        <p:nvSpPr>
          <p:cNvPr id="26" name="ZoneTexte 25">
            <a:extLst>
              <a:ext uri="{FF2B5EF4-FFF2-40B4-BE49-F238E27FC236}">
                <a16:creationId xmlns:a16="http://schemas.microsoft.com/office/drawing/2014/main" id="{E1EB325F-4A76-46E7-9D4F-14EB6C2A1F0A}"/>
              </a:ext>
            </a:extLst>
          </p:cNvPr>
          <p:cNvSpPr txBox="1"/>
          <p:nvPr/>
        </p:nvSpPr>
        <p:spPr>
          <a:xfrm>
            <a:off x="10780953" y="3028126"/>
            <a:ext cx="761747" cy="369332"/>
          </a:xfrm>
          <a:prstGeom prst="rect">
            <a:avLst/>
          </a:prstGeom>
          <a:noFill/>
        </p:spPr>
        <p:txBody>
          <a:bodyPr wrap="none" rtlCol="0">
            <a:spAutoFit/>
          </a:bodyPr>
          <a:lstStyle/>
          <a:p>
            <a:r>
              <a:rPr lang="fr-CA" dirty="0"/>
              <a:t>0,7 ha</a:t>
            </a:r>
          </a:p>
        </p:txBody>
      </p:sp>
      <p:sp>
        <p:nvSpPr>
          <p:cNvPr id="4" name="Rectangle 3">
            <a:extLst>
              <a:ext uri="{FF2B5EF4-FFF2-40B4-BE49-F238E27FC236}">
                <a16:creationId xmlns:a16="http://schemas.microsoft.com/office/drawing/2014/main" id="{C639C966-A6B7-4571-BD76-1C183F5328EE}"/>
              </a:ext>
            </a:extLst>
          </p:cNvPr>
          <p:cNvSpPr/>
          <p:nvPr/>
        </p:nvSpPr>
        <p:spPr>
          <a:xfrm>
            <a:off x="5315801" y="3060980"/>
            <a:ext cx="1688040" cy="861774"/>
          </a:xfrm>
          <a:prstGeom prst="rect">
            <a:avLst/>
          </a:prstGeom>
        </p:spPr>
        <p:txBody>
          <a:bodyPr wrap="square">
            <a:spAutoFit/>
          </a:bodyPr>
          <a:lstStyle/>
          <a:p>
            <a:r>
              <a:rPr lang="fr-CA" sz="1600" b="1" dirty="0"/>
              <a:t>Anciennes aires de récolte : 2,8 ha</a:t>
            </a:r>
          </a:p>
          <a:p>
            <a:endParaRPr lang="fr-CA" b="1" dirty="0"/>
          </a:p>
        </p:txBody>
      </p:sp>
      <p:cxnSp>
        <p:nvCxnSpPr>
          <p:cNvPr id="28" name="Connecteur droit avec flèche 27">
            <a:extLst>
              <a:ext uri="{FF2B5EF4-FFF2-40B4-BE49-F238E27FC236}">
                <a16:creationId xmlns:a16="http://schemas.microsoft.com/office/drawing/2014/main" id="{5E9888F6-F9D2-4D14-996D-808A751E2AE7}"/>
              </a:ext>
            </a:extLst>
          </p:cNvPr>
          <p:cNvCxnSpPr>
            <a:cxnSpLocks/>
          </p:cNvCxnSpPr>
          <p:nvPr/>
        </p:nvCxnSpPr>
        <p:spPr>
          <a:xfrm flipV="1">
            <a:off x="6771541" y="2983461"/>
            <a:ext cx="537689" cy="279312"/>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Connecteur droit avec flèche 29">
            <a:extLst>
              <a:ext uri="{FF2B5EF4-FFF2-40B4-BE49-F238E27FC236}">
                <a16:creationId xmlns:a16="http://schemas.microsoft.com/office/drawing/2014/main" id="{61F09CC0-7F67-46AE-8534-BA8E2F0A7D24}"/>
              </a:ext>
            </a:extLst>
          </p:cNvPr>
          <p:cNvCxnSpPr>
            <a:cxnSpLocks/>
          </p:cNvCxnSpPr>
          <p:nvPr/>
        </p:nvCxnSpPr>
        <p:spPr>
          <a:xfrm flipH="1" flipV="1">
            <a:off x="4542941" y="3028126"/>
            <a:ext cx="734419" cy="174606"/>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ZoneTexte 20">
            <a:extLst>
              <a:ext uri="{FF2B5EF4-FFF2-40B4-BE49-F238E27FC236}">
                <a16:creationId xmlns:a16="http://schemas.microsoft.com/office/drawing/2014/main" id="{7E65C0AB-2802-4BCB-8435-859007466932}"/>
              </a:ext>
            </a:extLst>
          </p:cNvPr>
          <p:cNvSpPr txBox="1"/>
          <p:nvPr/>
        </p:nvSpPr>
        <p:spPr>
          <a:xfrm>
            <a:off x="235944" y="4092380"/>
            <a:ext cx="1880515" cy="461665"/>
          </a:xfrm>
          <a:prstGeom prst="rect">
            <a:avLst/>
          </a:prstGeom>
          <a:noFill/>
        </p:spPr>
        <p:txBody>
          <a:bodyPr wrap="none" rtlCol="0">
            <a:spAutoFit/>
          </a:bodyPr>
          <a:lstStyle/>
          <a:p>
            <a:r>
              <a:rPr lang="fr-CA" sz="2400" b="1" dirty="0"/>
              <a:t>Encadrement</a:t>
            </a:r>
            <a:endParaRPr lang="fr-CA" b="1" dirty="0"/>
          </a:p>
        </p:txBody>
      </p:sp>
      <p:sp>
        <p:nvSpPr>
          <p:cNvPr id="22" name="Rectangle : coins arrondis 21">
            <a:extLst>
              <a:ext uri="{FF2B5EF4-FFF2-40B4-BE49-F238E27FC236}">
                <a16:creationId xmlns:a16="http://schemas.microsoft.com/office/drawing/2014/main" id="{7C93DD4E-1ED9-4657-B0D8-50FEB7145BF1}"/>
              </a:ext>
            </a:extLst>
          </p:cNvPr>
          <p:cNvSpPr/>
          <p:nvPr/>
        </p:nvSpPr>
        <p:spPr>
          <a:xfrm>
            <a:off x="6861872" y="4163651"/>
            <a:ext cx="4614379" cy="1825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Pour l’application</a:t>
            </a:r>
          </a:p>
          <a:p>
            <a:pPr marL="285750" indent="-285750">
              <a:buFont typeface="Wingdings" panose="05000000000000000000" pitchFamily="2" charset="2"/>
              <a:buChar char="Ø"/>
            </a:pPr>
            <a:r>
              <a:rPr lang="fr-CA" sz="1600" dirty="0"/>
              <a:t>Considérer les anciennes aires de récolte</a:t>
            </a:r>
          </a:p>
          <a:p>
            <a:pPr marL="285750" indent="-285750">
              <a:buFont typeface="Wingdings" panose="05000000000000000000" pitchFamily="2" charset="2"/>
              <a:buChar char="Ø"/>
            </a:pPr>
            <a:r>
              <a:rPr lang="fr-CA" sz="1600" dirty="0"/>
              <a:t>Ne pas considérer les superficies occupées par les chemins</a:t>
            </a:r>
          </a:p>
          <a:p>
            <a:pPr marL="285750" indent="-285750">
              <a:buFont typeface="Wingdings" panose="05000000000000000000" pitchFamily="2" charset="2"/>
              <a:buChar char="Ø"/>
            </a:pPr>
            <a:r>
              <a:rPr lang="fr-CA" sz="1600" dirty="0"/>
              <a:t>Ne pas considérer les aulnaies/saulaies ou les autres milieux dominés par des essences arbustives</a:t>
            </a:r>
          </a:p>
        </p:txBody>
      </p:sp>
      <p:sp>
        <p:nvSpPr>
          <p:cNvPr id="27" name="Forme libre : forme 26">
            <a:extLst>
              <a:ext uri="{FF2B5EF4-FFF2-40B4-BE49-F238E27FC236}">
                <a16:creationId xmlns:a16="http://schemas.microsoft.com/office/drawing/2014/main" id="{EA4C24C7-F4DF-4EBE-AB84-14DD68F07F6A}"/>
              </a:ext>
            </a:extLst>
          </p:cNvPr>
          <p:cNvSpPr/>
          <p:nvPr/>
        </p:nvSpPr>
        <p:spPr>
          <a:xfrm>
            <a:off x="2403058" y="2442854"/>
            <a:ext cx="7830766" cy="892562"/>
          </a:xfrm>
          <a:custGeom>
            <a:avLst/>
            <a:gdLst>
              <a:gd name="connsiteX0" fmla="*/ 0 w 7830766"/>
              <a:gd name="connsiteY0" fmla="*/ 892562 h 892562"/>
              <a:gd name="connsiteX1" fmla="*/ 661480 w 7830766"/>
              <a:gd name="connsiteY1" fmla="*/ 639643 h 892562"/>
              <a:gd name="connsiteX2" fmla="*/ 875489 w 7830766"/>
              <a:gd name="connsiteY2" fmla="*/ 503455 h 892562"/>
              <a:gd name="connsiteX3" fmla="*/ 1089497 w 7830766"/>
              <a:gd name="connsiteY3" fmla="*/ 376996 h 892562"/>
              <a:gd name="connsiteX4" fmla="*/ 1498059 w 7830766"/>
              <a:gd name="connsiteY4" fmla="*/ 211626 h 892562"/>
              <a:gd name="connsiteX5" fmla="*/ 1760706 w 7830766"/>
              <a:gd name="connsiteY5" fmla="*/ 104621 h 892562"/>
              <a:gd name="connsiteX6" fmla="*/ 1935804 w 7830766"/>
              <a:gd name="connsiteY6" fmla="*/ 36528 h 892562"/>
              <a:gd name="connsiteX7" fmla="*/ 2655651 w 7830766"/>
              <a:gd name="connsiteY7" fmla="*/ 7345 h 892562"/>
              <a:gd name="connsiteX8" fmla="*/ 3132306 w 7830766"/>
              <a:gd name="connsiteY8" fmla="*/ 172715 h 892562"/>
              <a:gd name="connsiteX9" fmla="*/ 3521412 w 7830766"/>
              <a:gd name="connsiteY9" fmla="*/ 299175 h 892562"/>
              <a:gd name="connsiteX10" fmla="*/ 3861880 w 7830766"/>
              <a:gd name="connsiteY10" fmla="*/ 415906 h 892562"/>
              <a:gd name="connsiteX11" fmla="*/ 4426085 w 7830766"/>
              <a:gd name="connsiteY11" fmla="*/ 367268 h 892562"/>
              <a:gd name="connsiteX12" fmla="*/ 5262663 w 7830766"/>
              <a:gd name="connsiteY12" fmla="*/ 376996 h 892562"/>
              <a:gd name="connsiteX13" fmla="*/ 6284068 w 7830766"/>
              <a:gd name="connsiteY13" fmla="*/ 328358 h 892562"/>
              <a:gd name="connsiteX14" fmla="*/ 7830766 w 7830766"/>
              <a:gd name="connsiteY14" fmla="*/ 308902 h 8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30766" h="892562">
                <a:moveTo>
                  <a:pt x="0" y="892562"/>
                </a:moveTo>
                <a:cubicBezTo>
                  <a:pt x="257782" y="798528"/>
                  <a:pt x="515565" y="704494"/>
                  <a:pt x="661480" y="639643"/>
                </a:cubicBezTo>
                <a:cubicBezTo>
                  <a:pt x="807395" y="574792"/>
                  <a:pt x="804153" y="547229"/>
                  <a:pt x="875489" y="503455"/>
                </a:cubicBezTo>
                <a:cubicBezTo>
                  <a:pt x="946825" y="459681"/>
                  <a:pt x="985735" y="425634"/>
                  <a:pt x="1089497" y="376996"/>
                </a:cubicBezTo>
                <a:cubicBezTo>
                  <a:pt x="1193259" y="328358"/>
                  <a:pt x="1498059" y="211626"/>
                  <a:pt x="1498059" y="211626"/>
                </a:cubicBezTo>
                <a:lnTo>
                  <a:pt x="1760706" y="104621"/>
                </a:lnTo>
                <a:cubicBezTo>
                  <a:pt x="1833663" y="75438"/>
                  <a:pt x="1786647" y="52741"/>
                  <a:pt x="1935804" y="36528"/>
                </a:cubicBezTo>
                <a:cubicBezTo>
                  <a:pt x="2084961" y="20315"/>
                  <a:pt x="2456234" y="-15353"/>
                  <a:pt x="2655651" y="7345"/>
                </a:cubicBezTo>
                <a:cubicBezTo>
                  <a:pt x="2855068" y="30043"/>
                  <a:pt x="2988013" y="124077"/>
                  <a:pt x="3132306" y="172715"/>
                </a:cubicBezTo>
                <a:cubicBezTo>
                  <a:pt x="3276599" y="221353"/>
                  <a:pt x="3521412" y="299175"/>
                  <a:pt x="3521412" y="299175"/>
                </a:cubicBezTo>
                <a:cubicBezTo>
                  <a:pt x="3643008" y="339707"/>
                  <a:pt x="3711101" y="404557"/>
                  <a:pt x="3861880" y="415906"/>
                </a:cubicBezTo>
                <a:cubicBezTo>
                  <a:pt x="4012659" y="427255"/>
                  <a:pt x="4192621" y="373753"/>
                  <a:pt x="4426085" y="367268"/>
                </a:cubicBezTo>
                <a:cubicBezTo>
                  <a:pt x="4659549" y="360783"/>
                  <a:pt x="4952999" y="383481"/>
                  <a:pt x="5262663" y="376996"/>
                </a:cubicBezTo>
                <a:cubicBezTo>
                  <a:pt x="5572327" y="370511"/>
                  <a:pt x="5856051" y="339707"/>
                  <a:pt x="6284068" y="328358"/>
                </a:cubicBezTo>
                <a:cubicBezTo>
                  <a:pt x="6712085" y="317009"/>
                  <a:pt x="7271425" y="312955"/>
                  <a:pt x="7830766" y="308902"/>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9" name="Forme libre : forme 28">
            <a:extLst>
              <a:ext uri="{FF2B5EF4-FFF2-40B4-BE49-F238E27FC236}">
                <a16:creationId xmlns:a16="http://schemas.microsoft.com/office/drawing/2014/main" id="{FAA8C7A2-03D2-4DF3-9B91-C5397F646D9A}"/>
              </a:ext>
            </a:extLst>
          </p:cNvPr>
          <p:cNvSpPr/>
          <p:nvPr/>
        </p:nvSpPr>
        <p:spPr>
          <a:xfrm>
            <a:off x="9970851" y="2542190"/>
            <a:ext cx="9728" cy="223736"/>
          </a:xfrm>
          <a:custGeom>
            <a:avLst/>
            <a:gdLst>
              <a:gd name="connsiteX0" fmla="*/ 0 w 9728"/>
              <a:gd name="connsiteY0" fmla="*/ 0 h 223736"/>
              <a:gd name="connsiteX1" fmla="*/ 9728 w 9728"/>
              <a:gd name="connsiteY1" fmla="*/ 223736 h 223736"/>
            </a:gdLst>
            <a:ahLst/>
            <a:cxnLst>
              <a:cxn ang="0">
                <a:pos x="connsiteX0" y="connsiteY0"/>
              </a:cxn>
              <a:cxn ang="0">
                <a:pos x="connsiteX1" y="connsiteY1"/>
              </a:cxn>
            </a:cxnLst>
            <a:rect l="l" t="t" r="r" b="b"/>
            <a:pathLst>
              <a:path w="9728" h="223736">
                <a:moveTo>
                  <a:pt x="0" y="0"/>
                </a:moveTo>
                <a:lnTo>
                  <a:pt x="9728" y="223736"/>
                </a:lnTo>
              </a:path>
            </a:pathLst>
          </a:custGeom>
          <a:noFill/>
          <a:ln w="349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2" name="ZoneTexte 31">
            <a:extLst>
              <a:ext uri="{FF2B5EF4-FFF2-40B4-BE49-F238E27FC236}">
                <a16:creationId xmlns:a16="http://schemas.microsoft.com/office/drawing/2014/main" id="{CB6A96DD-11C0-4CC6-872D-0872A19218E6}"/>
              </a:ext>
            </a:extLst>
          </p:cNvPr>
          <p:cNvSpPr txBox="1"/>
          <p:nvPr/>
        </p:nvSpPr>
        <p:spPr>
          <a:xfrm>
            <a:off x="2438256" y="3560066"/>
            <a:ext cx="997389" cy="400110"/>
          </a:xfrm>
          <a:prstGeom prst="rect">
            <a:avLst/>
          </a:prstGeom>
          <a:noFill/>
        </p:spPr>
        <p:txBody>
          <a:bodyPr wrap="none" rtlCol="0">
            <a:spAutoFit/>
          </a:bodyPr>
          <a:lstStyle/>
          <a:p>
            <a:r>
              <a:rPr lang="fr-CA" sz="2000" b="1" dirty="0">
                <a:solidFill>
                  <a:srgbClr val="D31719"/>
                </a:solidFill>
              </a:rPr>
              <a:t>Chemin</a:t>
            </a:r>
          </a:p>
        </p:txBody>
      </p:sp>
      <p:cxnSp>
        <p:nvCxnSpPr>
          <p:cNvPr id="33" name="Connecteur droit avec flèche 32">
            <a:extLst>
              <a:ext uri="{FF2B5EF4-FFF2-40B4-BE49-F238E27FC236}">
                <a16:creationId xmlns:a16="http://schemas.microsoft.com/office/drawing/2014/main" id="{B02FAF59-D8C4-498B-8308-415E653799AF}"/>
              </a:ext>
            </a:extLst>
          </p:cNvPr>
          <p:cNvCxnSpPr>
            <a:cxnSpLocks/>
          </p:cNvCxnSpPr>
          <p:nvPr/>
        </p:nvCxnSpPr>
        <p:spPr>
          <a:xfrm flipH="1" flipV="1">
            <a:off x="2582986" y="3309396"/>
            <a:ext cx="342607" cy="338335"/>
          </a:xfrm>
          <a:prstGeom prst="straightConnector1">
            <a:avLst/>
          </a:prstGeom>
          <a:ln w="19050">
            <a:solidFill>
              <a:srgbClr val="D31719"/>
            </a:solidFill>
            <a:tailEnd type="triangle"/>
          </a:ln>
        </p:spPr>
        <p:style>
          <a:lnRef idx="1">
            <a:schemeClr val="accent1"/>
          </a:lnRef>
          <a:fillRef idx="0">
            <a:schemeClr val="accent1"/>
          </a:fillRef>
          <a:effectRef idx="0">
            <a:schemeClr val="accent1"/>
          </a:effectRef>
          <a:fontRef idx="minor">
            <a:schemeClr val="tx1"/>
          </a:fontRef>
        </p:style>
      </p:cxnSp>
      <p:pic>
        <p:nvPicPr>
          <p:cNvPr id="35" name="Graphique 34" descr="Plante">
            <a:extLst>
              <a:ext uri="{FF2B5EF4-FFF2-40B4-BE49-F238E27FC236}">
                <a16:creationId xmlns:a16="http://schemas.microsoft.com/office/drawing/2014/main" id="{6E334679-200B-4AE6-B582-8B699B80E0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1144" y="2628453"/>
            <a:ext cx="381566" cy="381566"/>
          </a:xfrm>
          <a:prstGeom prst="rect">
            <a:avLst/>
          </a:prstGeom>
        </p:spPr>
      </p:pic>
      <p:sp>
        <p:nvSpPr>
          <p:cNvPr id="36" name="ZoneTexte 35">
            <a:extLst>
              <a:ext uri="{FF2B5EF4-FFF2-40B4-BE49-F238E27FC236}">
                <a16:creationId xmlns:a16="http://schemas.microsoft.com/office/drawing/2014/main" id="{AC53A421-F8EE-4481-B43E-3ACD7382DC7A}"/>
              </a:ext>
            </a:extLst>
          </p:cNvPr>
          <p:cNvSpPr txBox="1"/>
          <p:nvPr/>
        </p:nvSpPr>
        <p:spPr>
          <a:xfrm>
            <a:off x="5130969" y="2090582"/>
            <a:ext cx="965031" cy="523220"/>
          </a:xfrm>
          <a:prstGeom prst="rect">
            <a:avLst/>
          </a:prstGeom>
          <a:noFill/>
        </p:spPr>
        <p:txBody>
          <a:bodyPr wrap="square" rtlCol="0">
            <a:spAutoFit/>
          </a:bodyPr>
          <a:lstStyle/>
          <a:p>
            <a:r>
              <a:rPr lang="fr-CA" sz="1400" b="1" dirty="0"/>
              <a:t>Marécage arbustif</a:t>
            </a:r>
          </a:p>
        </p:txBody>
      </p:sp>
    </p:spTree>
    <p:extLst>
      <p:ext uri="{BB962C8B-B14F-4D97-AF65-F5344CB8AC3E}">
        <p14:creationId xmlns:p14="http://schemas.microsoft.com/office/powerpoint/2010/main" val="1873832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descr="Une image contenant carte&#10;&#10;Description générée automatiquement">
            <a:extLst>
              <a:ext uri="{FF2B5EF4-FFF2-40B4-BE49-F238E27FC236}">
                <a16:creationId xmlns:a16="http://schemas.microsoft.com/office/drawing/2014/main" id="{66C27581-3AC3-47BF-8DD8-6DE397C98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445735"/>
            <a:ext cx="11650607" cy="2557762"/>
          </a:xfrm>
          <a:prstGeom prst="rect">
            <a:avLst/>
          </a:prstGeom>
        </p:spPr>
      </p:pic>
      <p:sp>
        <p:nvSpPr>
          <p:cNvPr id="2" name="Titre 1"/>
          <p:cNvSpPr>
            <a:spLocks noGrp="1"/>
          </p:cNvSpPr>
          <p:nvPr>
            <p:ph type="title"/>
          </p:nvPr>
        </p:nvSpPr>
        <p:spPr>
          <a:xfrm>
            <a:off x="532800" y="572400"/>
            <a:ext cx="10515600" cy="550607"/>
          </a:xfrm>
        </p:spPr>
        <p:txBody>
          <a:bodyPr>
            <a:normAutofit fontScale="90000"/>
          </a:bodyPr>
          <a:lstStyle/>
          <a:p>
            <a:r>
              <a:rPr lang="fr-CA" dirty="0">
                <a:ea typeface="+mn-lt"/>
                <a:cs typeface="+mn-lt"/>
              </a:rPr>
              <a:t>Récolte de bois </a:t>
            </a:r>
            <a:r>
              <a:rPr lang="fr-CA" b="0" dirty="0">
                <a:ea typeface="+mn-lt"/>
                <a:cs typeface="+mn-lt"/>
              </a:rPr>
              <a:t>– couvert forestier</a:t>
            </a:r>
          </a:p>
        </p:txBody>
      </p:sp>
      <p:sp>
        <p:nvSpPr>
          <p:cNvPr id="20" name="Espace réservé du numéro de diapositive 3">
            <a:extLst>
              <a:ext uri="{FF2B5EF4-FFF2-40B4-BE49-F238E27FC236}">
                <a16:creationId xmlns:a16="http://schemas.microsoft.com/office/drawing/2014/main" id="{AE92AA78-8D85-4F90-A5FE-1C1E4C1CEA23}"/>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33</a:t>
            </a:fld>
            <a:endParaRPr lang="fr-CA" dirty="0"/>
          </a:p>
        </p:txBody>
      </p:sp>
      <p:sp>
        <p:nvSpPr>
          <p:cNvPr id="16" name="Forme libre : forme 15">
            <a:extLst>
              <a:ext uri="{FF2B5EF4-FFF2-40B4-BE49-F238E27FC236}">
                <a16:creationId xmlns:a16="http://schemas.microsoft.com/office/drawing/2014/main" id="{4BA645FD-D77C-46E3-9152-1CC3AC64D0B0}"/>
              </a:ext>
            </a:extLst>
          </p:cNvPr>
          <p:cNvSpPr/>
          <p:nvPr/>
        </p:nvSpPr>
        <p:spPr>
          <a:xfrm>
            <a:off x="2888375" y="2085569"/>
            <a:ext cx="2227395" cy="1470749"/>
          </a:xfrm>
          <a:custGeom>
            <a:avLst/>
            <a:gdLst>
              <a:gd name="connsiteX0" fmla="*/ 2214565 w 2227395"/>
              <a:gd name="connsiteY0" fmla="*/ 4988 h 1470749"/>
              <a:gd name="connsiteX1" fmla="*/ 1885207 w 2227395"/>
              <a:gd name="connsiteY1" fmla="*/ 9321 h 1470749"/>
              <a:gd name="connsiteX2" fmla="*/ 1525514 w 2227395"/>
              <a:gd name="connsiteY2" fmla="*/ 30989 h 1470749"/>
              <a:gd name="connsiteX3" fmla="*/ 1334834 w 2227395"/>
              <a:gd name="connsiteY3" fmla="*/ 56991 h 1470749"/>
              <a:gd name="connsiteX4" fmla="*/ 1083482 w 2227395"/>
              <a:gd name="connsiteY4" fmla="*/ 43990 h 1470749"/>
              <a:gd name="connsiteX5" fmla="*/ 871133 w 2227395"/>
              <a:gd name="connsiteY5" fmla="*/ 13655 h 1470749"/>
              <a:gd name="connsiteX6" fmla="*/ 671786 w 2227395"/>
              <a:gd name="connsiteY6" fmla="*/ 26656 h 1470749"/>
              <a:gd name="connsiteX7" fmla="*/ 520108 w 2227395"/>
              <a:gd name="connsiteY7" fmla="*/ 104661 h 1470749"/>
              <a:gd name="connsiteX8" fmla="*/ 459437 w 2227395"/>
              <a:gd name="connsiteY8" fmla="*/ 160999 h 1470749"/>
              <a:gd name="connsiteX9" fmla="*/ 164749 w 2227395"/>
              <a:gd name="connsiteY9" fmla="*/ 117662 h 1470749"/>
              <a:gd name="connsiteX10" fmla="*/ 73742 w 2227395"/>
              <a:gd name="connsiteY10" fmla="*/ 239005 h 1470749"/>
              <a:gd name="connsiteX11" fmla="*/ 108411 w 2227395"/>
              <a:gd name="connsiteY11" fmla="*/ 369014 h 1470749"/>
              <a:gd name="connsiteX12" fmla="*/ 91077 w 2227395"/>
              <a:gd name="connsiteY12" fmla="*/ 447020 h 1470749"/>
              <a:gd name="connsiteX13" fmla="*/ 34739 w 2227395"/>
              <a:gd name="connsiteY13" fmla="*/ 538026 h 1470749"/>
              <a:gd name="connsiteX14" fmla="*/ 70 w 2227395"/>
              <a:gd name="connsiteY14" fmla="*/ 564028 h 1470749"/>
              <a:gd name="connsiteX15" fmla="*/ 43406 w 2227395"/>
              <a:gd name="connsiteY15" fmla="*/ 733041 h 1470749"/>
              <a:gd name="connsiteX16" fmla="*/ 130079 w 2227395"/>
              <a:gd name="connsiteY16" fmla="*/ 824047 h 1470749"/>
              <a:gd name="connsiteX17" fmla="*/ 164749 w 2227395"/>
              <a:gd name="connsiteY17" fmla="*/ 850049 h 1470749"/>
              <a:gd name="connsiteX18" fmla="*/ 117078 w 2227395"/>
              <a:gd name="connsiteY18" fmla="*/ 1092734 h 1470749"/>
              <a:gd name="connsiteX19" fmla="*/ 130079 w 2227395"/>
              <a:gd name="connsiteY19" fmla="*/ 1322417 h 1470749"/>
              <a:gd name="connsiteX20" fmla="*/ 208085 w 2227395"/>
              <a:gd name="connsiteY20" fmla="*/ 1383088 h 1470749"/>
              <a:gd name="connsiteX21" fmla="*/ 255755 w 2227395"/>
              <a:gd name="connsiteY21" fmla="*/ 1422091 h 1470749"/>
              <a:gd name="connsiteX22" fmla="*/ 355429 w 2227395"/>
              <a:gd name="connsiteY22" fmla="*/ 1461094 h 1470749"/>
              <a:gd name="connsiteX23" fmla="*/ 489772 w 2227395"/>
              <a:gd name="connsiteY23" fmla="*/ 1469761 h 1470749"/>
              <a:gd name="connsiteX24" fmla="*/ 611114 w 2227395"/>
              <a:gd name="connsiteY24" fmla="*/ 1443759 h 1470749"/>
              <a:gd name="connsiteX25" fmla="*/ 702121 w 2227395"/>
              <a:gd name="connsiteY25" fmla="*/ 1396089 h 1470749"/>
              <a:gd name="connsiteX26" fmla="*/ 645784 w 2227395"/>
              <a:gd name="connsiteY26" fmla="*/ 1292081 h 1470749"/>
              <a:gd name="connsiteX27" fmla="*/ 654451 w 2227395"/>
              <a:gd name="connsiteY27" fmla="*/ 1123069 h 1470749"/>
              <a:gd name="connsiteX28" fmla="*/ 676119 w 2227395"/>
              <a:gd name="connsiteY28" fmla="*/ 1001727 h 1470749"/>
              <a:gd name="connsiteX29" fmla="*/ 754125 w 2227395"/>
              <a:gd name="connsiteY29" fmla="*/ 910720 h 1470749"/>
              <a:gd name="connsiteX30" fmla="*/ 862466 w 2227395"/>
              <a:gd name="connsiteY30" fmla="*/ 772043 h 1470749"/>
              <a:gd name="connsiteX31" fmla="*/ 983808 w 2227395"/>
              <a:gd name="connsiteY31" fmla="*/ 672370 h 1470749"/>
              <a:gd name="connsiteX32" fmla="*/ 1113818 w 2227395"/>
              <a:gd name="connsiteY32" fmla="*/ 616032 h 1470749"/>
              <a:gd name="connsiteX33" fmla="*/ 1256828 w 2227395"/>
              <a:gd name="connsiteY33" fmla="*/ 616032 h 1470749"/>
              <a:gd name="connsiteX34" fmla="*/ 1321833 w 2227395"/>
              <a:gd name="connsiteY34" fmla="*/ 611698 h 1470749"/>
              <a:gd name="connsiteX35" fmla="*/ 1382504 w 2227395"/>
              <a:gd name="connsiteY35" fmla="*/ 590030 h 1470749"/>
              <a:gd name="connsiteX36" fmla="*/ 1477844 w 2227395"/>
              <a:gd name="connsiteY36" fmla="*/ 555361 h 1470749"/>
              <a:gd name="connsiteX37" fmla="*/ 1599187 w 2227395"/>
              <a:gd name="connsiteY37" fmla="*/ 460021 h 1470749"/>
              <a:gd name="connsiteX38" fmla="*/ 1716195 w 2227395"/>
              <a:gd name="connsiteY38" fmla="*/ 395016 h 1470749"/>
              <a:gd name="connsiteX39" fmla="*/ 1716195 w 2227395"/>
              <a:gd name="connsiteY39" fmla="*/ 499024 h 1470749"/>
              <a:gd name="connsiteX40" fmla="*/ 1633856 w 2227395"/>
              <a:gd name="connsiteY40" fmla="*/ 611698 h 1470749"/>
              <a:gd name="connsiteX41" fmla="*/ 1616521 w 2227395"/>
              <a:gd name="connsiteY41" fmla="*/ 659369 h 1470749"/>
              <a:gd name="connsiteX42" fmla="*/ 1603520 w 2227395"/>
              <a:gd name="connsiteY42" fmla="*/ 733041 h 1470749"/>
              <a:gd name="connsiteX43" fmla="*/ 1638189 w 2227395"/>
              <a:gd name="connsiteY43" fmla="*/ 815380 h 1470749"/>
              <a:gd name="connsiteX44" fmla="*/ 1681526 w 2227395"/>
              <a:gd name="connsiteY44" fmla="*/ 824047 h 1470749"/>
              <a:gd name="connsiteX45" fmla="*/ 1759532 w 2227395"/>
              <a:gd name="connsiteY45" fmla="*/ 837048 h 1470749"/>
              <a:gd name="connsiteX46" fmla="*/ 1833204 w 2227395"/>
              <a:gd name="connsiteY46" fmla="*/ 806713 h 1470749"/>
              <a:gd name="connsiteX47" fmla="*/ 1867873 w 2227395"/>
              <a:gd name="connsiteY47" fmla="*/ 737374 h 1470749"/>
              <a:gd name="connsiteX48" fmla="*/ 1902542 w 2227395"/>
              <a:gd name="connsiteY48" fmla="*/ 650701 h 1470749"/>
              <a:gd name="connsiteX49" fmla="*/ 1958879 w 2227395"/>
              <a:gd name="connsiteY49" fmla="*/ 542360 h 1470749"/>
              <a:gd name="connsiteX50" fmla="*/ 2010883 w 2227395"/>
              <a:gd name="connsiteY50" fmla="*/ 512025 h 1470749"/>
              <a:gd name="connsiteX51" fmla="*/ 2101890 w 2227395"/>
              <a:gd name="connsiteY51" fmla="*/ 490356 h 1470749"/>
              <a:gd name="connsiteX52" fmla="*/ 2184229 w 2227395"/>
              <a:gd name="connsiteY52" fmla="*/ 468688 h 1470749"/>
              <a:gd name="connsiteX53" fmla="*/ 2188563 w 2227395"/>
              <a:gd name="connsiteY53" fmla="*/ 460021 h 1470749"/>
              <a:gd name="connsiteX54" fmla="*/ 2119224 w 2227395"/>
              <a:gd name="connsiteY54" fmla="*/ 416684 h 1470749"/>
              <a:gd name="connsiteX55" fmla="*/ 2067221 w 2227395"/>
              <a:gd name="connsiteY55" fmla="*/ 308343 h 1470749"/>
              <a:gd name="connsiteX56" fmla="*/ 2106223 w 2227395"/>
              <a:gd name="connsiteY56" fmla="*/ 121996 h 1470749"/>
              <a:gd name="connsiteX57" fmla="*/ 2153894 w 2227395"/>
              <a:gd name="connsiteY57" fmla="*/ 78660 h 1470749"/>
              <a:gd name="connsiteX58" fmla="*/ 2214565 w 2227395"/>
              <a:gd name="connsiteY58" fmla="*/ 4988 h 14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27395" h="1470749">
                <a:moveTo>
                  <a:pt x="2214565" y="4988"/>
                </a:moveTo>
                <a:cubicBezTo>
                  <a:pt x="2169784" y="-6568"/>
                  <a:pt x="2000049" y="4988"/>
                  <a:pt x="1885207" y="9321"/>
                </a:cubicBezTo>
                <a:cubicBezTo>
                  <a:pt x="1770365" y="13654"/>
                  <a:pt x="1617243" y="23044"/>
                  <a:pt x="1525514" y="30989"/>
                </a:cubicBezTo>
                <a:cubicBezTo>
                  <a:pt x="1433785" y="38934"/>
                  <a:pt x="1408506" y="54824"/>
                  <a:pt x="1334834" y="56991"/>
                </a:cubicBezTo>
                <a:cubicBezTo>
                  <a:pt x="1261162" y="59158"/>
                  <a:pt x="1160765" y="51213"/>
                  <a:pt x="1083482" y="43990"/>
                </a:cubicBezTo>
                <a:cubicBezTo>
                  <a:pt x="1006199" y="36767"/>
                  <a:pt x="939749" y="16544"/>
                  <a:pt x="871133" y="13655"/>
                </a:cubicBezTo>
                <a:cubicBezTo>
                  <a:pt x="802517" y="10766"/>
                  <a:pt x="730290" y="11488"/>
                  <a:pt x="671786" y="26656"/>
                </a:cubicBezTo>
                <a:cubicBezTo>
                  <a:pt x="613282" y="41824"/>
                  <a:pt x="555500" y="82270"/>
                  <a:pt x="520108" y="104661"/>
                </a:cubicBezTo>
                <a:cubicBezTo>
                  <a:pt x="484716" y="127052"/>
                  <a:pt x="518663" y="158832"/>
                  <a:pt x="459437" y="160999"/>
                </a:cubicBezTo>
                <a:cubicBezTo>
                  <a:pt x="400210" y="163166"/>
                  <a:pt x="229031" y="104661"/>
                  <a:pt x="164749" y="117662"/>
                </a:cubicBezTo>
                <a:cubicBezTo>
                  <a:pt x="100466" y="130663"/>
                  <a:pt x="83132" y="197113"/>
                  <a:pt x="73742" y="239005"/>
                </a:cubicBezTo>
                <a:cubicBezTo>
                  <a:pt x="64352" y="280897"/>
                  <a:pt x="105522" y="334345"/>
                  <a:pt x="108411" y="369014"/>
                </a:cubicBezTo>
                <a:cubicBezTo>
                  <a:pt x="111300" y="403683"/>
                  <a:pt x="103356" y="418851"/>
                  <a:pt x="91077" y="447020"/>
                </a:cubicBezTo>
                <a:cubicBezTo>
                  <a:pt x="78798" y="475189"/>
                  <a:pt x="49907" y="518525"/>
                  <a:pt x="34739" y="538026"/>
                </a:cubicBezTo>
                <a:cubicBezTo>
                  <a:pt x="19571" y="557527"/>
                  <a:pt x="-1374" y="531526"/>
                  <a:pt x="70" y="564028"/>
                </a:cubicBezTo>
                <a:cubicBezTo>
                  <a:pt x="1514" y="596530"/>
                  <a:pt x="21738" y="689705"/>
                  <a:pt x="43406" y="733041"/>
                </a:cubicBezTo>
                <a:cubicBezTo>
                  <a:pt x="65074" y="776378"/>
                  <a:pt x="109855" y="804546"/>
                  <a:pt x="130079" y="824047"/>
                </a:cubicBezTo>
                <a:cubicBezTo>
                  <a:pt x="150303" y="843548"/>
                  <a:pt x="166916" y="805268"/>
                  <a:pt x="164749" y="850049"/>
                </a:cubicBezTo>
                <a:cubicBezTo>
                  <a:pt x="162582" y="894830"/>
                  <a:pt x="122856" y="1014006"/>
                  <a:pt x="117078" y="1092734"/>
                </a:cubicBezTo>
                <a:cubicBezTo>
                  <a:pt x="111300" y="1171462"/>
                  <a:pt x="114911" y="1274025"/>
                  <a:pt x="130079" y="1322417"/>
                </a:cubicBezTo>
                <a:cubicBezTo>
                  <a:pt x="145247" y="1370809"/>
                  <a:pt x="187139" y="1366476"/>
                  <a:pt x="208085" y="1383088"/>
                </a:cubicBezTo>
                <a:cubicBezTo>
                  <a:pt x="229031" y="1399700"/>
                  <a:pt x="231198" y="1409090"/>
                  <a:pt x="255755" y="1422091"/>
                </a:cubicBezTo>
                <a:cubicBezTo>
                  <a:pt x="280312" y="1435092"/>
                  <a:pt x="316426" y="1453149"/>
                  <a:pt x="355429" y="1461094"/>
                </a:cubicBezTo>
                <a:cubicBezTo>
                  <a:pt x="394432" y="1469039"/>
                  <a:pt x="447158" y="1472650"/>
                  <a:pt x="489772" y="1469761"/>
                </a:cubicBezTo>
                <a:cubicBezTo>
                  <a:pt x="532386" y="1466872"/>
                  <a:pt x="575723" y="1456038"/>
                  <a:pt x="611114" y="1443759"/>
                </a:cubicBezTo>
                <a:cubicBezTo>
                  <a:pt x="646505" y="1431480"/>
                  <a:pt x="696343" y="1421369"/>
                  <a:pt x="702121" y="1396089"/>
                </a:cubicBezTo>
                <a:cubicBezTo>
                  <a:pt x="707899" y="1370809"/>
                  <a:pt x="653729" y="1337584"/>
                  <a:pt x="645784" y="1292081"/>
                </a:cubicBezTo>
                <a:cubicBezTo>
                  <a:pt x="637839" y="1246578"/>
                  <a:pt x="649395" y="1171461"/>
                  <a:pt x="654451" y="1123069"/>
                </a:cubicBezTo>
                <a:cubicBezTo>
                  <a:pt x="659507" y="1074677"/>
                  <a:pt x="659507" y="1037118"/>
                  <a:pt x="676119" y="1001727"/>
                </a:cubicBezTo>
                <a:cubicBezTo>
                  <a:pt x="692731" y="966336"/>
                  <a:pt x="723067" y="949001"/>
                  <a:pt x="754125" y="910720"/>
                </a:cubicBezTo>
                <a:cubicBezTo>
                  <a:pt x="785183" y="872439"/>
                  <a:pt x="824185" y="811768"/>
                  <a:pt x="862466" y="772043"/>
                </a:cubicBezTo>
                <a:cubicBezTo>
                  <a:pt x="900746" y="732318"/>
                  <a:pt x="941916" y="698372"/>
                  <a:pt x="983808" y="672370"/>
                </a:cubicBezTo>
                <a:cubicBezTo>
                  <a:pt x="1025700" y="646368"/>
                  <a:pt x="1068315" y="625422"/>
                  <a:pt x="1113818" y="616032"/>
                </a:cubicBezTo>
                <a:cubicBezTo>
                  <a:pt x="1159321" y="606642"/>
                  <a:pt x="1222159" y="616754"/>
                  <a:pt x="1256828" y="616032"/>
                </a:cubicBezTo>
                <a:cubicBezTo>
                  <a:pt x="1291497" y="615310"/>
                  <a:pt x="1300887" y="616032"/>
                  <a:pt x="1321833" y="611698"/>
                </a:cubicBezTo>
                <a:cubicBezTo>
                  <a:pt x="1342779" y="607364"/>
                  <a:pt x="1382504" y="590030"/>
                  <a:pt x="1382504" y="590030"/>
                </a:cubicBezTo>
                <a:cubicBezTo>
                  <a:pt x="1408506" y="580641"/>
                  <a:pt x="1441730" y="577029"/>
                  <a:pt x="1477844" y="555361"/>
                </a:cubicBezTo>
                <a:cubicBezTo>
                  <a:pt x="1513958" y="533693"/>
                  <a:pt x="1559462" y="486745"/>
                  <a:pt x="1599187" y="460021"/>
                </a:cubicBezTo>
                <a:cubicBezTo>
                  <a:pt x="1638912" y="433297"/>
                  <a:pt x="1696694" y="388516"/>
                  <a:pt x="1716195" y="395016"/>
                </a:cubicBezTo>
                <a:cubicBezTo>
                  <a:pt x="1735696" y="401517"/>
                  <a:pt x="1729918" y="462910"/>
                  <a:pt x="1716195" y="499024"/>
                </a:cubicBezTo>
                <a:cubicBezTo>
                  <a:pt x="1702472" y="535138"/>
                  <a:pt x="1650468" y="584974"/>
                  <a:pt x="1633856" y="611698"/>
                </a:cubicBezTo>
                <a:cubicBezTo>
                  <a:pt x="1617244" y="638422"/>
                  <a:pt x="1621577" y="639145"/>
                  <a:pt x="1616521" y="659369"/>
                </a:cubicBezTo>
                <a:cubicBezTo>
                  <a:pt x="1611465" y="679593"/>
                  <a:pt x="1599909" y="707039"/>
                  <a:pt x="1603520" y="733041"/>
                </a:cubicBezTo>
                <a:cubicBezTo>
                  <a:pt x="1607131" y="759043"/>
                  <a:pt x="1625188" y="800212"/>
                  <a:pt x="1638189" y="815380"/>
                </a:cubicBezTo>
                <a:cubicBezTo>
                  <a:pt x="1651190" y="830548"/>
                  <a:pt x="1661302" y="820436"/>
                  <a:pt x="1681526" y="824047"/>
                </a:cubicBezTo>
                <a:cubicBezTo>
                  <a:pt x="1701750" y="827658"/>
                  <a:pt x="1734252" y="839937"/>
                  <a:pt x="1759532" y="837048"/>
                </a:cubicBezTo>
                <a:cubicBezTo>
                  <a:pt x="1784812" y="834159"/>
                  <a:pt x="1815147" y="823325"/>
                  <a:pt x="1833204" y="806713"/>
                </a:cubicBezTo>
                <a:cubicBezTo>
                  <a:pt x="1851261" y="790101"/>
                  <a:pt x="1856317" y="763376"/>
                  <a:pt x="1867873" y="737374"/>
                </a:cubicBezTo>
                <a:cubicBezTo>
                  <a:pt x="1879429" y="711372"/>
                  <a:pt x="1887374" y="683203"/>
                  <a:pt x="1902542" y="650701"/>
                </a:cubicBezTo>
                <a:cubicBezTo>
                  <a:pt x="1917710" y="618199"/>
                  <a:pt x="1940822" y="565473"/>
                  <a:pt x="1958879" y="542360"/>
                </a:cubicBezTo>
                <a:cubicBezTo>
                  <a:pt x="1976936" y="519247"/>
                  <a:pt x="1987048" y="520692"/>
                  <a:pt x="2010883" y="512025"/>
                </a:cubicBezTo>
                <a:cubicBezTo>
                  <a:pt x="2034718" y="503358"/>
                  <a:pt x="2072999" y="497579"/>
                  <a:pt x="2101890" y="490356"/>
                </a:cubicBezTo>
                <a:cubicBezTo>
                  <a:pt x="2130781" y="483133"/>
                  <a:pt x="2184229" y="468688"/>
                  <a:pt x="2184229" y="468688"/>
                </a:cubicBezTo>
                <a:cubicBezTo>
                  <a:pt x="2198674" y="463632"/>
                  <a:pt x="2199397" y="468688"/>
                  <a:pt x="2188563" y="460021"/>
                </a:cubicBezTo>
                <a:cubicBezTo>
                  <a:pt x="2177729" y="451354"/>
                  <a:pt x="2139448" y="441964"/>
                  <a:pt x="2119224" y="416684"/>
                </a:cubicBezTo>
                <a:cubicBezTo>
                  <a:pt x="2099000" y="391404"/>
                  <a:pt x="2069388" y="357457"/>
                  <a:pt x="2067221" y="308343"/>
                </a:cubicBezTo>
                <a:cubicBezTo>
                  <a:pt x="2065054" y="259229"/>
                  <a:pt x="2091778" y="160276"/>
                  <a:pt x="2106223" y="121996"/>
                </a:cubicBezTo>
                <a:cubicBezTo>
                  <a:pt x="2120668" y="83716"/>
                  <a:pt x="2133670" y="99606"/>
                  <a:pt x="2153894" y="78660"/>
                </a:cubicBezTo>
                <a:cubicBezTo>
                  <a:pt x="2174118" y="57714"/>
                  <a:pt x="2259346" y="16544"/>
                  <a:pt x="2214565" y="4988"/>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orme libre : forme 16">
            <a:extLst>
              <a:ext uri="{FF2B5EF4-FFF2-40B4-BE49-F238E27FC236}">
                <a16:creationId xmlns:a16="http://schemas.microsoft.com/office/drawing/2014/main" id="{E88E236F-F182-440F-BCA3-5E391C70DF5A}"/>
              </a:ext>
            </a:extLst>
          </p:cNvPr>
          <p:cNvSpPr/>
          <p:nvPr/>
        </p:nvSpPr>
        <p:spPr>
          <a:xfrm>
            <a:off x="3962694" y="3049351"/>
            <a:ext cx="541806" cy="459738"/>
          </a:xfrm>
          <a:custGeom>
            <a:avLst/>
            <a:gdLst>
              <a:gd name="connsiteX0" fmla="*/ 225350 w 541806"/>
              <a:gd name="connsiteY0" fmla="*/ 1433 h 459738"/>
              <a:gd name="connsiteX1" fmla="*/ 398696 w 541806"/>
              <a:gd name="connsiteY1" fmla="*/ 31768 h 459738"/>
              <a:gd name="connsiteX2" fmla="*/ 489702 w 541806"/>
              <a:gd name="connsiteY2" fmla="*/ 36102 h 459738"/>
              <a:gd name="connsiteX3" fmla="*/ 520038 w 541806"/>
              <a:gd name="connsiteY3" fmla="*/ 79439 h 459738"/>
              <a:gd name="connsiteX4" fmla="*/ 541706 w 541806"/>
              <a:gd name="connsiteY4" fmla="*/ 140110 h 459738"/>
              <a:gd name="connsiteX5" fmla="*/ 511371 w 541806"/>
              <a:gd name="connsiteY5" fmla="*/ 248451 h 459738"/>
              <a:gd name="connsiteX6" fmla="*/ 502703 w 541806"/>
              <a:gd name="connsiteY6" fmla="*/ 304788 h 459738"/>
              <a:gd name="connsiteX7" fmla="*/ 420364 w 541806"/>
              <a:gd name="connsiteY7" fmla="*/ 369793 h 459738"/>
              <a:gd name="connsiteX8" fmla="*/ 329357 w 541806"/>
              <a:gd name="connsiteY8" fmla="*/ 426130 h 459738"/>
              <a:gd name="connsiteX9" fmla="*/ 264353 w 541806"/>
              <a:gd name="connsiteY9" fmla="*/ 456466 h 459738"/>
              <a:gd name="connsiteX10" fmla="*/ 186347 w 541806"/>
              <a:gd name="connsiteY10" fmla="*/ 456466 h 459738"/>
              <a:gd name="connsiteX11" fmla="*/ 95340 w 541806"/>
              <a:gd name="connsiteY11" fmla="*/ 434798 h 459738"/>
              <a:gd name="connsiteX12" fmla="*/ 34669 w 541806"/>
              <a:gd name="connsiteY12" fmla="*/ 391461 h 459738"/>
              <a:gd name="connsiteX13" fmla="*/ 0 w 541806"/>
              <a:gd name="connsiteY13" fmla="*/ 326457 h 459738"/>
              <a:gd name="connsiteX14" fmla="*/ 34669 w 541806"/>
              <a:gd name="connsiteY14" fmla="*/ 226783 h 459738"/>
              <a:gd name="connsiteX15" fmla="*/ 78006 w 541806"/>
              <a:gd name="connsiteY15" fmla="*/ 148777 h 459738"/>
              <a:gd name="connsiteX16" fmla="*/ 108341 w 541806"/>
              <a:gd name="connsiteY16" fmla="*/ 140110 h 459738"/>
              <a:gd name="connsiteX17" fmla="*/ 143010 w 541806"/>
              <a:gd name="connsiteY17" fmla="*/ 83772 h 459738"/>
              <a:gd name="connsiteX18" fmla="*/ 225350 w 541806"/>
              <a:gd name="connsiteY18" fmla="*/ 1433 h 45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806" h="459738">
                <a:moveTo>
                  <a:pt x="225350" y="1433"/>
                </a:moveTo>
                <a:cubicBezTo>
                  <a:pt x="267964" y="-7234"/>
                  <a:pt x="354637" y="25990"/>
                  <a:pt x="398696" y="31768"/>
                </a:cubicBezTo>
                <a:cubicBezTo>
                  <a:pt x="442755" y="37546"/>
                  <a:pt x="469478" y="28157"/>
                  <a:pt x="489702" y="36102"/>
                </a:cubicBezTo>
                <a:cubicBezTo>
                  <a:pt x="509926" y="44047"/>
                  <a:pt x="511371" y="62104"/>
                  <a:pt x="520038" y="79439"/>
                </a:cubicBezTo>
                <a:cubicBezTo>
                  <a:pt x="528705" y="96774"/>
                  <a:pt x="543151" y="111941"/>
                  <a:pt x="541706" y="140110"/>
                </a:cubicBezTo>
                <a:cubicBezTo>
                  <a:pt x="540262" y="168279"/>
                  <a:pt x="517872" y="221005"/>
                  <a:pt x="511371" y="248451"/>
                </a:cubicBezTo>
                <a:cubicBezTo>
                  <a:pt x="504871" y="275897"/>
                  <a:pt x="517871" y="284564"/>
                  <a:pt x="502703" y="304788"/>
                </a:cubicBezTo>
                <a:cubicBezTo>
                  <a:pt x="487535" y="325012"/>
                  <a:pt x="449255" y="349569"/>
                  <a:pt x="420364" y="369793"/>
                </a:cubicBezTo>
                <a:cubicBezTo>
                  <a:pt x="391473" y="390017"/>
                  <a:pt x="355359" y="411685"/>
                  <a:pt x="329357" y="426130"/>
                </a:cubicBezTo>
                <a:cubicBezTo>
                  <a:pt x="303355" y="440576"/>
                  <a:pt x="288188" y="451410"/>
                  <a:pt x="264353" y="456466"/>
                </a:cubicBezTo>
                <a:cubicBezTo>
                  <a:pt x="240518" y="461522"/>
                  <a:pt x="214516" y="460077"/>
                  <a:pt x="186347" y="456466"/>
                </a:cubicBezTo>
                <a:cubicBezTo>
                  <a:pt x="158178" y="452855"/>
                  <a:pt x="120620" y="445632"/>
                  <a:pt x="95340" y="434798"/>
                </a:cubicBezTo>
                <a:cubicBezTo>
                  <a:pt x="70060" y="423964"/>
                  <a:pt x="50559" y="409518"/>
                  <a:pt x="34669" y="391461"/>
                </a:cubicBezTo>
                <a:cubicBezTo>
                  <a:pt x="18779" y="373404"/>
                  <a:pt x="0" y="353903"/>
                  <a:pt x="0" y="326457"/>
                </a:cubicBezTo>
                <a:cubicBezTo>
                  <a:pt x="0" y="299011"/>
                  <a:pt x="21668" y="256396"/>
                  <a:pt x="34669" y="226783"/>
                </a:cubicBezTo>
                <a:cubicBezTo>
                  <a:pt x="47670" y="197170"/>
                  <a:pt x="65727" y="163223"/>
                  <a:pt x="78006" y="148777"/>
                </a:cubicBezTo>
                <a:cubicBezTo>
                  <a:pt x="90285" y="134332"/>
                  <a:pt x="97507" y="150944"/>
                  <a:pt x="108341" y="140110"/>
                </a:cubicBezTo>
                <a:cubicBezTo>
                  <a:pt x="119175" y="129276"/>
                  <a:pt x="130009" y="101829"/>
                  <a:pt x="143010" y="83772"/>
                </a:cubicBezTo>
                <a:cubicBezTo>
                  <a:pt x="156011" y="65715"/>
                  <a:pt x="182736" y="10100"/>
                  <a:pt x="225350" y="143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Forme libre : forme 17">
            <a:extLst>
              <a:ext uri="{FF2B5EF4-FFF2-40B4-BE49-F238E27FC236}">
                <a16:creationId xmlns:a16="http://schemas.microsoft.com/office/drawing/2014/main" id="{D7C70500-C123-454E-A08F-55776B6A229C}"/>
              </a:ext>
            </a:extLst>
          </p:cNvPr>
          <p:cNvSpPr/>
          <p:nvPr/>
        </p:nvSpPr>
        <p:spPr>
          <a:xfrm>
            <a:off x="10800416" y="2831564"/>
            <a:ext cx="675835" cy="677509"/>
          </a:xfrm>
          <a:custGeom>
            <a:avLst/>
            <a:gdLst>
              <a:gd name="connsiteX0" fmla="*/ 143208 w 675835"/>
              <a:gd name="connsiteY0" fmla="*/ 154013 h 677772"/>
              <a:gd name="connsiteX1" fmla="*/ 199546 w 675835"/>
              <a:gd name="connsiteY1" fmla="*/ 54339 h 677772"/>
              <a:gd name="connsiteX2" fmla="*/ 286219 w 675835"/>
              <a:gd name="connsiteY2" fmla="*/ 2335 h 677772"/>
              <a:gd name="connsiteX3" fmla="*/ 372892 w 675835"/>
              <a:gd name="connsiteY3" fmla="*/ 15336 h 677772"/>
              <a:gd name="connsiteX4" fmla="*/ 416228 w 675835"/>
              <a:gd name="connsiteY4" fmla="*/ 71673 h 677772"/>
              <a:gd name="connsiteX5" fmla="*/ 455231 w 675835"/>
              <a:gd name="connsiteY5" fmla="*/ 136678 h 677772"/>
              <a:gd name="connsiteX6" fmla="*/ 485567 w 675835"/>
              <a:gd name="connsiteY6" fmla="*/ 214684 h 677772"/>
              <a:gd name="connsiteX7" fmla="*/ 515902 w 675835"/>
              <a:gd name="connsiteY7" fmla="*/ 305690 h 677772"/>
              <a:gd name="connsiteX8" fmla="*/ 546238 w 675835"/>
              <a:gd name="connsiteY8" fmla="*/ 375029 h 677772"/>
              <a:gd name="connsiteX9" fmla="*/ 567906 w 675835"/>
              <a:gd name="connsiteY9" fmla="*/ 418365 h 677772"/>
              <a:gd name="connsiteX10" fmla="*/ 615576 w 675835"/>
              <a:gd name="connsiteY10" fmla="*/ 440034 h 677772"/>
              <a:gd name="connsiteX11" fmla="*/ 637244 w 675835"/>
              <a:gd name="connsiteY11" fmla="*/ 444367 h 677772"/>
              <a:gd name="connsiteX12" fmla="*/ 632911 w 675835"/>
              <a:gd name="connsiteY12" fmla="*/ 661050 h 677772"/>
              <a:gd name="connsiteX13" fmla="*/ 82537 w 675835"/>
              <a:gd name="connsiteY13" fmla="*/ 656716 h 677772"/>
              <a:gd name="connsiteX14" fmla="*/ 26200 w 675835"/>
              <a:gd name="connsiteY14" fmla="*/ 604712 h 677772"/>
              <a:gd name="connsiteX15" fmla="*/ 198 w 675835"/>
              <a:gd name="connsiteY15" fmla="*/ 509372 h 677772"/>
              <a:gd name="connsiteX16" fmla="*/ 17533 w 675835"/>
              <a:gd name="connsiteY16" fmla="*/ 396697 h 677772"/>
              <a:gd name="connsiteX17" fmla="*/ 73870 w 675835"/>
              <a:gd name="connsiteY17" fmla="*/ 327359 h 677772"/>
              <a:gd name="connsiteX18" fmla="*/ 104206 w 675835"/>
              <a:gd name="connsiteY18" fmla="*/ 284022 h 677772"/>
              <a:gd name="connsiteX19" fmla="*/ 112873 w 675835"/>
              <a:gd name="connsiteY19" fmla="*/ 197349 h 677772"/>
              <a:gd name="connsiteX20" fmla="*/ 143208 w 675835"/>
              <a:gd name="connsiteY20" fmla="*/ 154013 h 67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835" h="677772">
                <a:moveTo>
                  <a:pt x="143208" y="154013"/>
                </a:moveTo>
                <a:cubicBezTo>
                  <a:pt x="157653" y="130178"/>
                  <a:pt x="175711" y="79619"/>
                  <a:pt x="199546" y="54339"/>
                </a:cubicBezTo>
                <a:cubicBezTo>
                  <a:pt x="223381" y="29059"/>
                  <a:pt x="257328" y="8835"/>
                  <a:pt x="286219" y="2335"/>
                </a:cubicBezTo>
                <a:cubicBezTo>
                  <a:pt x="315110" y="-4165"/>
                  <a:pt x="351224" y="3780"/>
                  <a:pt x="372892" y="15336"/>
                </a:cubicBezTo>
                <a:cubicBezTo>
                  <a:pt x="394560" y="26892"/>
                  <a:pt x="402505" y="51449"/>
                  <a:pt x="416228" y="71673"/>
                </a:cubicBezTo>
                <a:cubicBezTo>
                  <a:pt x="429951" y="91897"/>
                  <a:pt x="443675" y="112843"/>
                  <a:pt x="455231" y="136678"/>
                </a:cubicBezTo>
                <a:cubicBezTo>
                  <a:pt x="466787" y="160513"/>
                  <a:pt x="475455" y="186515"/>
                  <a:pt x="485567" y="214684"/>
                </a:cubicBezTo>
                <a:cubicBezTo>
                  <a:pt x="495679" y="242853"/>
                  <a:pt x="505790" y="278966"/>
                  <a:pt x="515902" y="305690"/>
                </a:cubicBezTo>
                <a:cubicBezTo>
                  <a:pt x="526014" y="332414"/>
                  <a:pt x="537571" y="356250"/>
                  <a:pt x="546238" y="375029"/>
                </a:cubicBezTo>
                <a:cubicBezTo>
                  <a:pt x="554905" y="393808"/>
                  <a:pt x="556350" y="407531"/>
                  <a:pt x="567906" y="418365"/>
                </a:cubicBezTo>
                <a:cubicBezTo>
                  <a:pt x="579462" y="429199"/>
                  <a:pt x="604020" y="435700"/>
                  <a:pt x="615576" y="440034"/>
                </a:cubicBezTo>
                <a:cubicBezTo>
                  <a:pt x="627132" y="444368"/>
                  <a:pt x="634355" y="407531"/>
                  <a:pt x="637244" y="444367"/>
                </a:cubicBezTo>
                <a:cubicBezTo>
                  <a:pt x="640133" y="481203"/>
                  <a:pt x="725362" y="625659"/>
                  <a:pt x="632911" y="661050"/>
                </a:cubicBezTo>
                <a:cubicBezTo>
                  <a:pt x="540460" y="696441"/>
                  <a:pt x="183655" y="666106"/>
                  <a:pt x="82537" y="656716"/>
                </a:cubicBezTo>
                <a:cubicBezTo>
                  <a:pt x="-18581" y="647326"/>
                  <a:pt x="39923" y="629269"/>
                  <a:pt x="26200" y="604712"/>
                </a:cubicBezTo>
                <a:cubicBezTo>
                  <a:pt x="12477" y="580155"/>
                  <a:pt x="1642" y="544041"/>
                  <a:pt x="198" y="509372"/>
                </a:cubicBezTo>
                <a:cubicBezTo>
                  <a:pt x="-1246" y="474703"/>
                  <a:pt x="5254" y="427033"/>
                  <a:pt x="17533" y="396697"/>
                </a:cubicBezTo>
                <a:cubicBezTo>
                  <a:pt x="29812" y="366362"/>
                  <a:pt x="59425" y="346138"/>
                  <a:pt x="73870" y="327359"/>
                </a:cubicBezTo>
                <a:cubicBezTo>
                  <a:pt x="88315" y="308580"/>
                  <a:pt x="97705" y="305690"/>
                  <a:pt x="104206" y="284022"/>
                </a:cubicBezTo>
                <a:cubicBezTo>
                  <a:pt x="110706" y="262354"/>
                  <a:pt x="107817" y="216128"/>
                  <a:pt x="112873" y="197349"/>
                </a:cubicBezTo>
                <a:cubicBezTo>
                  <a:pt x="117929" y="178570"/>
                  <a:pt x="128763" y="177848"/>
                  <a:pt x="143208" y="15401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Forme libre : forme 18">
            <a:extLst>
              <a:ext uri="{FF2B5EF4-FFF2-40B4-BE49-F238E27FC236}">
                <a16:creationId xmlns:a16="http://schemas.microsoft.com/office/drawing/2014/main" id="{ED7622AA-C816-4F74-B605-BF1D077A7DB0}"/>
              </a:ext>
            </a:extLst>
          </p:cNvPr>
          <p:cNvSpPr/>
          <p:nvPr/>
        </p:nvSpPr>
        <p:spPr>
          <a:xfrm>
            <a:off x="5497806" y="2041586"/>
            <a:ext cx="5264169" cy="1514733"/>
          </a:xfrm>
          <a:custGeom>
            <a:avLst/>
            <a:gdLst>
              <a:gd name="connsiteX0" fmla="*/ 56398 w 5264169"/>
              <a:gd name="connsiteY0" fmla="*/ 1092080 h 1514733"/>
              <a:gd name="connsiteX1" fmla="*/ 21729 w 5264169"/>
              <a:gd name="connsiteY1" fmla="*/ 1157084 h 1514733"/>
              <a:gd name="connsiteX2" fmla="*/ 8728 w 5264169"/>
              <a:gd name="connsiteY2" fmla="*/ 1222089 h 1514733"/>
              <a:gd name="connsiteX3" fmla="*/ 61 w 5264169"/>
              <a:gd name="connsiteY3" fmla="*/ 1274093 h 1514733"/>
              <a:gd name="connsiteX4" fmla="*/ 13062 w 5264169"/>
              <a:gd name="connsiteY4" fmla="*/ 1321763 h 1514733"/>
              <a:gd name="connsiteX5" fmla="*/ 78066 w 5264169"/>
              <a:gd name="connsiteY5" fmla="*/ 1343431 h 1514733"/>
              <a:gd name="connsiteX6" fmla="*/ 151738 w 5264169"/>
              <a:gd name="connsiteY6" fmla="*/ 1347765 h 1514733"/>
              <a:gd name="connsiteX7" fmla="*/ 260080 w 5264169"/>
              <a:gd name="connsiteY7" fmla="*/ 1326097 h 1514733"/>
              <a:gd name="connsiteX8" fmla="*/ 372754 w 5264169"/>
              <a:gd name="connsiteY8" fmla="*/ 1282760 h 1514733"/>
              <a:gd name="connsiteX9" fmla="*/ 398756 w 5264169"/>
              <a:gd name="connsiteY9" fmla="*/ 1261092 h 1514733"/>
              <a:gd name="connsiteX10" fmla="*/ 455094 w 5264169"/>
              <a:gd name="connsiteY10" fmla="*/ 1269759 h 1514733"/>
              <a:gd name="connsiteX11" fmla="*/ 481096 w 5264169"/>
              <a:gd name="connsiteY11" fmla="*/ 1291428 h 1514733"/>
              <a:gd name="connsiteX12" fmla="*/ 481096 w 5264169"/>
              <a:gd name="connsiteY12" fmla="*/ 1360766 h 1514733"/>
              <a:gd name="connsiteX13" fmla="*/ 485429 w 5264169"/>
              <a:gd name="connsiteY13" fmla="*/ 1430104 h 1514733"/>
              <a:gd name="connsiteX14" fmla="*/ 468095 w 5264169"/>
              <a:gd name="connsiteY14" fmla="*/ 1486442 h 1514733"/>
              <a:gd name="connsiteX15" fmla="*/ 468095 w 5264169"/>
              <a:gd name="connsiteY15" fmla="*/ 1512444 h 1514733"/>
              <a:gd name="connsiteX16" fmla="*/ 741115 w 5264169"/>
              <a:gd name="connsiteY16" fmla="*/ 1512444 h 1514733"/>
              <a:gd name="connsiteX17" fmla="*/ 1009801 w 5264169"/>
              <a:gd name="connsiteY17" fmla="*/ 1503776 h 1514733"/>
              <a:gd name="connsiteX18" fmla="*/ 1356493 w 5264169"/>
              <a:gd name="connsiteY18" fmla="*/ 1486442 h 1514733"/>
              <a:gd name="connsiteX19" fmla="*/ 1404163 w 5264169"/>
              <a:gd name="connsiteY19" fmla="*/ 1408436 h 1514733"/>
              <a:gd name="connsiteX20" fmla="*/ 1399829 w 5264169"/>
              <a:gd name="connsiteY20" fmla="*/ 1187420 h 1514733"/>
              <a:gd name="connsiteX21" fmla="*/ 1356493 w 5264169"/>
              <a:gd name="connsiteY21" fmla="*/ 988072 h 1514733"/>
              <a:gd name="connsiteX22" fmla="*/ 1334825 w 5264169"/>
              <a:gd name="connsiteY22" fmla="*/ 797392 h 1514733"/>
              <a:gd name="connsiteX23" fmla="*/ 1347826 w 5264169"/>
              <a:gd name="connsiteY23" fmla="*/ 745388 h 1514733"/>
              <a:gd name="connsiteX24" fmla="*/ 1495170 w 5264169"/>
              <a:gd name="connsiteY24" fmla="*/ 710719 h 1514733"/>
              <a:gd name="connsiteX25" fmla="*/ 1516838 w 5264169"/>
              <a:gd name="connsiteY25" fmla="*/ 689050 h 1514733"/>
              <a:gd name="connsiteX26" fmla="*/ 1573175 w 5264169"/>
              <a:gd name="connsiteY26" fmla="*/ 494036 h 1514733"/>
              <a:gd name="connsiteX27" fmla="*/ 1668516 w 5264169"/>
              <a:gd name="connsiteY27" fmla="*/ 463701 h 1514733"/>
              <a:gd name="connsiteX28" fmla="*/ 1798525 w 5264169"/>
              <a:gd name="connsiteY28" fmla="*/ 533039 h 1514733"/>
              <a:gd name="connsiteX29" fmla="*/ 1889532 w 5264169"/>
              <a:gd name="connsiteY29" fmla="*/ 537373 h 1514733"/>
              <a:gd name="connsiteX30" fmla="*/ 2041209 w 5264169"/>
              <a:gd name="connsiteY30" fmla="*/ 533039 h 1514733"/>
              <a:gd name="connsiteX31" fmla="*/ 2127882 w 5264169"/>
              <a:gd name="connsiteY31" fmla="*/ 520038 h 1514733"/>
              <a:gd name="connsiteX32" fmla="*/ 2227556 w 5264169"/>
              <a:gd name="connsiteY32" fmla="*/ 520038 h 1514733"/>
              <a:gd name="connsiteX33" fmla="*/ 2292561 w 5264169"/>
              <a:gd name="connsiteY33" fmla="*/ 576375 h 1514733"/>
              <a:gd name="connsiteX34" fmla="*/ 2249225 w 5264169"/>
              <a:gd name="connsiteY34" fmla="*/ 684717 h 1514733"/>
              <a:gd name="connsiteX35" fmla="*/ 2171219 w 5264169"/>
              <a:gd name="connsiteY35" fmla="*/ 784391 h 1514733"/>
              <a:gd name="connsiteX36" fmla="*/ 2132216 w 5264169"/>
              <a:gd name="connsiteY36" fmla="*/ 879731 h 1514733"/>
              <a:gd name="connsiteX37" fmla="*/ 2223223 w 5264169"/>
              <a:gd name="connsiteY37" fmla="*/ 940402 h 1514733"/>
              <a:gd name="connsiteX38" fmla="*/ 2348899 w 5264169"/>
              <a:gd name="connsiteY38" fmla="*/ 931735 h 1514733"/>
              <a:gd name="connsiteX39" fmla="*/ 2422571 w 5264169"/>
              <a:gd name="connsiteY39" fmla="*/ 910066 h 1514733"/>
              <a:gd name="connsiteX40" fmla="*/ 2491909 w 5264169"/>
              <a:gd name="connsiteY40" fmla="*/ 814726 h 1514733"/>
              <a:gd name="connsiteX41" fmla="*/ 2656588 w 5264169"/>
              <a:gd name="connsiteY41" fmla="*/ 684717 h 1514733"/>
              <a:gd name="connsiteX42" fmla="*/ 2812599 w 5264169"/>
              <a:gd name="connsiteY42" fmla="*/ 611045 h 1514733"/>
              <a:gd name="connsiteX43" fmla="*/ 2990279 w 5264169"/>
              <a:gd name="connsiteY43" fmla="*/ 611045 h 1514733"/>
              <a:gd name="connsiteX44" fmla="*/ 3219962 w 5264169"/>
              <a:gd name="connsiteY44" fmla="*/ 580709 h 1514733"/>
              <a:gd name="connsiteX45" fmla="*/ 3302301 w 5264169"/>
              <a:gd name="connsiteY45" fmla="*/ 793058 h 1514733"/>
              <a:gd name="connsiteX46" fmla="*/ 3254631 w 5264169"/>
              <a:gd name="connsiteY46" fmla="*/ 931735 h 1514733"/>
              <a:gd name="connsiteX47" fmla="*/ 3128955 w 5264169"/>
              <a:gd name="connsiteY47" fmla="*/ 1139750 h 1514733"/>
              <a:gd name="connsiteX48" fmla="*/ 3046616 w 5264169"/>
              <a:gd name="connsiteY48" fmla="*/ 1291428 h 1514733"/>
              <a:gd name="connsiteX49" fmla="*/ 2925274 w 5264169"/>
              <a:gd name="connsiteY49" fmla="*/ 1451773 h 1514733"/>
              <a:gd name="connsiteX50" fmla="*/ 2916607 w 5264169"/>
              <a:gd name="connsiteY50" fmla="*/ 1456106 h 1514733"/>
              <a:gd name="connsiteX51" fmla="*/ 2985945 w 5264169"/>
              <a:gd name="connsiteY51" fmla="*/ 1469107 h 1514733"/>
              <a:gd name="connsiteX52" fmla="*/ 3033615 w 5264169"/>
              <a:gd name="connsiteY52" fmla="*/ 1469107 h 1514733"/>
              <a:gd name="connsiteX53" fmla="*/ 4117027 w 5264169"/>
              <a:gd name="connsiteY53" fmla="*/ 1469107 h 1514733"/>
              <a:gd name="connsiteX54" fmla="*/ 4138696 w 5264169"/>
              <a:gd name="connsiteY54" fmla="*/ 1443105 h 1514733"/>
              <a:gd name="connsiteX55" fmla="*/ 4281706 w 5264169"/>
              <a:gd name="connsiteY55" fmla="*/ 1369433 h 1514733"/>
              <a:gd name="connsiteX56" fmla="*/ 4407382 w 5264169"/>
              <a:gd name="connsiteY56" fmla="*/ 1356432 h 1514733"/>
              <a:gd name="connsiteX57" fmla="*/ 4745407 w 5264169"/>
              <a:gd name="connsiteY57" fmla="*/ 1334764 h 1514733"/>
              <a:gd name="connsiteX58" fmla="*/ 4858082 w 5264169"/>
              <a:gd name="connsiteY58" fmla="*/ 1343431 h 1514733"/>
              <a:gd name="connsiteX59" fmla="*/ 4970756 w 5264169"/>
              <a:gd name="connsiteY59" fmla="*/ 1235090 h 1514733"/>
              <a:gd name="connsiteX60" fmla="*/ 4979424 w 5264169"/>
              <a:gd name="connsiteY60" fmla="*/ 1044410 h 1514733"/>
              <a:gd name="connsiteX61" fmla="*/ 4979424 w 5264169"/>
              <a:gd name="connsiteY61" fmla="*/ 957737 h 1514733"/>
              <a:gd name="connsiteX62" fmla="*/ 5074764 w 5264169"/>
              <a:gd name="connsiteY62" fmla="*/ 884065 h 1514733"/>
              <a:gd name="connsiteX63" fmla="*/ 5187439 w 5264169"/>
              <a:gd name="connsiteY63" fmla="*/ 836394 h 1514733"/>
              <a:gd name="connsiteX64" fmla="*/ 5248110 w 5264169"/>
              <a:gd name="connsiteY64" fmla="*/ 793058 h 1514733"/>
              <a:gd name="connsiteX65" fmla="*/ 5261111 w 5264169"/>
              <a:gd name="connsiteY65" fmla="*/ 771390 h 1514733"/>
              <a:gd name="connsiteX66" fmla="*/ 5200440 w 5264169"/>
              <a:gd name="connsiteY66" fmla="*/ 619712 h 1514733"/>
              <a:gd name="connsiteX67" fmla="*/ 5109433 w 5264169"/>
              <a:gd name="connsiteY67" fmla="*/ 485369 h 1514733"/>
              <a:gd name="connsiteX68" fmla="*/ 4927420 w 5264169"/>
              <a:gd name="connsiteY68" fmla="*/ 424698 h 1514733"/>
              <a:gd name="connsiteX69" fmla="*/ 4827746 w 5264169"/>
              <a:gd name="connsiteY69" fmla="*/ 416030 h 1514733"/>
              <a:gd name="connsiteX70" fmla="*/ 4767075 w 5264169"/>
              <a:gd name="connsiteY70" fmla="*/ 372694 h 1514733"/>
              <a:gd name="connsiteX71" fmla="*/ 4702070 w 5264169"/>
              <a:gd name="connsiteY71" fmla="*/ 307689 h 1514733"/>
              <a:gd name="connsiteX72" fmla="*/ 4654400 w 5264169"/>
              <a:gd name="connsiteY72" fmla="*/ 264353 h 1514733"/>
              <a:gd name="connsiteX73" fmla="*/ 4611063 w 5264169"/>
              <a:gd name="connsiteY73" fmla="*/ 182013 h 1514733"/>
              <a:gd name="connsiteX74" fmla="*/ 4576394 w 5264169"/>
              <a:gd name="connsiteY74" fmla="*/ 121342 h 1514733"/>
              <a:gd name="connsiteX75" fmla="*/ 4520057 w 5264169"/>
              <a:gd name="connsiteY75" fmla="*/ 73672 h 1514733"/>
              <a:gd name="connsiteX76" fmla="*/ 4437718 w 5264169"/>
              <a:gd name="connsiteY76" fmla="*/ 26002 h 1514733"/>
              <a:gd name="connsiteX77" fmla="*/ 4385714 w 5264169"/>
              <a:gd name="connsiteY77" fmla="*/ 99674 h 1514733"/>
              <a:gd name="connsiteX78" fmla="*/ 4364045 w 5264169"/>
              <a:gd name="connsiteY78" fmla="*/ 134343 h 1514733"/>
              <a:gd name="connsiteX79" fmla="*/ 4351045 w 5264169"/>
              <a:gd name="connsiteY79" fmla="*/ 247018 h 1514733"/>
              <a:gd name="connsiteX80" fmla="*/ 4359712 w 5264169"/>
              <a:gd name="connsiteY80" fmla="*/ 364027 h 1514733"/>
              <a:gd name="connsiteX81" fmla="*/ 4320709 w 5264169"/>
              <a:gd name="connsiteY81" fmla="*/ 407363 h 1514733"/>
              <a:gd name="connsiteX82" fmla="*/ 4290373 w 5264169"/>
              <a:gd name="connsiteY82" fmla="*/ 437699 h 1514733"/>
              <a:gd name="connsiteX83" fmla="*/ 4212368 w 5264169"/>
              <a:gd name="connsiteY83" fmla="*/ 416030 h 1514733"/>
              <a:gd name="connsiteX84" fmla="*/ 3995685 w 5264169"/>
              <a:gd name="connsiteY84" fmla="*/ 338025 h 1514733"/>
              <a:gd name="connsiteX85" fmla="*/ 3943682 w 5264169"/>
              <a:gd name="connsiteY85" fmla="*/ 290355 h 1514733"/>
              <a:gd name="connsiteX86" fmla="*/ 3753001 w 5264169"/>
              <a:gd name="connsiteY86" fmla="*/ 195014 h 1514733"/>
              <a:gd name="connsiteX87" fmla="*/ 3588322 w 5264169"/>
              <a:gd name="connsiteY87" fmla="*/ 91007 h 1514733"/>
              <a:gd name="connsiteX88" fmla="*/ 3536318 w 5264169"/>
              <a:gd name="connsiteY88" fmla="*/ 65005 h 1514733"/>
              <a:gd name="connsiteX89" fmla="*/ 3445312 w 5264169"/>
              <a:gd name="connsiteY89" fmla="*/ 82339 h 1514733"/>
              <a:gd name="connsiteX90" fmla="*/ 3354305 w 5264169"/>
              <a:gd name="connsiteY90" fmla="*/ 112675 h 1514733"/>
              <a:gd name="connsiteX91" fmla="*/ 3211295 w 5264169"/>
              <a:gd name="connsiteY91" fmla="*/ 117009 h 1514733"/>
              <a:gd name="connsiteX92" fmla="*/ 3146290 w 5264169"/>
              <a:gd name="connsiteY92" fmla="*/ 91007 h 1514733"/>
              <a:gd name="connsiteX93" fmla="*/ 3076952 w 5264169"/>
              <a:gd name="connsiteY93" fmla="*/ 86673 h 1514733"/>
              <a:gd name="connsiteX94" fmla="*/ 3046616 w 5264169"/>
              <a:gd name="connsiteY94" fmla="*/ 21668 h 1514733"/>
              <a:gd name="connsiteX95" fmla="*/ 3042282 w 5264169"/>
              <a:gd name="connsiteY95" fmla="*/ 0 h 1514733"/>
              <a:gd name="connsiteX96" fmla="*/ 2565581 w 5264169"/>
              <a:gd name="connsiteY96" fmla="*/ 8667 h 1514733"/>
              <a:gd name="connsiteX97" fmla="*/ 1954536 w 5264169"/>
              <a:gd name="connsiteY97" fmla="*/ 8667 h 1514733"/>
              <a:gd name="connsiteX98" fmla="*/ 1187481 w 5264169"/>
              <a:gd name="connsiteY98" fmla="*/ 8667 h 1514733"/>
              <a:gd name="connsiteX99" fmla="*/ 1040136 w 5264169"/>
              <a:gd name="connsiteY99" fmla="*/ 13001 h 1514733"/>
              <a:gd name="connsiteX100" fmla="*/ 1079139 w 5264169"/>
              <a:gd name="connsiteY100" fmla="*/ 43337 h 1514733"/>
              <a:gd name="connsiteX101" fmla="*/ 1170146 w 5264169"/>
              <a:gd name="connsiteY101" fmla="*/ 91007 h 1514733"/>
              <a:gd name="connsiteX102" fmla="*/ 1330491 w 5264169"/>
              <a:gd name="connsiteY102" fmla="*/ 125676 h 1514733"/>
              <a:gd name="connsiteX103" fmla="*/ 1399829 w 5264169"/>
              <a:gd name="connsiteY103" fmla="*/ 164679 h 1514733"/>
              <a:gd name="connsiteX104" fmla="*/ 1469168 w 5264169"/>
              <a:gd name="connsiteY104" fmla="*/ 199348 h 1514733"/>
              <a:gd name="connsiteX105" fmla="*/ 1482169 w 5264169"/>
              <a:gd name="connsiteY105" fmla="*/ 229684 h 1514733"/>
              <a:gd name="connsiteX106" fmla="*/ 1473501 w 5264169"/>
              <a:gd name="connsiteY106" fmla="*/ 268686 h 1514733"/>
              <a:gd name="connsiteX107" fmla="*/ 1473501 w 5264169"/>
              <a:gd name="connsiteY107" fmla="*/ 307689 h 1514733"/>
              <a:gd name="connsiteX108" fmla="*/ 1460500 w 5264169"/>
              <a:gd name="connsiteY108" fmla="*/ 325024 h 1514733"/>
              <a:gd name="connsiteX109" fmla="*/ 1378161 w 5264169"/>
              <a:gd name="connsiteY109" fmla="*/ 325024 h 1514733"/>
              <a:gd name="connsiteX110" fmla="*/ 1321824 w 5264169"/>
              <a:gd name="connsiteY110" fmla="*/ 294688 h 1514733"/>
              <a:gd name="connsiteX111" fmla="*/ 1278487 w 5264169"/>
              <a:gd name="connsiteY111" fmla="*/ 273020 h 1514733"/>
              <a:gd name="connsiteX112" fmla="*/ 1239484 w 5264169"/>
              <a:gd name="connsiteY112" fmla="*/ 273020 h 1514733"/>
              <a:gd name="connsiteX113" fmla="*/ 1222150 w 5264169"/>
              <a:gd name="connsiteY113" fmla="*/ 273020 h 1514733"/>
              <a:gd name="connsiteX114" fmla="*/ 1191814 w 5264169"/>
              <a:gd name="connsiteY114" fmla="*/ 316357 h 1514733"/>
              <a:gd name="connsiteX115" fmla="*/ 1170146 w 5264169"/>
              <a:gd name="connsiteY115" fmla="*/ 385695 h 1514733"/>
              <a:gd name="connsiteX116" fmla="*/ 1152811 w 5264169"/>
              <a:gd name="connsiteY116" fmla="*/ 424698 h 1514733"/>
              <a:gd name="connsiteX117" fmla="*/ 1113809 w 5264169"/>
              <a:gd name="connsiteY117" fmla="*/ 424698 h 1514733"/>
              <a:gd name="connsiteX118" fmla="*/ 1096474 w 5264169"/>
              <a:gd name="connsiteY118" fmla="*/ 390029 h 1514733"/>
              <a:gd name="connsiteX119" fmla="*/ 1048804 w 5264169"/>
              <a:gd name="connsiteY119" fmla="*/ 342358 h 1514733"/>
              <a:gd name="connsiteX120" fmla="*/ 1040136 w 5264169"/>
              <a:gd name="connsiteY120" fmla="*/ 329357 h 1514733"/>
              <a:gd name="connsiteX121" fmla="*/ 975132 w 5264169"/>
              <a:gd name="connsiteY121" fmla="*/ 325024 h 1514733"/>
              <a:gd name="connsiteX122" fmla="*/ 944796 w 5264169"/>
              <a:gd name="connsiteY122" fmla="*/ 338025 h 1514733"/>
              <a:gd name="connsiteX123" fmla="*/ 910127 w 5264169"/>
              <a:gd name="connsiteY123" fmla="*/ 377028 h 1514733"/>
              <a:gd name="connsiteX124" fmla="*/ 884125 w 5264169"/>
              <a:gd name="connsiteY124" fmla="*/ 403030 h 1514733"/>
              <a:gd name="connsiteX125" fmla="*/ 858123 w 5264169"/>
              <a:gd name="connsiteY125" fmla="*/ 433365 h 1514733"/>
              <a:gd name="connsiteX126" fmla="*/ 788785 w 5264169"/>
              <a:gd name="connsiteY126" fmla="*/ 411697 h 1514733"/>
              <a:gd name="connsiteX127" fmla="*/ 728114 w 5264169"/>
              <a:gd name="connsiteY127" fmla="*/ 338025 h 1514733"/>
              <a:gd name="connsiteX128" fmla="*/ 684777 w 5264169"/>
              <a:gd name="connsiteY128" fmla="*/ 268686 h 1514733"/>
              <a:gd name="connsiteX129" fmla="*/ 611105 w 5264169"/>
              <a:gd name="connsiteY129" fmla="*/ 203682 h 1514733"/>
              <a:gd name="connsiteX130" fmla="*/ 567769 w 5264169"/>
              <a:gd name="connsiteY130" fmla="*/ 160345 h 1514733"/>
              <a:gd name="connsiteX131" fmla="*/ 533100 w 5264169"/>
              <a:gd name="connsiteY131" fmla="*/ 138677 h 1514733"/>
              <a:gd name="connsiteX132" fmla="*/ 494097 w 5264169"/>
              <a:gd name="connsiteY132" fmla="*/ 125676 h 1514733"/>
              <a:gd name="connsiteX133" fmla="*/ 455094 w 5264169"/>
              <a:gd name="connsiteY133" fmla="*/ 125676 h 1514733"/>
              <a:gd name="connsiteX134" fmla="*/ 424758 w 5264169"/>
              <a:gd name="connsiteY134" fmla="*/ 169012 h 1514733"/>
              <a:gd name="connsiteX135" fmla="*/ 394423 w 5264169"/>
              <a:gd name="connsiteY135" fmla="*/ 299022 h 1514733"/>
              <a:gd name="connsiteX136" fmla="*/ 385755 w 5264169"/>
              <a:gd name="connsiteY136" fmla="*/ 463701 h 1514733"/>
              <a:gd name="connsiteX137" fmla="*/ 381422 w 5264169"/>
              <a:gd name="connsiteY137" fmla="*/ 624046 h 1514733"/>
              <a:gd name="connsiteX138" fmla="*/ 359754 w 5264169"/>
              <a:gd name="connsiteY138" fmla="*/ 736720 h 1514733"/>
              <a:gd name="connsiteX139" fmla="*/ 316417 w 5264169"/>
              <a:gd name="connsiteY139" fmla="*/ 797392 h 1514733"/>
              <a:gd name="connsiteX140" fmla="*/ 268747 w 5264169"/>
              <a:gd name="connsiteY140" fmla="*/ 905733 h 1514733"/>
              <a:gd name="connsiteX141" fmla="*/ 208076 w 5264169"/>
              <a:gd name="connsiteY141" fmla="*/ 996739 h 1514733"/>
              <a:gd name="connsiteX142" fmla="*/ 160406 w 5264169"/>
              <a:gd name="connsiteY142" fmla="*/ 1044410 h 1514733"/>
              <a:gd name="connsiteX143" fmla="*/ 56398 w 5264169"/>
              <a:gd name="connsiteY143" fmla="*/ 1092080 h 151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64169" h="1514733">
                <a:moveTo>
                  <a:pt x="56398" y="1092080"/>
                </a:moveTo>
                <a:cubicBezTo>
                  <a:pt x="33285" y="1110859"/>
                  <a:pt x="29674" y="1135416"/>
                  <a:pt x="21729" y="1157084"/>
                </a:cubicBezTo>
                <a:cubicBezTo>
                  <a:pt x="13784" y="1178752"/>
                  <a:pt x="12339" y="1202588"/>
                  <a:pt x="8728" y="1222089"/>
                </a:cubicBezTo>
                <a:cubicBezTo>
                  <a:pt x="5117" y="1241590"/>
                  <a:pt x="-661" y="1257481"/>
                  <a:pt x="61" y="1274093"/>
                </a:cubicBezTo>
                <a:cubicBezTo>
                  <a:pt x="783" y="1290705"/>
                  <a:pt x="61" y="1310207"/>
                  <a:pt x="13062" y="1321763"/>
                </a:cubicBezTo>
                <a:cubicBezTo>
                  <a:pt x="26063" y="1333319"/>
                  <a:pt x="54953" y="1339097"/>
                  <a:pt x="78066" y="1343431"/>
                </a:cubicBezTo>
                <a:cubicBezTo>
                  <a:pt x="101179" y="1347765"/>
                  <a:pt x="121402" y="1350654"/>
                  <a:pt x="151738" y="1347765"/>
                </a:cubicBezTo>
                <a:cubicBezTo>
                  <a:pt x="182074" y="1344876"/>
                  <a:pt x="223244" y="1336931"/>
                  <a:pt x="260080" y="1326097"/>
                </a:cubicBezTo>
                <a:cubicBezTo>
                  <a:pt x="296916" y="1315263"/>
                  <a:pt x="349641" y="1293594"/>
                  <a:pt x="372754" y="1282760"/>
                </a:cubicBezTo>
                <a:cubicBezTo>
                  <a:pt x="395867" y="1271926"/>
                  <a:pt x="385033" y="1263259"/>
                  <a:pt x="398756" y="1261092"/>
                </a:cubicBezTo>
                <a:cubicBezTo>
                  <a:pt x="412479" y="1258925"/>
                  <a:pt x="441371" y="1264703"/>
                  <a:pt x="455094" y="1269759"/>
                </a:cubicBezTo>
                <a:cubicBezTo>
                  <a:pt x="468817" y="1274815"/>
                  <a:pt x="476762" y="1276260"/>
                  <a:pt x="481096" y="1291428"/>
                </a:cubicBezTo>
                <a:cubicBezTo>
                  <a:pt x="485430" y="1306596"/>
                  <a:pt x="480374" y="1337653"/>
                  <a:pt x="481096" y="1360766"/>
                </a:cubicBezTo>
                <a:cubicBezTo>
                  <a:pt x="481818" y="1383879"/>
                  <a:pt x="487596" y="1409158"/>
                  <a:pt x="485429" y="1430104"/>
                </a:cubicBezTo>
                <a:cubicBezTo>
                  <a:pt x="483262" y="1451050"/>
                  <a:pt x="470984" y="1472719"/>
                  <a:pt x="468095" y="1486442"/>
                </a:cubicBezTo>
                <a:cubicBezTo>
                  <a:pt x="465206" y="1500165"/>
                  <a:pt x="422592" y="1508110"/>
                  <a:pt x="468095" y="1512444"/>
                </a:cubicBezTo>
                <a:cubicBezTo>
                  <a:pt x="513598" y="1516778"/>
                  <a:pt x="650831" y="1513889"/>
                  <a:pt x="741115" y="1512444"/>
                </a:cubicBezTo>
                <a:cubicBezTo>
                  <a:pt x="831399" y="1510999"/>
                  <a:pt x="1009801" y="1503776"/>
                  <a:pt x="1009801" y="1503776"/>
                </a:cubicBezTo>
                <a:cubicBezTo>
                  <a:pt x="1112364" y="1499442"/>
                  <a:pt x="1290766" y="1502332"/>
                  <a:pt x="1356493" y="1486442"/>
                </a:cubicBezTo>
                <a:cubicBezTo>
                  <a:pt x="1422220" y="1470552"/>
                  <a:pt x="1396940" y="1458273"/>
                  <a:pt x="1404163" y="1408436"/>
                </a:cubicBezTo>
                <a:cubicBezTo>
                  <a:pt x="1411386" y="1358599"/>
                  <a:pt x="1407774" y="1257481"/>
                  <a:pt x="1399829" y="1187420"/>
                </a:cubicBezTo>
                <a:cubicBezTo>
                  <a:pt x="1391884" y="1117359"/>
                  <a:pt x="1367327" y="1053076"/>
                  <a:pt x="1356493" y="988072"/>
                </a:cubicBezTo>
                <a:cubicBezTo>
                  <a:pt x="1345659" y="923068"/>
                  <a:pt x="1336269" y="837839"/>
                  <a:pt x="1334825" y="797392"/>
                </a:cubicBezTo>
                <a:cubicBezTo>
                  <a:pt x="1333381" y="756945"/>
                  <a:pt x="1321102" y="759833"/>
                  <a:pt x="1347826" y="745388"/>
                </a:cubicBezTo>
                <a:cubicBezTo>
                  <a:pt x="1374550" y="730943"/>
                  <a:pt x="1467001" y="720109"/>
                  <a:pt x="1495170" y="710719"/>
                </a:cubicBezTo>
                <a:cubicBezTo>
                  <a:pt x="1523339" y="701329"/>
                  <a:pt x="1503837" y="725164"/>
                  <a:pt x="1516838" y="689050"/>
                </a:cubicBezTo>
                <a:cubicBezTo>
                  <a:pt x="1529839" y="652936"/>
                  <a:pt x="1547895" y="531594"/>
                  <a:pt x="1573175" y="494036"/>
                </a:cubicBezTo>
                <a:cubicBezTo>
                  <a:pt x="1598455" y="456478"/>
                  <a:pt x="1630958" y="457201"/>
                  <a:pt x="1668516" y="463701"/>
                </a:cubicBezTo>
                <a:cubicBezTo>
                  <a:pt x="1706074" y="470201"/>
                  <a:pt x="1761689" y="520760"/>
                  <a:pt x="1798525" y="533039"/>
                </a:cubicBezTo>
                <a:cubicBezTo>
                  <a:pt x="1835361" y="545318"/>
                  <a:pt x="1849085" y="537373"/>
                  <a:pt x="1889532" y="537373"/>
                </a:cubicBezTo>
                <a:cubicBezTo>
                  <a:pt x="1929979" y="537373"/>
                  <a:pt x="2001484" y="535928"/>
                  <a:pt x="2041209" y="533039"/>
                </a:cubicBezTo>
                <a:cubicBezTo>
                  <a:pt x="2080934" y="530150"/>
                  <a:pt x="2096824" y="522205"/>
                  <a:pt x="2127882" y="520038"/>
                </a:cubicBezTo>
                <a:cubicBezTo>
                  <a:pt x="2158940" y="517871"/>
                  <a:pt x="2200109" y="510648"/>
                  <a:pt x="2227556" y="520038"/>
                </a:cubicBezTo>
                <a:cubicBezTo>
                  <a:pt x="2255003" y="529428"/>
                  <a:pt x="2288950" y="548929"/>
                  <a:pt x="2292561" y="576375"/>
                </a:cubicBezTo>
                <a:cubicBezTo>
                  <a:pt x="2296172" y="603821"/>
                  <a:pt x="2269449" y="650048"/>
                  <a:pt x="2249225" y="684717"/>
                </a:cubicBezTo>
                <a:cubicBezTo>
                  <a:pt x="2229001" y="719386"/>
                  <a:pt x="2190720" y="751889"/>
                  <a:pt x="2171219" y="784391"/>
                </a:cubicBezTo>
                <a:cubicBezTo>
                  <a:pt x="2151718" y="816893"/>
                  <a:pt x="2123549" y="853729"/>
                  <a:pt x="2132216" y="879731"/>
                </a:cubicBezTo>
                <a:cubicBezTo>
                  <a:pt x="2140883" y="905733"/>
                  <a:pt x="2187109" y="931735"/>
                  <a:pt x="2223223" y="940402"/>
                </a:cubicBezTo>
                <a:cubicBezTo>
                  <a:pt x="2259337" y="949069"/>
                  <a:pt x="2315674" y="936791"/>
                  <a:pt x="2348899" y="931735"/>
                </a:cubicBezTo>
                <a:cubicBezTo>
                  <a:pt x="2382124" y="926679"/>
                  <a:pt x="2398736" y="929567"/>
                  <a:pt x="2422571" y="910066"/>
                </a:cubicBezTo>
                <a:cubicBezTo>
                  <a:pt x="2446406" y="890565"/>
                  <a:pt x="2452906" y="852284"/>
                  <a:pt x="2491909" y="814726"/>
                </a:cubicBezTo>
                <a:cubicBezTo>
                  <a:pt x="2530912" y="777168"/>
                  <a:pt x="2603140" y="718664"/>
                  <a:pt x="2656588" y="684717"/>
                </a:cubicBezTo>
                <a:cubicBezTo>
                  <a:pt x="2710036" y="650770"/>
                  <a:pt x="2756984" y="623324"/>
                  <a:pt x="2812599" y="611045"/>
                </a:cubicBezTo>
                <a:cubicBezTo>
                  <a:pt x="2868214" y="598766"/>
                  <a:pt x="2922385" y="616101"/>
                  <a:pt x="2990279" y="611045"/>
                </a:cubicBezTo>
                <a:cubicBezTo>
                  <a:pt x="3058173" y="605989"/>
                  <a:pt x="3167958" y="550374"/>
                  <a:pt x="3219962" y="580709"/>
                </a:cubicBezTo>
                <a:cubicBezTo>
                  <a:pt x="3271966" y="611044"/>
                  <a:pt x="3296523" y="734554"/>
                  <a:pt x="3302301" y="793058"/>
                </a:cubicBezTo>
                <a:cubicBezTo>
                  <a:pt x="3308079" y="851562"/>
                  <a:pt x="3283522" y="873953"/>
                  <a:pt x="3254631" y="931735"/>
                </a:cubicBezTo>
                <a:cubicBezTo>
                  <a:pt x="3225740" y="989517"/>
                  <a:pt x="3163624" y="1079801"/>
                  <a:pt x="3128955" y="1139750"/>
                </a:cubicBezTo>
                <a:cubicBezTo>
                  <a:pt x="3094286" y="1199699"/>
                  <a:pt x="3080563" y="1239424"/>
                  <a:pt x="3046616" y="1291428"/>
                </a:cubicBezTo>
                <a:cubicBezTo>
                  <a:pt x="3012669" y="1343432"/>
                  <a:pt x="2946942" y="1424327"/>
                  <a:pt x="2925274" y="1451773"/>
                </a:cubicBezTo>
                <a:cubicBezTo>
                  <a:pt x="2903606" y="1479219"/>
                  <a:pt x="2906495" y="1453217"/>
                  <a:pt x="2916607" y="1456106"/>
                </a:cubicBezTo>
                <a:cubicBezTo>
                  <a:pt x="2926719" y="1458995"/>
                  <a:pt x="2966444" y="1466940"/>
                  <a:pt x="2985945" y="1469107"/>
                </a:cubicBezTo>
                <a:cubicBezTo>
                  <a:pt x="3005446" y="1471274"/>
                  <a:pt x="3033615" y="1469107"/>
                  <a:pt x="3033615" y="1469107"/>
                </a:cubicBezTo>
                <a:lnTo>
                  <a:pt x="4117027" y="1469107"/>
                </a:lnTo>
                <a:cubicBezTo>
                  <a:pt x="4301207" y="1464773"/>
                  <a:pt x="4111250" y="1459717"/>
                  <a:pt x="4138696" y="1443105"/>
                </a:cubicBezTo>
                <a:cubicBezTo>
                  <a:pt x="4166143" y="1426493"/>
                  <a:pt x="4236925" y="1383878"/>
                  <a:pt x="4281706" y="1369433"/>
                </a:cubicBezTo>
                <a:cubicBezTo>
                  <a:pt x="4326487" y="1354988"/>
                  <a:pt x="4330099" y="1362210"/>
                  <a:pt x="4407382" y="1356432"/>
                </a:cubicBezTo>
                <a:cubicBezTo>
                  <a:pt x="4484666" y="1350654"/>
                  <a:pt x="4670290" y="1336931"/>
                  <a:pt x="4745407" y="1334764"/>
                </a:cubicBezTo>
                <a:cubicBezTo>
                  <a:pt x="4820524" y="1332597"/>
                  <a:pt x="4820524" y="1360043"/>
                  <a:pt x="4858082" y="1343431"/>
                </a:cubicBezTo>
                <a:cubicBezTo>
                  <a:pt x="4895640" y="1326819"/>
                  <a:pt x="4950532" y="1284927"/>
                  <a:pt x="4970756" y="1235090"/>
                </a:cubicBezTo>
                <a:cubicBezTo>
                  <a:pt x="4990980" y="1185253"/>
                  <a:pt x="4977979" y="1090635"/>
                  <a:pt x="4979424" y="1044410"/>
                </a:cubicBezTo>
                <a:cubicBezTo>
                  <a:pt x="4980869" y="998185"/>
                  <a:pt x="4963534" y="984461"/>
                  <a:pt x="4979424" y="957737"/>
                </a:cubicBezTo>
                <a:cubicBezTo>
                  <a:pt x="4995314" y="931013"/>
                  <a:pt x="5040095" y="904289"/>
                  <a:pt x="5074764" y="884065"/>
                </a:cubicBezTo>
                <a:cubicBezTo>
                  <a:pt x="5109433" y="863841"/>
                  <a:pt x="5158548" y="851562"/>
                  <a:pt x="5187439" y="836394"/>
                </a:cubicBezTo>
                <a:cubicBezTo>
                  <a:pt x="5216330" y="821226"/>
                  <a:pt x="5235831" y="803892"/>
                  <a:pt x="5248110" y="793058"/>
                </a:cubicBezTo>
                <a:cubicBezTo>
                  <a:pt x="5260389" y="782224"/>
                  <a:pt x="5269056" y="800281"/>
                  <a:pt x="5261111" y="771390"/>
                </a:cubicBezTo>
                <a:cubicBezTo>
                  <a:pt x="5253166" y="742499"/>
                  <a:pt x="5225720" y="667382"/>
                  <a:pt x="5200440" y="619712"/>
                </a:cubicBezTo>
                <a:cubicBezTo>
                  <a:pt x="5175160" y="572042"/>
                  <a:pt x="5154936" y="517871"/>
                  <a:pt x="5109433" y="485369"/>
                </a:cubicBezTo>
                <a:cubicBezTo>
                  <a:pt x="5063930" y="452867"/>
                  <a:pt x="4974368" y="436254"/>
                  <a:pt x="4927420" y="424698"/>
                </a:cubicBezTo>
                <a:cubicBezTo>
                  <a:pt x="4880472" y="413142"/>
                  <a:pt x="4854470" y="424697"/>
                  <a:pt x="4827746" y="416030"/>
                </a:cubicBezTo>
                <a:cubicBezTo>
                  <a:pt x="4801022" y="407363"/>
                  <a:pt x="4788021" y="390751"/>
                  <a:pt x="4767075" y="372694"/>
                </a:cubicBezTo>
                <a:cubicBezTo>
                  <a:pt x="4746129" y="354637"/>
                  <a:pt x="4720849" y="325746"/>
                  <a:pt x="4702070" y="307689"/>
                </a:cubicBezTo>
                <a:cubicBezTo>
                  <a:pt x="4683291" y="289632"/>
                  <a:pt x="4669568" y="285299"/>
                  <a:pt x="4654400" y="264353"/>
                </a:cubicBezTo>
                <a:cubicBezTo>
                  <a:pt x="4639232" y="243407"/>
                  <a:pt x="4624064" y="205848"/>
                  <a:pt x="4611063" y="182013"/>
                </a:cubicBezTo>
                <a:cubicBezTo>
                  <a:pt x="4598062" y="158178"/>
                  <a:pt x="4591562" y="139399"/>
                  <a:pt x="4576394" y="121342"/>
                </a:cubicBezTo>
                <a:cubicBezTo>
                  <a:pt x="4561226" y="103285"/>
                  <a:pt x="4543170" y="89562"/>
                  <a:pt x="4520057" y="73672"/>
                </a:cubicBezTo>
                <a:cubicBezTo>
                  <a:pt x="4496944" y="57782"/>
                  <a:pt x="4460109" y="21668"/>
                  <a:pt x="4437718" y="26002"/>
                </a:cubicBezTo>
                <a:cubicBezTo>
                  <a:pt x="4415328" y="30336"/>
                  <a:pt x="4397993" y="81617"/>
                  <a:pt x="4385714" y="99674"/>
                </a:cubicBezTo>
                <a:cubicBezTo>
                  <a:pt x="4373435" y="117731"/>
                  <a:pt x="4369823" y="109786"/>
                  <a:pt x="4364045" y="134343"/>
                </a:cubicBezTo>
                <a:cubicBezTo>
                  <a:pt x="4358267" y="158900"/>
                  <a:pt x="4351767" y="208737"/>
                  <a:pt x="4351045" y="247018"/>
                </a:cubicBezTo>
                <a:cubicBezTo>
                  <a:pt x="4350323" y="285299"/>
                  <a:pt x="4364768" y="337303"/>
                  <a:pt x="4359712" y="364027"/>
                </a:cubicBezTo>
                <a:cubicBezTo>
                  <a:pt x="4354656" y="390751"/>
                  <a:pt x="4332266" y="395084"/>
                  <a:pt x="4320709" y="407363"/>
                </a:cubicBezTo>
                <a:cubicBezTo>
                  <a:pt x="4309152" y="419642"/>
                  <a:pt x="4308430" y="436255"/>
                  <a:pt x="4290373" y="437699"/>
                </a:cubicBezTo>
                <a:cubicBezTo>
                  <a:pt x="4272316" y="439143"/>
                  <a:pt x="4261483" y="432642"/>
                  <a:pt x="4212368" y="416030"/>
                </a:cubicBezTo>
                <a:cubicBezTo>
                  <a:pt x="4163253" y="399418"/>
                  <a:pt x="4040466" y="358971"/>
                  <a:pt x="3995685" y="338025"/>
                </a:cubicBezTo>
                <a:cubicBezTo>
                  <a:pt x="3950904" y="317079"/>
                  <a:pt x="3984129" y="314190"/>
                  <a:pt x="3943682" y="290355"/>
                </a:cubicBezTo>
                <a:cubicBezTo>
                  <a:pt x="3903235" y="266520"/>
                  <a:pt x="3812228" y="228239"/>
                  <a:pt x="3753001" y="195014"/>
                </a:cubicBezTo>
                <a:cubicBezTo>
                  <a:pt x="3693774" y="161789"/>
                  <a:pt x="3624436" y="112675"/>
                  <a:pt x="3588322" y="91007"/>
                </a:cubicBezTo>
                <a:cubicBezTo>
                  <a:pt x="3552208" y="69339"/>
                  <a:pt x="3560153" y="66450"/>
                  <a:pt x="3536318" y="65005"/>
                </a:cubicBezTo>
                <a:cubicBezTo>
                  <a:pt x="3512483" y="63560"/>
                  <a:pt x="3475647" y="74394"/>
                  <a:pt x="3445312" y="82339"/>
                </a:cubicBezTo>
                <a:cubicBezTo>
                  <a:pt x="3414977" y="90284"/>
                  <a:pt x="3393308" y="106897"/>
                  <a:pt x="3354305" y="112675"/>
                </a:cubicBezTo>
                <a:cubicBezTo>
                  <a:pt x="3315302" y="118453"/>
                  <a:pt x="3245964" y="120620"/>
                  <a:pt x="3211295" y="117009"/>
                </a:cubicBezTo>
                <a:cubicBezTo>
                  <a:pt x="3176626" y="113398"/>
                  <a:pt x="3168680" y="96063"/>
                  <a:pt x="3146290" y="91007"/>
                </a:cubicBezTo>
                <a:cubicBezTo>
                  <a:pt x="3123900" y="85951"/>
                  <a:pt x="3093564" y="98229"/>
                  <a:pt x="3076952" y="86673"/>
                </a:cubicBezTo>
                <a:cubicBezTo>
                  <a:pt x="3060340" y="75117"/>
                  <a:pt x="3052394" y="36113"/>
                  <a:pt x="3046616" y="21668"/>
                </a:cubicBezTo>
                <a:cubicBezTo>
                  <a:pt x="3040838" y="7223"/>
                  <a:pt x="3042282" y="0"/>
                  <a:pt x="3042282" y="0"/>
                </a:cubicBezTo>
                <a:lnTo>
                  <a:pt x="2565581" y="8667"/>
                </a:lnTo>
                <a:lnTo>
                  <a:pt x="1954536" y="8667"/>
                </a:lnTo>
                <a:lnTo>
                  <a:pt x="1187481" y="8667"/>
                </a:lnTo>
                <a:cubicBezTo>
                  <a:pt x="1035081" y="9389"/>
                  <a:pt x="1058193" y="7223"/>
                  <a:pt x="1040136" y="13001"/>
                </a:cubicBezTo>
                <a:cubicBezTo>
                  <a:pt x="1022079" y="18779"/>
                  <a:pt x="1057471" y="30336"/>
                  <a:pt x="1079139" y="43337"/>
                </a:cubicBezTo>
                <a:cubicBezTo>
                  <a:pt x="1100807" y="56338"/>
                  <a:pt x="1128254" y="77284"/>
                  <a:pt x="1170146" y="91007"/>
                </a:cubicBezTo>
                <a:cubicBezTo>
                  <a:pt x="1212038" y="104730"/>
                  <a:pt x="1292211" y="113397"/>
                  <a:pt x="1330491" y="125676"/>
                </a:cubicBezTo>
                <a:cubicBezTo>
                  <a:pt x="1368771" y="137955"/>
                  <a:pt x="1376716" y="152400"/>
                  <a:pt x="1399829" y="164679"/>
                </a:cubicBezTo>
                <a:cubicBezTo>
                  <a:pt x="1422942" y="176958"/>
                  <a:pt x="1469168" y="199348"/>
                  <a:pt x="1469168" y="199348"/>
                </a:cubicBezTo>
                <a:cubicBezTo>
                  <a:pt x="1482891" y="210182"/>
                  <a:pt x="1481447" y="218128"/>
                  <a:pt x="1482169" y="229684"/>
                </a:cubicBezTo>
                <a:cubicBezTo>
                  <a:pt x="1482891" y="241240"/>
                  <a:pt x="1474946" y="255685"/>
                  <a:pt x="1473501" y="268686"/>
                </a:cubicBezTo>
                <a:cubicBezTo>
                  <a:pt x="1472056" y="281687"/>
                  <a:pt x="1473501" y="307689"/>
                  <a:pt x="1473501" y="307689"/>
                </a:cubicBezTo>
                <a:cubicBezTo>
                  <a:pt x="1471334" y="317079"/>
                  <a:pt x="1476390" y="322135"/>
                  <a:pt x="1460500" y="325024"/>
                </a:cubicBezTo>
                <a:cubicBezTo>
                  <a:pt x="1444610" y="327913"/>
                  <a:pt x="1401274" y="330080"/>
                  <a:pt x="1378161" y="325024"/>
                </a:cubicBezTo>
                <a:cubicBezTo>
                  <a:pt x="1355048" y="319968"/>
                  <a:pt x="1338436" y="303355"/>
                  <a:pt x="1321824" y="294688"/>
                </a:cubicBezTo>
                <a:cubicBezTo>
                  <a:pt x="1305212" y="286021"/>
                  <a:pt x="1292210" y="276631"/>
                  <a:pt x="1278487" y="273020"/>
                </a:cubicBezTo>
                <a:cubicBezTo>
                  <a:pt x="1264764" y="269409"/>
                  <a:pt x="1239484" y="273020"/>
                  <a:pt x="1239484" y="273020"/>
                </a:cubicBezTo>
                <a:cubicBezTo>
                  <a:pt x="1230095" y="273020"/>
                  <a:pt x="1230095" y="265797"/>
                  <a:pt x="1222150" y="273020"/>
                </a:cubicBezTo>
                <a:cubicBezTo>
                  <a:pt x="1214205" y="280243"/>
                  <a:pt x="1200481" y="297578"/>
                  <a:pt x="1191814" y="316357"/>
                </a:cubicBezTo>
                <a:cubicBezTo>
                  <a:pt x="1183147" y="335136"/>
                  <a:pt x="1176647" y="367638"/>
                  <a:pt x="1170146" y="385695"/>
                </a:cubicBezTo>
                <a:cubicBezTo>
                  <a:pt x="1163646" y="403752"/>
                  <a:pt x="1162200" y="418198"/>
                  <a:pt x="1152811" y="424698"/>
                </a:cubicBezTo>
                <a:cubicBezTo>
                  <a:pt x="1143422" y="431198"/>
                  <a:pt x="1123198" y="430476"/>
                  <a:pt x="1113809" y="424698"/>
                </a:cubicBezTo>
                <a:cubicBezTo>
                  <a:pt x="1104420" y="418920"/>
                  <a:pt x="1107308" y="403752"/>
                  <a:pt x="1096474" y="390029"/>
                </a:cubicBezTo>
                <a:cubicBezTo>
                  <a:pt x="1085640" y="376306"/>
                  <a:pt x="1058194" y="352470"/>
                  <a:pt x="1048804" y="342358"/>
                </a:cubicBezTo>
                <a:cubicBezTo>
                  <a:pt x="1039414" y="332246"/>
                  <a:pt x="1052415" y="332246"/>
                  <a:pt x="1040136" y="329357"/>
                </a:cubicBezTo>
                <a:cubicBezTo>
                  <a:pt x="1027857" y="326468"/>
                  <a:pt x="991022" y="323579"/>
                  <a:pt x="975132" y="325024"/>
                </a:cubicBezTo>
                <a:cubicBezTo>
                  <a:pt x="959242" y="326469"/>
                  <a:pt x="955630" y="329358"/>
                  <a:pt x="944796" y="338025"/>
                </a:cubicBezTo>
                <a:cubicBezTo>
                  <a:pt x="933962" y="346692"/>
                  <a:pt x="920239" y="366194"/>
                  <a:pt x="910127" y="377028"/>
                </a:cubicBezTo>
                <a:cubicBezTo>
                  <a:pt x="900015" y="387862"/>
                  <a:pt x="892792" y="393641"/>
                  <a:pt x="884125" y="403030"/>
                </a:cubicBezTo>
                <a:cubicBezTo>
                  <a:pt x="875458" y="412419"/>
                  <a:pt x="874013" y="431920"/>
                  <a:pt x="858123" y="433365"/>
                </a:cubicBezTo>
                <a:cubicBezTo>
                  <a:pt x="842233" y="434810"/>
                  <a:pt x="810453" y="427587"/>
                  <a:pt x="788785" y="411697"/>
                </a:cubicBezTo>
                <a:cubicBezTo>
                  <a:pt x="767117" y="395807"/>
                  <a:pt x="745449" y="361860"/>
                  <a:pt x="728114" y="338025"/>
                </a:cubicBezTo>
                <a:cubicBezTo>
                  <a:pt x="710779" y="314190"/>
                  <a:pt x="704278" y="291076"/>
                  <a:pt x="684777" y="268686"/>
                </a:cubicBezTo>
                <a:cubicBezTo>
                  <a:pt x="665276" y="246296"/>
                  <a:pt x="630606" y="221739"/>
                  <a:pt x="611105" y="203682"/>
                </a:cubicBezTo>
                <a:cubicBezTo>
                  <a:pt x="591604" y="185625"/>
                  <a:pt x="580770" y="171179"/>
                  <a:pt x="567769" y="160345"/>
                </a:cubicBezTo>
                <a:cubicBezTo>
                  <a:pt x="554768" y="149511"/>
                  <a:pt x="545379" y="144455"/>
                  <a:pt x="533100" y="138677"/>
                </a:cubicBezTo>
                <a:cubicBezTo>
                  <a:pt x="520821" y="132899"/>
                  <a:pt x="507098" y="127843"/>
                  <a:pt x="494097" y="125676"/>
                </a:cubicBezTo>
                <a:cubicBezTo>
                  <a:pt x="481096" y="123509"/>
                  <a:pt x="466650" y="118453"/>
                  <a:pt x="455094" y="125676"/>
                </a:cubicBezTo>
                <a:cubicBezTo>
                  <a:pt x="443538" y="132899"/>
                  <a:pt x="434870" y="140121"/>
                  <a:pt x="424758" y="169012"/>
                </a:cubicBezTo>
                <a:cubicBezTo>
                  <a:pt x="414646" y="197903"/>
                  <a:pt x="400923" y="249907"/>
                  <a:pt x="394423" y="299022"/>
                </a:cubicBezTo>
                <a:cubicBezTo>
                  <a:pt x="387923" y="348137"/>
                  <a:pt x="387922" y="409530"/>
                  <a:pt x="385755" y="463701"/>
                </a:cubicBezTo>
                <a:cubicBezTo>
                  <a:pt x="383588" y="517872"/>
                  <a:pt x="385756" y="578543"/>
                  <a:pt x="381422" y="624046"/>
                </a:cubicBezTo>
                <a:cubicBezTo>
                  <a:pt x="377089" y="669549"/>
                  <a:pt x="370588" y="707829"/>
                  <a:pt x="359754" y="736720"/>
                </a:cubicBezTo>
                <a:cubicBezTo>
                  <a:pt x="348920" y="765611"/>
                  <a:pt x="331585" y="769223"/>
                  <a:pt x="316417" y="797392"/>
                </a:cubicBezTo>
                <a:cubicBezTo>
                  <a:pt x="301249" y="825561"/>
                  <a:pt x="286804" y="872508"/>
                  <a:pt x="268747" y="905733"/>
                </a:cubicBezTo>
                <a:cubicBezTo>
                  <a:pt x="250690" y="938957"/>
                  <a:pt x="226133" y="973626"/>
                  <a:pt x="208076" y="996739"/>
                </a:cubicBezTo>
                <a:cubicBezTo>
                  <a:pt x="190019" y="1019852"/>
                  <a:pt x="178463" y="1029242"/>
                  <a:pt x="160406" y="1044410"/>
                </a:cubicBezTo>
                <a:cubicBezTo>
                  <a:pt x="142349" y="1059578"/>
                  <a:pt x="79511" y="1073301"/>
                  <a:pt x="56398" y="1092080"/>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ZoneTexte 22">
            <a:extLst>
              <a:ext uri="{FF2B5EF4-FFF2-40B4-BE49-F238E27FC236}">
                <a16:creationId xmlns:a16="http://schemas.microsoft.com/office/drawing/2014/main" id="{188AAC64-D714-4EAD-A39E-9532489548E3}"/>
              </a:ext>
            </a:extLst>
          </p:cNvPr>
          <p:cNvSpPr txBox="1"/>
          <p:nvPr/>
        </p:nvSpPr>
        <p:spPr>
          <a:xfrm>
            <a:off x="4002072" y="3139741"/>
            <a:ext cx="761747" cy="369332"/>
          </a:xfrm>
          <a:prstGeom prst="rect">
            <a:avLst/>
          </a:prstGeom>
          <a:noFill/>
        </p:spPr>
        <p:txBody>
          <a:bodyPr wrap="none" rtlCol="0">
            <a:spAutoFit/>
          </a:bodyPr>
          <a:lstStyle/>
          <a:p>
            <a:r>
              <a:rPr lang="fr-CA" dirty="0"/>
              <a:t>0,5 ha</a:t>
            </a:r>
          </a:p>
        </p:txBody>
      </p:sp>
      <p:sp>
        <p:nvSpPr>
          <p:cNvPr id="24" name="ZoneTexte 23">
            <a:extLst>
              <a:ext uri="{FF2B5EF4-FFF2-40B4-BE49-F238E27FC236}">
                <a16:creationId xmlns:a16="http://schemas.microsoft.com/office/drawing/2014/main" id="{5001A4FF-003D-4447-840F-159160D1468C}"/>
              </a:ext>
            </a:extLst>
          </p:cNvPr>
          <p:cNvSpPr txBox="1"/>
          <p:nvPr/>
        </p:nvSpPr>
        <p:spPr>
          <a:xfrm>
            <a:off x="4536028" y="2275297"/>
            <a:ext cx="761747" cy="369332"/>
          </a:xfrm>
          <a:prstGeom prst="rect">
            <a:avLst/>
          </a:prstGeom>
          <a:noFill/>
        </p:spPr>
        <p:txBody>
          <a:bodyPr wrap="none" rtlCol="0">
            <a:spAutoFit/>
          </a:bodyPr>
          <a:lstStyle/>
          <a:p>
            <a:r>
              <a:rPr lang="fr-CA" dirty="0"/>
              <a:t>0,8 ha</a:t>
            </a:r>
          </a:p>
        </p:txBody>
      </p:sp>
      <p:sp>
        <p:nvSpPr>
          <p:cNvPr id="25" name="ZoneTexte 24">
            <a:extLst>
              <a:ext uri="{FF2B5EF4-FFF2-40B4-BE49-F238E27FC236}">
                <a16:creationId xmlns:a16="http://schemas.microsoft.com/office/drawing/2014/main" id="{EF15B756-DFAF-4654-A01E-A78EC31E0FD3}"/>
              </a:ext>
            </a:extLst>
          </p:cNvPr>
          <p:cNvSpPr txBox="1"/>
          <p:nvPr/>
        </p:nvSpPr>
        <p:spPr>
          <a:xfrm>
            <a:off x="6861872" y="2211928"/>
            <a:ext cx="761747" cy="369332"/>
          </a:xfrm>
          <a:prstGeom prst="rect">
            <a:avLst/>
          </a:prstGeom>
          <a:noFill/>
        </p:spPr>
        <p:txBody>
          <a:bodyPr wrap="none" rtlCol="0">
            <a:spAutoFit/>
          </a:bodyPr>
          <a:lstStyle/>
          <a:p>
            <a:r>
              <a:rPr lang="fr-CA" dirty="0"/>
              <a:t>7,2 ha</a:t>
            </a:r>
          </a:p>
        </p:txBody>
      </p:sp>
      <p:sp>
        <p:nvSpPr>
          <p:cNvPr id="26" name="ZoneTexte 25">
            <a:extLst>
              <a:ext uri="{FF2B5EF4-FFF2-40B4-BE49-F238E27FC236}">
                <a16:creationId xmlns:a16="http://schemas.microsoft.com/office/drawing/2014/main" id="{E1EB325F-4A76-46E7-9D4F-14EB6C2A1F0A}"/>
              </a:ext>
            </a:extLst>
          </p:cNvPr>
          <p:cNvSpPr txBox="1"/>
          <p:nvPr/>
        </p:nvSpPr>
        <p:spPr>
          <a:xfrm>
            <a:off x="10780953" y="3028126"/>
            <a:ext cx="761747" cy="369332"/>
          </a:xfrm>
          <a:prstGeom prst="rect">
            <a:avLst/>
          </a:prstGeom>
          <a:noFill/>
        </p:spPr>
        <p:txBody>
          <a:bodyPr wrap="none" rtlCol="0">
            <a:spAutoFit/>
          </a:bodyPr>
          <a:lstStyle/>
          <a:p>
            <a:r>
              <a:rPr lang="fr-CA" dirty="0"/>
              <a:t>0,7 ha</a:t>
            </a:r>
          </a:p>
        </p:txBody>
      </p:sp>
      <p:sp>
        <p:nvSpPr>
          <p:cNvPr id="4" name="Rectangle 3">
            <a:extLst>
              <a:ext uri="{FF2B5EF4-FFF2-40B4-BE49-F238E27FC236}">
                <a16:creationId xmlns:a16="http://schemas.microsoft.com/office/drawing/2014/main" id="{C639C966-A6B7-4571-BD76-1C183F5328EE}"/>
              </a:ext>
            </a:extLst>
          </p:cNvPr>
          <p:cNvSpPr/>
          <p:nvPr/>
        </p:nvSpPr>
        <p:spPr>
          <a:xfrm>
            <a:off x="5100953" y="2860224"/>
            <a:ext cx="2452401" cy="1138773"/>
          </a:xfrm>
          <a:prstGeom prst="rect">
            <a:avLst/>
          </a:prstGeom>
        </p:spPr>
        <p:txBody>
          <a:bodyPr wrap="square">
            <a:spAutoFit/>
          </a:bodyPr>
          <a:lstStyle/>
          <a:p>
            <a:pPr algn="ctr"/>
            <a:r>
              <a:rPr lang="fr-CA" sz="1600" b="1" dirty="0"/>
              <a:t>Anciennes aires de récolte 2,8 ha</a:t>
            </a:r>
          </a:p>
          <a:p>
            <a:r>
              <a:rPr lang="fr-CA" sz="1200" b="1" i="0" u="none" strike="noStrike" baseline="0" dirty="0"/>
              <a:t>(couvert forestier composé </a:t>
            </a:r>
          </a:p>
          <a:p>
            <a:r>
              <a:rPr lang="fr-CA" sz="1200" b="1" i="0" u="none" strike="noStrike" baseline="0" dirty="0"/>
              <a:t>d’arbres d’une hauteur </a:t>
            </a:r>
          </a:p>
          <a:p>
            <a:r>
              <a:rPr lang="fr-CA" sz="1200" b="1" i="0" u="none" strike="noStrike" baseline="0" dirty="0"/>
              <a:t>moyenne </a:t>
            </a:r>
            <a:r>
              <a:rPr lang="fr-CA" sz="1200" b="1" i="0" u="none" strike="noStrike" baseline="0" dirty="0">
                <a:cs typeface="Calibri" panose="020F0502020204030204" pitchFamily="34" charset="0"/>
              </a:rPr>
              <a:t>&lt; 4 )</a:t>
            </a:r>
            <a:endParaRPr lang="fr-CA" sz="1200" b="1" dirty="0"/>
          </a:p>
        </p:txBody>
      </p:sp>
      <p:cxnSp>
        <p:nvCxnSpPr>
          <p:cNvPr id="28" name="Connecteur droit avec flèche 27">
            <a:extLst>
              <a:ext uri="{FF2B5EF4-FFF2-40B4-BE49-F238E27FC236}">
                <a16:creationId xmlns:a16="http://schemas.microsoft.com/office/drawing/2014/main" id="{5E9888F6-F9D2-4D14-996D-808A751E2AE7}"/>
              </a:ext>
            </a:extLst>
          </p:cNvPr>
          <p:cNvCxnSpPr>
            <a:cxnSpLocks/>
          </p:cNvCxnSpPr>
          <p:nvPr/>
        </p:nvCxnSpPr>
        <p:spPr>
          <a:xfrm flipV="1">
            <a:off x="7054093" y="2771341"/>
            <a:ext cx="188652" cy="180908"/>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Connecteur droit avec flèche 29">
            <a:extLst>
              <a:ext uri="{FF2B5EF4-FFF2-40B4-BE49-F238E27FC236}">
                <a16:creationId xmlns:a16="http://schemas.microsoft.com/office/drawing/2014/main" id="{61F09CC0-7F67-46AE-8534-BA8E2F0A7D24}"/>
              </a:ext>
            </a:extLst>
          </p:cNvPr>
          <p:cNvCxnSpPr>
            <a:cxnSpLocks/>
          </p:cNvCxnSpPr>
          <p:nvPr/>
        </p:nvCxnSpPr>
        <p:spPr>
          <a:xfrm flipH="1" flipV="1">
            <a:off x="4542941" y="3028126"/>
            <a:ext cx="734419" cy="174606"/>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Rectangle 33">
            <a:extLst>
              <a:ext uri="{FF2B5EF4-FFF2-40B4-BE49-F238E27FC236}">
                <a16:creationId xmlns:a16="http://schemas.microsoft.com/office/drawing/2014/main" id="{08AB1D86-97B6-4641-9E7E-062E0E2AFAE8}"/>
              </a:ext>
            </a:extLst>
          </p:cNvPr>
          <p:cNvSpPr/>
          <p:nvPr/>
        </p:nvSpPr>
        <p:spPr>
          <a:xfrm>
            <a:off x="235944" y="5171563"/>
            <a:ext cx="6056572" cy="338554"/>
          </a:xfrm>
          <a:prstGeom prst="rect">
            <a:avLst/>
          </a:prstGeom>
        </p:spPr>
        <p:txBody>
          <a:bodyPr wrap="square">
            <a:spAutoFit/>
          </a:bodyPr>
          <a:lstStyle/>
          <a:p>
            <a:r>
              <a:rPr lang="fr-CA" sz="1600" dirty="0"/>
              <a:t>30 % de 12 hectares = </a:t>
            </a:r>
            <a:r>
              <a:rPr lang="fr-CA" sz="1600" u="sng" dirty="0"/>
              <a:t>3,6 hectares </a:t>
            </a:r>
            <a:r>
              <a:rPr lang="fr-CA" sz="1600" dirty="0"/>
              <a:t>consacrés au couvert forestier</a:t>
            </a:r>
          </a:p>
        </p:txBody>
      </p:sp>
      <p:sp>
        <p:nvSpPr>
          <p:cNvPr id="21" name="ZoneTexte 20">
            <a:extLst>
              <a:ext uri="{FF2B5EF4-FFF2-40B4-BE49-F238E27FC236}">
                <a16:creationId xmlns:a16="http://schemas.microsoft.com/office/drawing/2014/main" id="{7E65C0AB-2802-4BCB-8435-859007466932}"/>
              </a:ext>
            </a:extLst>
          </p:cNvPr>
          <p:cNvSpPr txBox="1"/>
          <p:nvPr/>
        </p:nvSpPr>
        <p:spPr>
          <a:xfrm>
            <a:off x="235944" y="4092380"/>
            <a:ext cx="1640321" cy="461665"/>
          </a:xfrm>
          <a:prstGeom prst="rect">
            <a:avLst/>
          </a:prstGeom>
          <a:noFill/>
        </p:spPr>
        <p:txBody>
          <a:bodyPr wrap="none" rtlCol="0">
            <a:spAutoFit/>
          </a:bodyPr>
          <a:lstStyle/>
          <a:p>
            <a:r>
              <a:rPr lang="fr-CA" sz="2400" b="1" dirty="0"/>
              <a:t>Application</a:t>
            </a:r>
            <a:endParaRPr lang="fr-CA" b="1" dirty="0"/>
          </a:p>
        </p:txBody>
      </p:sp>
      <p:sp>
        <p:nvSpPr>
          <p:cNvPr id="22" name="Rectangle 21">
            <a:extLst>
              <a:ext uri="{FF2B5EF4-FFF2-40B4-BE49-F238E27FC236}">
                <a16:creationId xmlns:a16="http://schemas.microsoft.com/office/drawing/2014/main" id="{D97182CF-F8E3-4782-A77D-1056DC696565}"/>
              </a:ext>
            </a:extLst>
          </p:cNvPr>
          <p:cNvSpPr/>
          <p:nvPr/>
        </p:nvSpPr>
        <p:spPr>
          <a:xfrm>
            <a:off x="235944" y="4528483"/>
            <a:ext cx="7073286" cy="338554"/>
          </a:xfrm>
          <a:prstGeom prst="rect">
            <a:avLst/>
          </a:prstGeom>
        </p:spPr>
        <p:txBody>
          <a:bodyPr wrap="square">
            <a:spAutoFit/>
          </a:bodyPr>
          <a:lstStyle/>
          <a:p>
            <a:r>
              <a:rPr lang="fr-CA" sz="1600" b="1" dirty="0"/>
              <a:t>Superficie totale = récole projetée + anciennes récoltes + non récolté</a:t>
            </a:r>
          </a:p>
        </p:txBody>
      </p:sp>
      <p:sp>
        <p:nvSpPr>
          <p:cNvPr id="27" name="Rectangle : coins arrondis 26">
            <a:extLst>
              <a:ext uri="{FF2B5EF4-FFF2-40B4-BE49-F238E27FC236}">
                <a16:creationId xmlns:a16="http://schemas.microsoft.com/office/drawing/2014/main" id="{030C16B1-B369-4502-81C3-E5C75A30C92F}"/>
              </a:ext>
            </a:extLst>
          </p:cNvPr>
          <p:cNvSpPr/>
          <p:nvPr/>
        </p:nvSpPr>
        <p:spPr>
          <a:xfrm>
            <a:off x="6603008" y="3685961"/>
            <a:ext cx="5333350" cy="233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fr-CA" sz="1600" b="1" i="0" u="none" strike="noStrike" kern="1200" spc="-1" baseline="0" dirty="0">
                <a:solidFill>
                  <a:schemeClr val="bg1"/>
                </a:solidFill>
                <a:latin typeface="+mn-lt"/>
                <a:ea typeface="+mn-ea"/>
                <a:cs typeface="+mn-cs"/>
              </a:rPr>
              <a:t>Possibilités offertes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fr-CA" sz="1600" b="0" i="0" u="none" strike="noStrike" kern="1200" spc="-1" baseline="0" dirty="0">
                <a:solidFill>
                  <a:schemeClr val="bg1"/>
                </a:solidFill>
                <a:latin typeface="+mn-lt"/>
                <a:ea typeface="+mn-ea"/>
                <a:cs typeface="+mn-cs"/>
              </a:rPr>
              <a:t>Renoncer à une récolte totale de près de 3,6 hectares de milieu humide boisé</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fr-CA" sz="1600" b="0" i="0" u="none" strike="noStrike" kern="1200" spc="-1" baseline="0" dirty="0">
                <a:solidFill>
                  <a:schemeClr val="bg1"/>
                </a:solidFill>
                <a:latin typeface="+mn-lt"/>
                <a:ea typeface="+mn-ea"/>
                <a:cs typeface="+mn-cs"/>
              </a:rPr>
              <a:t>Prévoir une récolte partielle sur la même superficie de 3,6 hectares en s’assurant de laisser des arbres de la hauteur requise, et que leurs houpiers forment un écran plus ou moins continu</a:t>
            </a:r>
          </a:p>
          <a:p>
            <a:pPr marR="0" lvl="0" algn="just" defTabSz="914400" rtl="0" eaLnBrk="1" fontAlgn="auto" latinLnBrk="0" hangingPunct="1">
              <a:lnSpc>
                <a:spcPct val="100000"/>
              </a:lnSpc>
              <a:spcBef>
                <a:spcPts val="0"/>
              </a:spcBef>
              <a:spcAft>
                <a:spcPts val="0"/>
              </a:spcAft>
              <a:buClrTx/>
              <a:buSzTx/>
              <a:tabLst/>
              <a:defRPr/>
            </a:pPr>
            <a:endParaRPr lang="fr-CA" sz="1600" b="0" i="0" u="none" strike="noStrike" kern="1200" spc="-1" baseline="0" dirty="0">
              <a:solidFill>
                <a:schemeClr val="bg1"/>
              </a:solidFill>
              <a:latin typeface="+mn-lt"/>
              <a:ea typeface="+mn-ea"/>
              <a:cs typeface="+mn-cs"/>
            </a:endParaRPr>
          </a:p>
        </p:txBody>
      </p:sp>
      <p:sp>
        <p:nvSpPr>
          <p:cNvPr id="32" name="Rectangle 31">
            <a:extLst>
              <a:ext uri="{FF2B5EF4-FFF2-40B4-BE49-F238E27FC236}">
                <a16:creationId xmlns:a16="http://schemas.microsoft.com/office/drawing/2014/main" id="{5871D757-1C5C-4201-8AA3-0630E8D4A525}"/>
              </a:ext>
            </a:extLst>
          </p:cNvPr>
          <p:cNvSpPr/>
          <p:nvPr/>
        </p:nvSpPr>
        <p:spPr>
          <a:xfrm>
            <a:off x="235944" y="4833009"/>
            <a:ext cx="7073286" cy="338554"/>
          </a:xfrm>
          <a:prstGeom prst="rect">
            <a:avLst/>
          </a:prstGeom>
        </p:spPr>
        <p:txBody>
          <a:bodyPr wrap="square">
            <a:spAutoFit/>
          </a:bodyPr>
          <a:lstStyle/>
          <a:p>
            <a:r>
              <a:rPr lang="fr-CA" sz="1600" dirty="0"/>
              <a:t>12 hectares = 9,2 hectares + 2,8 hectares + </a:t>
            </a:r>
            <a:r>
              <a:rPr lang="fr-CA" sz="1600" u="sng" dirty="0"/>
              <a:t>0 hectare</a:t>
            </a:r>
          </a:p>
        </p:txBody>
      </p:sp>
      <p:sp>
        <p:nvSpPr>
          <p:cNvPr id="29" name="ZoneTexte 28">
            <a:extLst>
              <a:ext uri="{FF2B5EF4-FFF2-40B4-BE49-F238E27FC236}">
                <a16:creationId xmlns:a16="http://schemas.microsoft.com/office/drawing/2014/main" id="{1E0A1692-9076-4022-9684-9BDFD1C0E303}"/>
              </a:ext>
            </a:extLst>
          </p:cNvPr>
          <p:cNvSpPr txBox="1"/>
          <p:nvPr/>
        </p:nvSpPr>
        <p:spPr>
          <a:xfrm>
            <a:off x="1665260" y="5539216"/>
            <a:ext cx="2649732" cy="584775"/>
          </a:xfrm>
          <a:prstGeom prst="rect">
            <a:avLst/>
          </a:prstGeom>
          <a:noFill/>
        </p:spPr>
        <p:txBody>
          <a:bodyPr wrap="square">
            <a:spAutoFit/>
          </a:bodyPr>
          <a:lstStyle/>
          <a:p>
            <a:pPr algn="ctr"/>
            <a:r>
              <a:rPr lang="fr-CA" sz="1600" b="1" dirty="0"/>
              <a:t>0 hectare </a:t>
            </a:r>
            <a:r>
              <a:rPr lang="fr-CA" sz="1600" b="1" dirty="0">
                <a:cs typeface="Calibri" panose="020F0502020204030204" pitchFamily="34" charset="0"/>
              </a:rPr>
              <a:t>&lt; 3,6 hectares</a:t>
            </a:r>
          </a:p>
          <a:p>
            <a:pPr marL="285750" indent="-285750" algn="ctr">
              <a:buFont typeface="Arial" panose="020B0604020202020204" pitchFamily="34" charset="0"/>
              <a:buChar char="•"/>
            </a:pPr>
            <a:r>
              <a:rPr lang="fr-CA" sz="1600" dirty="0">
                <a:cs typeface="Calibri" panose="020F0502020204030204" pitchFamily="34" charset="0"/>
              </a:rPr>
              <a:t>Non</a:t>
            </a:r>
            <a:r>
              <a:rPr lang="fr-CA" sz="1600" dirty="0">
                <a:solidFill>
                  <a:srgbClr val="FF0000"/>
                </a:solidFill>
                <a:cs typeface="Calibri" panose="020F0502020204030204" pitchFamily="34" charset="0"/>
              </a:rPr>
              <a:t>-</a:t>
            </a:r>
            <a:r>
              <a:rPr lang="fr-CA" sz="1600" dirty="0">
                <a:cs typeface="Calibri" panose="020F0502020204030204" pitchFamily="34" charset="0"/>
              </a:rPr>
              <a:t>respect du seuil</a:t>
            </a:r>
            <a:endParaRPr lang="fr-CA" sz="1600" dirty="0"/>
          </a:p>
        </p:txBody>
      </p:sp>
    </p:spTree>
    <p:extLst>
      <p:ext uri="{BB962C8B-B14F-4D97-AF65-F5344CB8AC3E}">
        <p14:creationId xmlns:p14="http://schemas.microsoft.com/office/powerpoint/2010/main" val="1559111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Une image contenant carte&#10;&#10;Description générée automatiquement">
            <a:extLst>
              <a:ext uri="{FF2B5EF4-FFF2-40B4-BE49-F238E27FC236}">
                <a16:creationId xmlns:a16="http://schemas.microsoft.com/office/drawing/2014/main" id="{B8380A2F-A9B2-4BEB-9DA1-3196D5F9B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445735"/>
            <a:ext cx="11650607" cy="2557762"/>
          </a:xfrm>
          <a:prstGeom prst="rect">
            <a:avLst/>
          </a:prstGeom>
        </p:spPr>
      </p:pic>
      <p:sp>
        <p:nvSpPr>
          <p:cNvPr id="2" name="Titre 1"/>
          <p:cNvSpPr>
            <a:spLocks noGrp="1"/>
          </p:cNvSpPr>
          <p:nvPr>
            <p:ph type="title"/>
          </p:nvPr>
        </p:nvSpPr>
        <p:spPr>
          <a:xfrm>
            <a:off x="532800" y="572400"/>
            <a:ext cx="10515600" cy="550607"/>
          </a:xfrm>
        </p:spPr>
        <p:txBody>
          <a:bodyPr>
            <a:normAutofit fontScale="90000"/>
          </a:bodyPr>
          <a:lstStyle/>
          <a:p>
            <a:r>
              <a:rPr lang="fr-CA" dirty="0">
                <a:ea typeface="+mn-lt"/>
                <a:cs typeface="+mn-lt"/>
              </a:rPr>
              <a:t>Récolte de bois </a:t>
            </a:r>
            <a:r>
              <a:rPr lang="fr-CA" b="0" dirty="0">
                <a:ea typeface="+mn-lt"/>
                <a:cs typeface="+mn-lt"/>
              </a:rPr>
              <a:t>– milieu humide boisé </a:t>
            </a:r>
            <a:r>
              <a:rPr lang="fr-CA" sz="3100" b="0" dirty="0">
                <a:ea typeface="+mn-lt"/>
                <a:cs typeface="+mn-lt"/>
              </a:rPr>
              <a:t>(perturbation naturelle)</a:t>
            </a:r>
          </a:p>
        </p:txBody>
      </p:sp>
      <p:sp>
        <p:nvSpPr>
          <p:cNvPr id="20" name="Espace réservé du numéro de diapositive 3">
            <a:extLst>
              <a:ext uri="{FF2B5EF4-FFF2-40B4-BE49-F238E27FC236}">
                <a16:creationId xmlns:a16="http://schemas.microsoft.com/office/drawing/2014/main" id="{63148D2F-63A5-4B7E-80A6-35ADE81C93B2}"/>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34</a:t>
            </a:fld>
            <a:endParaRPr lang="fr-CA" dirty="0"/>
          </a:p>
        </p:txBody>
      </p:sp>
      <p:sp>
        <p:nvSpPr>
          <p:cNvPr id="19" name="Forme libre : forme 18">
            <a:extLst>
              <a:ext uri="{FF2B5EF4-FFF2-40B4-BE49-F238E27FC236}">
                <a16:creationId xmlns:a16="http://schemas.microsoft.com/office/drawing/2014/main" id="{ED7622AA-C816-4F74-B605-BF1D077A7DB0}"/>
              </a:ext>
            </a:extLst>
          </p:cNvPr>
          <p:cNvSpPr/>
          <p:nvPr/>
        </p:nvSpPr>
        <p:spPr>
          <a:xfrm>
            <a:off x="5497806" y="2041586"/>
            <a:ext cx="5264169" cy="1514733"/>
          </a:xfrm>
          <a:custGeom>
            <a:avLst/>
            <a:gdLst>
              <a:gd name="connsiteX0" fmla="*/ 56398 w 5264169"/>
              <a:gd name="connsiteY0" fmla="*/ 1092080 h 1514733"/>
              <a:gd name="connsiteX1" fmla="*/ 21729 w 5264169"/>
              <a:gd name="connsiteY1" fmla="*/ 1157084 h 1514733"/>
              <a:gd name="connsiteX2" fmla="*/ 8728 w 5264169"/>
              <a:gd name="connsiteY2" fmla="*/ 1222089 h 1514733"/>
              <a:gd name="connsiteX3" fmla="*/ 61 w 5264169"/>
              <a:gd name="connsiteY3" fmla="*/ 1274093 h 1514733"/>
              <a:gd name="connsiteX4" fmla="*/ 13062 w 5264169"/>
              <a:gd name="connsiteY4" fmla="*/ 1321763 h 1514733"/>
              <a:gd name="connsiteX5" fmla="*/ 78066 w 5264169"/>
              <a:gd name="connsiteY5" fmla="*/ 1343431 h 1514733"/>
              <a:gd name="connsiteX6" fmla="*/ 151738 w 5264169"/>
              <a:gd name="connsiteY6" fmla="*/ 1347765 h 1514733"/>
              <a:gd name="connsiteX7" fmla="*/ 260080 w 5264169"/>
              <a:gd name="connsiteY7" fmla="*/ 1326097 h 1514733"/>
              <a:gd name="connsiteX8" fmla="*/ 372754 w 5264169"/>
              <a:gd name="connsiteY8" fmla="*/ 1282760 h 1514733"/>
              <a:gd name="connsiteX9" fmla="*/ 398756 w 5264169"/>
              <a:gd name="connsiteY9" fmla="*/ 1261092 h 1514733"/>
              <a:gd name="connsiteX10" fmla="*/ 455094 w 5264169"/>
              <a:gd name="connsiteY10" fmla="*/ 1269759 h 1514733"/>
              <a:gd name="connsiteX11" fmla="*/ 481096 w 5264169"/>
              <a:gd name="connsiteY11" fmla="*/ 1291428 h 1514733"/>
              <a:gd name="connsiteX12" fmla="*/ 481096 w 5264169"/>
              <a:gd name="connsiteY12" fmla="*/ 1360766 h 1514733"/>
              <a:gd name="connsiteX13" fmla="*/ 485429 w 5264169"/>
              <a:gd name="connsiteY13" fmla="*/ 1430104 h 1514733"/>
              <a:gd name="connsiteX14" fmla="*/ 468095 w 5264169"/>
              <a:gd name="connsiteY14" fmla="*/ 1486442 h 1514733"/>
              <a:gd name="connsiteX15" fmla="*/ 468095 w 5264169"/>
              <a:gd name="connsiteY15" fmla="*/ 1512444 h 1514733"/>
              <a:gd name="connsiteX16" fmla="*/ 741115 w 5264169"/>
              <a:gd name="connsiteY16" fmla="*/ 1512444 h 1514733"/>
              <a:gd name="connsiteX17" fmla="*/ 1009801 w 5264169"/>
              <a:gd name="connsiteY17" fmla="*/ 1503776 h 1514733"/>
              <a:gd name="connsiteX18" fmla="*/ 1356493 w 5264169"/>
              <a:gd name="connsiteY18" fmla="*/ 1486442 h 1514733"/>
              <a:gd name="connsiteX19" fmla="*/ 1404163 w 5264169"/>
              <a:gd name="connsiteY19" fmla="*/ 1408436 h 1514733"/>
              <a:gd name="connsiteX20" fmla="*/ 1399829 w 5264169"/>
              <a:gd name="connsiteY20" fmla="*/ 1187420 h 1514733"/>
              <a:gd name="connsiteX21" fmla="*/ 1356493 w 5264169"/>
              <a:gd name="connsiteY21" fmla="*/ 988072 h 1514733"/>
              <a:gd name="connsiteX22" fmla="*/ 1334825 w 5264169"/>
              <a:gd name="connsiteY22" fmla="*/ 797392 h 1514733"/>
              <a:gd name="connsiteX23" fmla="*/ 1347826 w 5264169"/>
              <a:gd name="connsiteY23" fmla="*/ 745388 h 1514733"/>
              <a:gd name="connsiteX24" fmla="*/ 1495170 w 5264169"/>
              <a:gd name="connsiteY24" fmla="*/ 710719 h 1514733"/>
              <a:gd name="connsiteX25" fmla="*/ 1516838 w 5264169"/>
              <a:gd name="connsiteY25" fmla="*/ 689050 h 1514733"/>
              <a:gd name="connsiteX26" fmla="*/ 1573175 w 5264169"/>
              <a:gd name="connsiteY26" fmla="*/ 494036 h 1514733"/>
              <a:gd name="connsiteX27" fmla="*/ 1668516 w 5264169"/>
              <a:gd name="connsiteY27" fmla="*/ 463701 h 1514733"/>
              <a:gd name="connsiteX28" fmla="*/ 1798525 w 5264169"/>
              <a:gd name="connsiteY28" fmla="*/ 533039 h 1514733"/>
              <a:gd name="connsiteX29" fmla="*/ 1889532 w 5264169"/>
              <a:gd name="connsiteY29" fmla="*/ 537373 h 1514733"/>
              <a:gd name="connsiteX30" fmla="*/ 2041209 w 5264169"/>
              <a:gd name="connsiteY30" fmla="*/ 533039 h 1514733"/>
              <a:gd name="connsiteX31" fmla="*/ 2127882 w 5264169"/>
              <a:gd name="connsiteY31" fmla="*/ 520038 h 1514733"/>
              <a:gd name="connsiteX32" fmla="*/ 2227556 w 5264169"/>
              <a:gd name="connsiteY32" fmla="*/ 520038 h 1514733"/>
              <a:gd name="connsiteX33" fmla="*/ 2292561 w 5264169"/>
              <a:gd name="connsiteY33" fmla="*/ 576375 h 1514733"/>
              <a:gd name="connsiteX34" fmla="*/ 2249225 w 5264169"/>
              <a:gd name="connsiteY34" fmla="*/ 684717 h 1514733"/>
              <a:gd name="connsiteX35" fmla="*/ 2171219 w 5264169"/>
              <a:gd name="connsiteY35" fmla="*/ 784391 h 1514733"/>
              <a:gd name="connsiteX36" fmla="*/ 2132216 w 5264169"/>
              <a:gd name="connsiteY36" fmla="*/ 879731 h 1514733"/>
              <a:gd name="connsiteX37" fmla="*/ 2223223 w 5264169"/>
              <a:gd name="connsiteY37" fmla="*/ 940402 h 1514733"/>
              <a:gd name="connsiteX38" fmla="*/ 2348899 w 5264169"/>
              <a:gd name="connsiteY38" fmla="*/ 931735 h 1514733"/>
              <a:gd name="connsiteX39" fmla="*/ 2422571 w 5264169"/>
              <a:gd name="connsiteY39" fmla="*/ 910066 h 1514733"/>
              <a:gd name="connsiteX40" fmla="*/ 2491909 w 5264169"/>
              <a:gd name="connsiteY40" fmla="*/ 814726 h 1514733"/>
              <a:gd name="connsiteX41" fmla="*/ 2656588 w 5264169"/>
              <a:gd name="connsiteY41" fmla="*/ 684717 h 1514733"/>
              <a:gd name="connsiteX42" fmla="*/ 2812599 w 5264169"/>
              <a:gd name="connsiteY42" fmla="*/ 611045 h 1514733"/>
              <a:gd name="connsiteX43" fmla="*/ 2990279 w 5264169"/>
              <a:gd name="connsiteY43" fmla="*/ 611045 h 1514733"/>
              <a:gd name="connsiteX44" fmla="*/ 3219962 w 5264169"/>
              <a:gd name="connsiteY44" fmla="*/ 580709 h 1514733"/>
              <a:gd name="connsiteX45" fmla="*/ 3302301 w 5264169"/>
              <a:gd name="connsiteY45" fmla="*/ 793058 h 1514733"/>
              <a:gd name="connsiteX46" fmla="*/ 3254631 w 5264169"/>
              <a:gd name="connsiteY46" fmla="*/ 931735 h 1514733"/>
              <a:gd name="connsiteX47" fmla="*/ 3128955 w 5264169"/>
              <a:gd name="connsiteY47" fmla="*/ 1139750 h 1514733"/>
              <a:gd name="connsiteX48" fmla="*/ 3046616 w 5264169"/>
              <a:gd name="connsiteY48" fmla="*/ 1291428 h 1514733"/>
              <a:gd name="connsiteX49" fmla="*/ 2925274 w 5264169"/>
              <a:gd name="connsiteY49" fmla="*/ 1451773 h 1514733"/>
              <a:gd name="connsiteX50" fmla="*/ 2916607 w 5264169"/>
              <a:gd name="connsiteY50" fmla="*/ 1456106 h 1514733"/>
              <a:gd name="connsiteX51" fmla="*/ 2985945 w 5264169"/>
              <a:gd name="connsiteY51" fmla="*/ 1469107 h 1514733"/>
              <a:gd name="connsiteX52" fmla="*/ 3033615 w 5264169"/>
              <a:gd name="connsiteY52" fmla="*/ 1469107 h 1514733"/>
              <a:gd name="connsiteX53" fmla="*/ 4117027 w 5264169"/>
              <a:gd name="connsiteY53" fmla="*/ 1469107 h 1514733"/>
              <a:gd name="connsiteX54" fmla="*/ 4138696 w 5264169"/>
              <a:gd name="connsiteY54" fmla="*/ 1443105 h 1514733"/>
              <a:gd name="connsiteX55" fmla="*/ 4281706 w 5264169"/>
              <a:gd name="connsiteY55" fmla="*/ 1369433 h 1514733"/>
              <a:gd name="connsiteX56" fmla="*/ 4407382 w 5264169"/>
              <a:gd name="connsiteY56" fmla="*/ 1356432 h 1514733"/>
              <a:gd name="connsiteX57" fmla="*/ 4745407 w 5264169"/>
              <a:gd name="connsiteY57" fmla="*/ 1334764 h 1514733"/>
              <a:gd name="connsiteX58" fmla="*/ 4858082 w 5264169"/>
              <a:gd name="connsiteY58" fmla="*/ 1343431 h 1514733"/>
              <a:gd name="connsiteX59" fmla="*/ 4970756 w 5264169"/>
              <a:gd name="connsiteY59" fmla="*/ 1235090 h 1514733"/>
              <a:gd name="connsiteX60" fmla="*/ 4979424 w 5264169"/>
              <a:gd name="connsiteY60" fmla="*/ 1044410 h 1514733"/>
              <a:gd name="connsiteX61" fmla="*/ 4979424 w 5264169"/>
              <a:gd name="connsiteY61" fmla="*/ 957737 h 1514733"/>
              <a:gd name="connsiteX62" fmla="*/ 5074764 w 5264169"/>
              <a:gd name="connsiteY62" fmla="*/ 884065 h 1514733"/>
              <a:gd name="connsiteX63" fmla="*/ 5187439 w 5264169"/>
              <a:gd name="connsiteY63" fmla="*/ 836394 h 1514733"/>
              <a:gd name="connsiteX64" fmla="*/ 5248110 w 5264169"/>
              <a:gd name="connsiteY64" fmla="*/ 793058 h 1514733"/>
              <a:gd name="connsiteX65" fmla="*/ 5261111 w 5264169"/>
              <a:gd name="connsiteY65" fmla="*/ 771390 h 1514733"/>
              <a:gd name="connsiteX66" fmla="*/ 5200440 w 5264169"/>
              <a:gd name="connsiteY66" fmla="*/ 619712 h 1514733"/>
              <a:gd name="connsiteX67" fmla="*/ 5109433 w 5264169"/>
              <a:gd name="connsiteY67" fmla="*/ 485369 h 1514733"/>
              <a:gd name="connsiteX68" fmla="*/ 4927420 w 5264169"/>
              <a:gd name="connsiteY68" fmla="*/ 424698 h 1514733"/>
              <a:gd name="connsiteX69" fmla="*/ 4827746 w 5264169"/>
              <a:gd name="connsiteY69" fmla="*/ 416030 h 1514733"/>
              <a:gd name="connsiteX70" fmla="*/ 4767075 w 5264169"/>
              <a:gd name="connsiteY70" fmla="*/ 372694 h 1514733"/>
              <a:gd name="connsiteX71" fmla="*/ 4702070 w 5264169"/>
              <a:gd name="connsiteY71" fmla="*/ 307689 h 1514733"/>
              <a:gd name="connsiteX72" fmla="*/ 4654400 w 5264169"/>
              <a:gd name="connsiteY72" fmla="*/ 264353 h 1514733"/>
              <a:gd name="connsiteX73" fmla="*/ 4611063 w 5264169"/>
              <a:gd name="connsiteY73" fmla="*/ 182013 h 1514733"/>
              <a:gd name="connsiteX74" fmla="*/ 4576394 w 5264169"/>
              <a:gd name="connsiteY74" fmla="*/ 121342 h 1514733"/>
              <a:gd name="connsiteX75" fmla="*/ 4520057 w 5264169"/>
              <a:gd name="connsiteY75" fmla="*/ 73672 h 1514733"/>
              <a:gd name="connsiteX76" fmla="*/ 4437718 w 5264169"/>
              <a:gd name="connsiteY76" fmla="*/ 26002 h 1514733"/>
              <a:gd name="connsiteX77" fmla="*/ 4385714 w 5264169"/>
              <a:gd name="connsiteY77" fmla="*/ 99674 h 1514733"/>
              <a:gd name="connsiteX78" fmla="*/ 4364045 w 5264169"/>
              <a:gd name="connsiteY78" fmla="*/ 134343 h 1514733"/>
              <a:gd name="connsiteX79" fmla="*/ 4351045 w 5264169"/>
              <a:gd name="connsiteY79" fmla="*/ 247018 h 1514733"/>
              <a:gd name="connsiteX80" fmla="*/ 4359712 w 5264169"/>
              <a:gd name="connsiteY80" fmla="*/ 364027 h 1514733"/>
              <a:gd name="connsiteX81" fmla="*/ 4320709 w 5264169"/>
              <a:gd name="connsiteY81" fmla="*/ 407363 h 1514733"/>
              <a:gd name="connsiteX82" fmla="*/ 4290373 w 5264169"/>
              <a:gd name="connsiteY82" fmla="*/ 437699 h 1514733"/>
              <a:gd name="connsiteX83" fmla="*/ 4212368 w 5264169"/>
              <a:gd name="connsiteY83" fmla="*/ 416030 h 1514733"/>
              <a:gd name="connsiteX84" fmla="*/ 3995685 w 5264169"/>
              <a:gd name="connsiteY84" fmla="*/ 338025 h 1514733"/>
              <a:gd name="connsiteX85" fmla="*/ 3943682 w 5264169"/>
              <a:gd name="connsiteY85" fmla="*/ 290355 h 1514733"/>
              <a:gd name="connsiteX86" fmla="*/ 3753001 w 5264169"/>
              <a:gd name="connsiteY86" fmla="*/ 195014 h 1514733"/>
              <a:gd name="connsiteX87" fmla="*/ 3588322 w 5264169"/>
              <a:gd name="connsiteY87" fmla="*/ 91007 h 1514733"/>
              <a:gd name="connsiteX88" fmla="*/ 3536318 w 5264169"/>
              <a:gd name="connsiteY88" fmla="*/ 65005 h 1514733"/>
              <a:gd name="connsiteX89" fmla="*/ 3445312 w 5264169"/>
              <a:gd name="connsiteY89" fmla="*/ 82339 h 1514733"/>
              <a:gd name="connsiteX90" fmla="*/ 3354305 w 5264169"/>
              <a:gd name="connsiteY90" fmla="*/ 112675 h 1514733"/>
              <a:gd name="connsiteX91" fmla="*/ 3211295 w 5264169"/>
              <a:gd name="connsiteY91" fmla="*/ 117009 h 1514733"/>
              <a:gd name="connsiteX92" fmla="*/ 3146290 w 5264169"/>
              <a:gd name="connsiteY92" fmla="*/ 91007 h 1514733"/>
              <a:gd name="connsiteX93" fmla="*/ 3076952 w 5264169"/>
              <a:gd name="connsiteY93" fmla="*/ 86673 h 1514733"/>
              <a:gd name="connsiteX94" fmla="*/ 3046616 w 5264169"/>
              <a:gd name="connsiteY94" fmla="*/ 21668 h 1514733"/>
              <a:gd name="connsiteX95" fmla="*/ 3042282 w 5264169"/>
              <a:gd name="connsiteY95" fmla="*/ 0 h 1514733"/>
              <a:gd name="connsiteX96" fmla="*/ 2565581 w 5264169"/>
              <a:gd name="connsiteY96" fmla="*/ 8667 h 1514733"/>
              <a:gd name="connsiteX97" fmla="*/ 1954536 w 5264169"/>
              <a:gd name="connsiteY97" fmla="*/ 8667 h 1514733"/>
              <a:gd name="connsiteX98" fmla="*/ 1187481 w 5264169"/>
              <a:gd name="connsiteY98" fmla="*/ 8667 h 1514733"/>
              <a:gd name="connsiteX99" fmla="*/ 1040136 w 5264169"/>
              <a:gd name="connsiteY99" fmla="*/ 13001 h 1514733"/>
              <a:gd name="connsiteX100" fmla="*/ 1079139 w 5264169"/>
              <a:gd name="connsiteY100" fmla="*/ 43337 h 1514733"/>
              <a:gd name="connsiteX101" fmla="*/ 1170146 w 5264169"/>
              <a:gd name="connsiteY101" fmla="*/ 91007 h 1514733"/>
              <a:gd name="connsiteX102" fmla="*/ 1330491 w 5264169"/>
              <a:gd name="connsiteY102" fmla="*/ 125676 h 1514733"/>
              <a:gd name="connsiteX103" fmla="*/ 1399829 w 5264169"/>
              <a:gd name="connsiteY103" fmla="*/ 164679 h 1514733"/>
              <a:gd name="connsiteX104" fmla="*/ 1469168 w 5264169"/>
              <a:gd name="connsiteY104" fmla="*/ 199348 h 1514733"/>
              <a:gd name="connsiteX105" fmla="*/ 1482169 w 5264169"/>
              <a:gd name="connsiteY105" fmla="*/ 229684 h 1514733"/>
              <a:gd name="connsiteX106" fmla="*/ 1473501 w 5264169"/>
              <a:gd name="connsiteY106" fmla="*/ 268686 h 1514733"/>
              <a:gd name="connsiteX107" fmla="*/ 1473501 w 5264169"/>
              <a:gd name="connsiteY107" fmla="*/ 307689 h 1514733"/>
              <a:gd name="connsiteX108" fmla="*/ 1460500 w 5264169"/>
              <a:gd name="connsiteY108" fmla="*/ 325024 h 1514733"/>
              <a:gd name="connsiteX109" fmla="*/ 1378161 w 5264169"/>
              <a:gd name="connsiteY109" fmla="*/ 325024 h 1514733"/>
              <a:gd name="connsiteX110" fmla="*/ 1321824 w 5264169"/>
              <a:gd name="connsiteY110" fmla="*/ 294688 h 1514733"/>
              <a:gd name="connsiteX111" fmla="*/ 1278487 w 5264169"/>
              <a:gd name="connsiteY111" fmla="*/ 273020 h 1514733"/>
              <a:gd name="connsiteX112" fmla="*/ 1239484 w 5264169"/>
              <a:gd name="connsiteY112" fmla="*/ 273020 h 1514733"/>
              <a:gd name="connsiteX113" fmla="*/ 1222150 w 5264169"/>
              <a:gd name="connsiteY113" fmla="*/ 273020 h 1514733"/>
              <a:gd name="connsiteX114" fmla="*/ 1191814 w 5264169"/>
              <a:gd name="connsiteY114" fmla="*/ 316357 h 1514733"/>
              <a:gd name="connsiteX115" fmla="*/ 1170146 w 5264169"/>
              <a:gd name="connsiteY115" fmla="*/ 385695 h 1514733"/>
              <a:gd name="connsiteX116" fmla="*/ 1152811 w 5264169"/>
              <a:gd name="connsiteY116" fmla="*/ 424698 h 1514733"/>
              <a:gd name="connsiteX117" fmla="*/ 1113809 w 5264169"/>
              <a:gd name="connsiteY117" fmla="*/ 424698 h 1514733"/>
              <a:gd name="connsiteX118" fmla="*/ 1096474 w 5264169"/>
              <a:gd name="connsiteY118" fmla="*/ 390029 h 1514733"/>
              <a:gd name="connsiteX119" fmla="*/ 1048804 w 5264169"/>
              <a:gd name="connsiteY119" fmla="*/ 342358 h 1514733"/>
              <a:gd name="connsiteX120" fmla="*/ 1040136 w 5264169"/>
              <a:gd name="connsiteY120" fmla="*/ 329357 h 1514733"/>
              <a:gd name="connsiteX121" fmla="*/ 975132 w 5264169"/>
              <a:gd name="connsiteY121" fmla="*/ 325024 h 1514733"/>
              <a:gd name="connsiteX122" fmla="*/ 944796 w 5264169"/>
              <a:gd name="connsiteY122" fmla="*/ 338025 h 1514733"/>
              <a:gd name="connsiteX123" fmla="*/ 910127 w 5264169"/>
              <a:gd name="connsiteY123" fmla="*/ 377028 h 1514733"/>
              <a:gd name="connsiteX124" fmla="*/ 884125 w 5264169"/>
              <a:gd name="connsiteY124" fmla="*/ 403030 h 1514733"/>
              <a:gd name="connsiteX125" fmla="*/ 858123 w 5264169"/>
              <a:gd name="connsiteY125" fmla="*/ 433365 h 1514733"/>
              <a:gd name="connsiteX126" fmla="*/ 788785 w 5264169"/>
              <a:gd name="connsiteY126" fmla="*/ 411697 h 1514733"/>
              <a:gd name="connsiteX127" fmla="*/ 728114 w 5264169"/>
              <a:gd name="connsiteY127" fmla="*/ 338025 h 1514733"/>
              <a:gd name="connsiteX128" fmla="*/ 684777 w 5264169"/>
              <a:gd name="connsiteY128" fmla="*/ 268686 h 1514733"/>
              <a:gd name="connsiteX129" fmla="*/ 611105 w 5264169"/>
              <a:gd name="connsiteY129" fmla="*/ 203682 h 1514733"/>
              <a:gd name="connsiteX130" fmla="*/ 567769 w 5264169"/>
              <a:gd name="connsiteY130" fmla="*/ 160345 h 1514733"/>
              <a:gd name="connsiteX131" fmla="*/ 533100 w 5264169"/>
              <a:gd name="connsiteY131" fmla="*/ 138677 h 1514733"/>
              <a:gd name="connsiteX132" fmla="*/ 494097 w 5264169"/>
              <a:gd name="connsiteY132" fmla="*/ 125676 h 1514733"/>
              <a:gd name="connsiteX133" fmla="*/ 455094 w 5264169"/>
              <a:gd name="connsiteY133" fmla="*/ 125676 h 1514733"/>
              <a:gd name="connsiteX134" fmla="*/ 424758 w 5264169"/>
              <a:gd name="connsiteY134" fmla="*/ 169012 h 1514733"/>
              <a:gd name="connsiteX135" fmla="*/ 394423 w 5264169"/>
              <a:gd name="connsiteY135" fmla="*/ 299022 h 1514733"/>
              <a:gd name="connsiteX136" fmla="*/ 385755 w 5264169"/>
              <a:gd name="connsiteY136" fmla="*/ 463701 h 1514733"/>
              <a:gd name="connsiteX137" fmla="*/ 381422 w 5264169"/>
              <a:gd name="connsiteY137" fmla="*/ 624046 h 1514733"/>
              <a:gd name="connsiteX138" fmla="*/ 359754 w 5264169"/>
              <a:gd name="connsiteY138" fmla="*/ 736720 h 1514733"/>
              <a:gd name="connsiteX139" fmla="*/ 316417 w 5264169"/>
              <a:gd name="connsiteY139" fmla="*/ 797392 h 1514733"/>
              <a:gd name="connsiteX140" fmla="*/ 268747 w 5264169"/>
              <a:gd name="connsiteY140" fmla="*/ 905733 h 1514733"/>
              <a:gd name="connsiteX141" fmla="*/ 208076 w 5264169"/>
              <a:gd name="connsiteY141" fmla="*/ 996739 h 1514733"/>
              <a:gd name="connsiteX142" fmla="*/ 160406 w 5264169"/>
              <a:gd name="connsiteY142" fmla="*/ 1044410 h 1514733"/>
              <a:gd name="connsiteX143" fmla="*/ 56398 w 5264169"/>
              <a:gd name="connsiteY143" fmla="*/ 1092080 h 151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64169" h="1514733">
                <a:moveTo>
                  <a:pt x="56398" y="1092080"/>
                </a:moveTo>
                <a:cubicBezTo>
                  <a:pt x="33285" y="1110859"/>
                  <a:pt x="29674" y="1135416"/>
                  <a:pt x="21729" y="1157084"/>
                </a:cubicBezTo>
                <a:cubicBezTo>
                  <a:pt x="13784" y="1178752"/>
                  <a:pt x="12339" y="1202588"/>
                  <a:pt x="8728" y="1222089"/>
                </a:cubicBezTo>
                <a:cubicBezTo>
                  <a:pt x="5117" y="1241590"/>
                  <a:pt x="-661" y="1257481"/>
                  <a:pt x="61" y="1274093"/>
                </a:cubicBezTo>
                <a:cubicBezTo>
                  <a:pt x="783" y="1290705"/>
                  <a:pt x="61" y="1310207"/>
                  <a:pt x="13062" y="1321763"/>
                </a:cubicBezTo>
                <a:cubicBezTo>
                  <a:pt x="26063" y="1333319"/>
                  <a:pt x="54953" y="1339097"/>
                  <a:pt x="78066" y="1343431"/>
                </a:cubicBezTo>
                <a:cubicBezTo>
                  <a:pt x="101179" y="1347765"/>
                  <a:pt x="121402" y="1350654"/>
                  <a:pt x="151738" y="1347765"/>
                </a:cubicBezTo>
                <a:cubicBezTo>
                  <a:pt x="182074" y="1344876"/>
                  <a:pt x="223244" y="1336931"/>
                  <a:pt x="260080" y="1326097"/>
                </a:cubicBezTo>
                <a:cubicBezTo>
                  <a:pt x="296916" y="1315263"/>
                  <a:pt x="349641" y="1293594"/>
                  <a:pt x="372754" y="1282760"/>
                </a:cubicBezTo>
                <a:cubicBezTo>
                  <a:pt x="395867" y="1271926"/>
                  <a:pt x="385033" y="1263259"/>
                  <a:pt x="398756" y="1261092"/>
                </a:cubicBezTo>
                <a:cubicBezTo>
                  <a:pt x="412479" y="1258925"/>
                  <a:pt x="441371" y="1264703"/>
                  <a:pt x="455094" y="1269759"/>
                </a:cubicBezTo>
                <a:cubicBezTo>
                  <a:pt x="468817" y="1274815"/>
                  <a:pt x="476762" y="1276260"/>
                  <a:pt x="481096" y="1291428"/>
                </a:cubicBezTo>
                <a:cubicBezTo>
                  <a:pt x="485430" y="1306596"/>
                  <a:pt x="480374" y="1337653"/>
                  <a:pt x="481096" y="1360766"/>
                </a:cubicBezTo>
                <a:cubicBezTo>
                  <a:pt x="481818" y="1383879"/>
                  <a:pt x="487596" y="1409158"/>
                  <a:pt x="485429" y="1430104"/>
                </a:cubicBezTo>
                <a:cubicBezTo>
                  <a:pt x="483262" y="1451050"/>
                  <a:pt x="470984" y="1472719"/>
                  <a:pt x="468095" y="1486442"/>
                </a:cubicBezTo>
                <a:cubicBezTo>
                  <a:pt x="465206" y="1500165"/>
                  <a:pt x="422592" y="1508110"/>
                  <a:pt x="468095" y="1512444"/>
                </a:cubicBezTo>
                <a:cubicBezTo>
                  <a:pt x="513598" y="1516778"/>
                  <a:pt x="650831" y="1513889"/>
                  <a:pt x="741115" y="1512444"/>
                </a:cubicBezTo>
                <a:cubicBezTo>
                  <a:pt x="831399" y="1510999"/>
                  <a:pt x="1009801" y="1503776"/>
                  <a:pt x="1009801" y="1503776"/>
                </a:cubicBezTo>
                <a:cubicBezTo>
                  <a:pt x="1112364" y="1499442"/>
                  <a:pt x="1290766" y="1502332"/>
                  <a:pt x="1356493" y="1486442"/>
                </a:cubicBezTo>
                <a:cubicBezTo>
                  <a:pt x="1422220" y="1470552"/>
                  <a:pt x="1396940" y="1458273"/>
                  <a:pt x="1404163" y="1408436"/>
                </a:cubicBezTo>
                <a:cubicBezTo>
                  <a:pt x="1411386" y="1358599"/>
                  <a:pt x="1407774" y="1257481"/>
                  <a:pt x="1399829" y="1187420"/>
                </a:cubicBezTo>
                <a:cubicBezTo>
                  <a:pt x="1391884" y="1117359"/>
                  <a:pt x="1367327" y="1053076"/>
                  <a:pt x="1356493" y="988072"/>
                </a:cubicBezTo>
                <a:cubicBezTo>
                  <a:pt x="1345659" y="923068"/>
                  <a:pt x="1336269" y="837839"/>
                  <a:pt x="1334825" y="797392"/>
                </a:cubicBezTo>
                <a:cubicBezTo>
                  <a:pt x="1333381" y="756945"/>
                  <a:pt x="1321102" y="759833"/>
                  <a:pt x="1347826" y="745388"/>
                </a:cubicBezTo>
                <a:cubicBezTo>
                  <a:pt x="1374550" y="730943"/>
                  <a:pt x="1467001" y="720109"/>
                  <a:pt x="1495170" y="710719"/>
                </a:cubicBezTo>
                <a:cubicBezTo>
                  <a:pt x="1523339" y="701329"/>
                  <a:pt x="1503837" y="725164"/>
                  <a:pt x="1516838" y="689050"/>
                </a:cubicBezTo>
                <a:cubicBezTo>
                  <a:pt x="1529839" y="652936"/>
                  <a:pt x="1547895" y="531594"/>
                  <a:pt x="1573175" y="494036"/>
                </a:cubicBezTo>
                <a:cubicBezTo>
                  <a:pt x="1598455" y="456478"/>
                  <a:pt x="1630958" y="457201"/>
                  <a:pt x="1668516" y="463701"/>
                </a:cubicBezTo>
                <a:cubicBezTo>
                  <a:pt x="1706074" y="470201"/>
                  <a:pt x="1761689" y="520760"/>
                  <a:pt x="1798525" y="533039"/>
                </a:cubicBezTo>
                <a:cubicBezTo>
                  <a:pt x="1835361" y="545318"/>
                  <a:pt x="1849085" y="537373"/>
                  <a:pt x="1889532" y="537373"/>
                </a:cubicBezTo>
                <a:cubicBezTo>
                  <a:pt x="1929979" y="537373"/>
                  <a:pt x="2001484" y="535928"/>
                  <a:pt x="2041209" y="533039"/>
                </a:cubicBezTo>
                <a:cubicBezTo>
                  <a:pt x="2080934" y="530150"/>
                  <a:pt x="2096824" y="522205"/>
                  <a:pt x="2127882" y="520038"/>
                </a:cubicBezTo>
                <a:cubicBezTo>
                  <a:pt x="2158940" y="517871"/>
                  <a:pt x="2200109" y="510648"/>
                  <a:pt x="2227556" y="520038"/>
                </a:cubicBezTo>
                <a:cubicBezTo>
                  <a:pt x="2255003" y="529428"/>
                  <a:pt x="2288950" y="548929"/>
                  <a:pt x="2292561" y="576375"/>
                </a:cubicBezTo>
                <a:cubicBezTo>
                  <a:pt x="2296172" y="603821"/>
                  <a:pt x="2269449" y="650048"/>
                  <a:pt x="2249225" y="684717"/>
                </a:cubicBezTo>
                <a:cubicBezTo>
                  <a:pt x="2229001" y="719386"/>
                  <a:pt x="2190720" y="751889"/>
                  <a:pt x="2171219" y="784391"/>
                </a:cubicBezTo>
                <a:cubicBezTo>
                  <a:pt x="2151718" y="816893"/>
                  <a:pt x="2123549" y="853729"/>
                  <a:pt x="2132216" y="879731"/>
                </a:cubicBezTo>
                <a:cubicBezTo>
                  <a:pt x="2140883" y="905733"/>
                  <a:pt x="2187109" y="931735"/>
                  <a:pt x="2223223" y="940402"/>
                </a:cubicBezTo>
                <a:cubicBezTo>
                  <a:pt x="2259337" y="949069"/>
                  <a:pt x="2315674" y="936791"/>
                  <a:pt x="2348899" y="931735"/>
                </a:cubicBezTo>
                <a:cubicBezTo>
                  <a:pt x="2382124" y="926679"/>
                  <a:pt x="2398736" y="929567"/>
                  <a:pt x="2422571" y="910066"/>
                </a:cubicBezTo>
                <a:cubicBezTo>
                  <a:pt x="2446406" y="890565"/>
                  <a:pt x="2452906" y="852284"/>
                  <a:pt x="2491909" y="814726"/>
                </a:cubicBezTo>
                <a:cubicBezTo>
                  <a:pt x="2530912" y="777168"/>
                  <a:pt x="2603140" y="718664"/>
                  <a:pt x="2656588" y="684717"/>
                </a:cubicBezTo>
                <a:cubicBezTo>
                  <a:pt x="2710036" y="650770"/>
                  <a:pt x="2756984" y="623324"/>
                  <a:pt x="2812599" y="611045"/>
                </a:cubicBezTo>
                <a:cubicBezTo>
                  <a:pt x="2868214" y="598766"/>
                  <a:pt x="2922385" y="616101"/>
                  <a:pt x="2990279" y="611045"/>
                </a:cubicBezTo>
                <a:cubicBezTo>
                  <a:pt x="3058173" y="605989"/>
                  <a:pt x="3167958" y="550374"/>
                  <a:pt x="3219962" y="580709"/>
                </a:cubicBezTo>
                <a:cubicBezTo>
                  <a:pt x="3271966" y="611044"/>
                  <a:pt x="3296523" y="734554"/>
                  <a:pt x="3302301" y="793058"/>
                </a:cubicBezTo>
                <a:cubicBezTo>
                  <a:pt x="3308079" y="851562"/>
                  <a:pt x="3283522" y="873953"/>
                  <a:pt x="3254631" y="931735"/>
                </a:cubicBezTo>
                <a:cubicBezTo>
                  <a:pt x="3225740" y="989517"/>
                  <a:pt x="3163624" y="1079801"/>
                  <a:pt x="3128955" y="1139750"/>
                </a:cubicBezTo>
                <a:cubicBezTo>
                  <a:pt x="3094286" y="1199699"/>
                  <a:pt x="3080563" y="1239424"/>
                  <a:pt x="3046616" y="1291428"/>
                </a:cubicBezTo>
                <a:cubicBezTo>
                  <a:pt x="3012669" y="1343432"/>
                  <a:pt x="2946942" y="1424327"/>
                  <a:pt x="2925274" y="1451773"/>
                </a:cubicBezTo>
                <a:cubicBezTo>
                  <a:pt x="2903606" y="1479219"/>
                  <a:pt x="2906495" y="1453217"/>
                  <a:pt x="2916607" y="1456106"/>
                </a:cubicBezTo>
                <a:cubicBezTo>
                  <a:pt x="2926719" y="1458995"/>
                  <a:pt x="2966444" y="1466940"/>
                  <a:pt x="2985945" y="1469107"/>
                </a:cubicBezTo>
                <a:cubicBezTo>
                  <a:pt x="3005446" y="1471274"/>
                  <a:pt x="3033615" y="1469107"/>
                  <a:pt x="3033615" y="1469107"/>
                </a:cubicBezTo>
                <a:lnTo>
                  <a:pt x="4117027" y="1469107"/>
                </a:lnTo>
                <a:cubicBezTo>
                  <a:pt x="4301207" y="1464773"/>
                  <a:pt x="4111250" y="1459717"/>
                  <a:pt x="4138696" y="1443105"/>
                </a:cubicBezTo>
                <a:cubicBezTo>
                  <a:pt x="4166143" y="1426493"/>
                  <a:pt x="4236925" y="1383878"/>
                  <a:pt x="4281706" y="1369433"/>
                </a:cubicBezTo>
                <a:cubicBezTo>
                  <a:pt x="4326487" y="1354988"/>
                  <a:pt x="4330099" y="1362210"/>
                  <a:pt x="4407382" y="1356432"/>
                </a:cubicBezTo>
                <a:cubicBezTo>
                  <a:pt x="4484666" y="1350654"/>
                  <a:pt x="4670290" y="1336931"/>
                  <a:pt x="4745407" y="1334764"/>
                </a:cubicBezTo>
                <a:cubicBezTo>
                  <a:pt x="4820524" y="1332597"/>
                  <a:pt x="4820524" y="1360043"/>
                  <a:pt x="4858082" y="1343431"/>
                </a:cubicBezTo>
                <a:cubicBezTo>
                  <a:pt x="4895640" y="1326819"/>
                  <a:pt x="4950532" y="1284927"/>
                  <a:pt x="4970756" y="1235090"/>
                </a:cubicBezTo>
                <a:cubicBezTo>
                  <a:pt x="4990980" y="1185253"/>
                  <a:pt x="4977979" y="1090635"/>
                  <a:pt x="4979424" y="1044410"/>
                </a:cubicBezTo>
                <a:cubicBezTo>
                  <a:pt x="4980869" y="998185"/>
                  <a:pt x="4963534" y="984461"/>
                  <a:pt x="4979424" y="957737"/>
                </a:cubicBezTo>
                <a:cubicBezTo>
                  <a:pt x="4995314" y="931013"/>
                  <a:pt x="5040095" y="904289"/>
                  <a:pt x="5074764" y="884065"/>
                </a:cubicBezTo>
                <a:cubicBezTo>
                  <a:pt x="5109433" y="863841"/>
                  <a:pt x="5158548" y="851562"/>
                  <a:pt x="5187439" y="836394"/>
                </a:cubicBezTo>
                <a:cubicBezTo>
                  <a:pt x="5216330" y="821226"/>
                  <a:pt x="5235831" y="803892"/>
                  <a:pt x="5248110" y="793058"/>
                </a:cubicBezTo>
                <a:cubicBezTo>
                  <a:pt x="5260389" y="782224"/>
                  <a:pt x="5269056" y="800281"/>
                  <a:pt x="5261111" y="771390"/>
                </a:cubicBezTo>
                <a:cubicBezTo>
                  <a:pt x="5253166" y="742499"/>
                  <a:pt x="5225720" y="667382"/>
                  <a:pt x="5200440" y="619712"/>
                </a:cubicBezTo>
                <a:cubicBezTo>
                  <a:pt x="5175160" y="572042"/>
                  <a:pt x="5154936" y="517871"/>
                  <a:pt x="5109433" y="485369"/>
                </a:cubicBezTo>
                <a:cubicBezTo>
                  <a:pt x="5063930" y="452867"/>
                  <a:pt x="4974368" y="436254"/>
                  <a:pt x="4927420" y="424698"/>
                </a:cubicBezTo>
                <a:cubicBezTo>
                  <a:pt x="4880472" y="413142"/>
                  <a:pt x="4854470" y="424697"/>
                  <a:pt x="4827746" y="416030"/>
                </a:cubicBezTo>
                <a:cubicBezTo>
                  <a:pt x="4801022" y="407363"/>
                  <a:pt x="4788021" y="390751"/>
                  <a:pt x="4767075" y="372694"/>
                </a:cubicBezTo>
                <a:cubicBezTo>
                  <a:pt x="4746129" y="354637"/>
                  <a:pt x="4720849" y="325746"/>
                  <a:pt x="4702070" y="307689"/>
                </a:cubicBezTo>
                <a:cubicBezTo>
                  <a:pt x="4683291" y="289632"/>
                  <a:pt x="4669568" y="285299"/>
                  <a:pt x="4654400" y="264353"/>
                </a:cubicBezTo>
                <a:cubicBezTo>
                  <a:pt x="4639232" y="243407"/>
                  <a:pt x="4624064" y="205848"/>
                  <a:pt x="4611063" y="182013"/>
                </a:cubicBezTo>
                <a:cubicBezTo>
                  <a:pt x="4598062" y="158178"/>
                  <a:pt x="4591562" y="139399"/>
                  <a:pt x="4576394" y="121342"/>
                </a:cubicBezTo>
                <a:cubicBezTo>
                  <a:pt x="4561226" y="103285"/>
                  <a:pt x="4543170" y="89562"/>
                  <a:pt x="4520057" y="73672"/>
                </a:cubicBezTo>
                <a:cubicBezTo>
                  <a:pt x="4496944" y="57782"/>
                  <a:pt x="4460109" y="21668"/>
                  <a:pt x="4437718" y="26002"/>
                </a:cubicBezTo>
                <a:cubicBezTo>
                  <a:pt x="4415328" y="30336"/>
                  <a:pt x="4397993" y="81617"/>
                  <a:pt x="4385714" y="99674"/>
                </a:cubicBezTo>
                <a:cubicBezTo>
                  <a:pt x="4373435" y="117731"/>
                  <a:pt x="4369823" y="109786"/>
                  <a:pt x="4364045" y="134343"/>
                </a:cubicBezTo>
                <a:cubicBezTo>
                  <a:pt x="4358267" y="158900"/>
                  <a:pt x="4351767" y="208737"/>
                  <a:pt x="4351045" y="247018"/>
                </a:cubicBezTo>
                <a:cubicBezTo>
                  <a:pt x="4350323" y="285299"/>
                  <a:pt x="4364768" y="337303"/>
                  <a:pt x="4359712" y="364027"/>
                </a:cubicBezTo>
                <a:cubicBezTo>
                  <a:pt x="4354656" y="390751"/>
                  <a:pt x="4332266" y="395084"/>
                  <a:pt x="4320709" y="407363"/>
                </a:cubicBezTo>
                <a:cubicBezTo>
                  <a:pt x="4309152" y="419642"/>
                  <a:pt x="4308430" y="436255"/>
                  <a:pt x="4290373" y="437699"/>
                </a:cubicBezTo>
                <a:cubicBezTo>
                  <a:pt x="4272316" y="439143"/>
                  <a:pt x="4261483" y="432642"/>
                  <a:pt x="4212368" y="416030"/>
                </a:cubicBezTo>
                <a:cubicBezTo>
                  <a:pt x="4163253" y="399418"/>
                  <a:pt x="4040466" y="358971"/>
                  <a:pt x="3995685" y="338025"/>
                </a:cubicBezTo>
                <a:cubicBezTo>
                  <a:pt x="3950904" y="317079"/>
                  <a:pt x="3984129" y="314190"/>
                  <a:pt x="3943682" y="290355"/>
                </a:cubicBezTo>
                <a:cubicBezTo>
                  <a:pt x="3903235" y="266520"/>
                  <a:pt x="3812228" y="228239"/>
                  <a:pt x="3753001" y="195014"/>
                </a:cubicBezTo>
                <a:cubicBezTo>
                  <a:pt x="3693774" y="161789"/>
                  <a:pt x="3624436" y="112675"/>
                  <a:pt x="3588322" y="91007"/>
                </a:cubicBezTo>
                <a:cubicBezTo>
                  <a:pt x="3552208" y="69339"/>
                  <a:pt x="3560153" y="66450"/>
                  <a:pt x="3536318" y="65005"/>
                </a:cubicBezTo>
                <a:cubicBezTo>
                  <a:pt x="3512483" y="63560"/>
                  <a:pt x="3475647" y="74394"/>
                  <a:pt x="3445312" y="82339"/>
                </a:cubicBezTo>
                <a:cubicBezTo>
                  <a:pt x="3414977" y="90284"/>
                  <a:pt x="3393308" y="106897"/>
                  <a:pt x="3354305" y="112675"/>
                </a:cubicBezTo>
                <a:cubicBezTo>
                  <a:pt x="3315302" y="118453"/>
                  <a:pt x="3245964" y="120620"/>
                  <a:pt x="3211295" y="117009"/>
                </a:cubicBezTo>
                <a:cubicBezTo>
                  <a:pt x="3176626" y="113398"/>
                  <a:pt x="3168680" y="96063"/>
                  <a:pt x="3146290" y="91007"/>
                </a:cubicBezTo>
                <a:cubicBezTo>
                  <a:pt x="3123900" y="85951"/>
                  <a:pt x="3093564" y="98229"/>
                  <a:pt x="3076952" y="86673"/>
                </a:cubicBezTo>
                <a:cubicBezTo>
                  <a:pt x="3060340" y="75117"/>
                  <a:pt x="3052394" y="36113"/>
                  <a:pt x="3046616" y="21668"/>
                </a:cubicBezTo>
                <a:cubicBezTo>
                  <a:pt x="3040838" y="7223"/>
                  <a:pt x="3042282" y="0"/>
                  <a:pt x="3042282" y="0"/>
                </a:cubicBezTo>
                <a:lnTo>
                  <a:pt x="2565581" y="8667"/>
                </a:lnTo>
                <a:lnTo>
                  <a:pt x="1954536" y="8667"/>
                </a:lnTo>
                <a:lnTo>
                  <a:pt x="1187481" y="8667"/>
                </a:lnTo>
                <a:cubicBezTo>
                  <a:pt x="1035081" y="9389"/>
                  <a:pt x="1058193" y="7223"/>
                  <a:pt x="1040136" y="13001"/>
                </a:cubicBezTo>
                <a:cubicBezTo>
                  <a:pt x="1022079" y="18779"/>
                  <a:pt x="1057471" y="30336"/>
                  <a:pt x="1079139" y="43337"/>
                </a:cubicBezTo>
                <a:cubicBezTo>
                  <a:pt x="1100807" y="56338"/>
                  <a:pt x="1128254" y="77284"/>
                  <a:pt x="1170146" y="91007"/>
                </a:cubicBezTo>
                <a:cubicBezTo>
                  <a:pt x="1212038" y="104730"/>
                  <a:pt x="1292211" y="113397"/>
                  <a:pt x="1330491" y="125676"/>
                </a:cubicBezTo>
                <a:cubicBezTo>
                  <a:pt x="1368771" y="137955"/>
                  <a:pt x="1376716" y="152400"/>
                  <a:pt x="1399829" y="164679"/>
                </a:cubicBezTo>
                <a:cubicBezTo>
                  <a:pt x="1422942" y="176958"/>
                  <a:pt x="1469168" y="199348"/>
                  <a:pt x="1469168" y="199348"/>
                </a:cubicBezTo>
                <a:cubicBezTo>
                  <a:pt x="1482891" y="210182"/>
                  <a:pt x="1481447" y="218128"/>
                  <a:pt x="1482169" y="229684"/>
                </a:cubicBezTo>
                <a:cubicBezTo>
                  <a:pt x="1482891" y="241240"/>
                  <a:pt x="1474946" y="255685"/>
                  <a:pt x="1473501" y="268686"/>
                </a:cubicBezTo>
                <a:cubicBezTo>
                  <a:pt x="1472056" y="281687"/>
                  <a:pt x="1473501" y="307689"/>
                  <a:pt x="1473501" y="307689"/>
                </a:cubicBezTo>
                <a:cubicBezTo>
                  <a:pt x="1471334" y="317079"/>
                  <a:pt x="1476390" y="322135"/>
                  <a:pt x="1460500" y="325024"/>
                </a:cubicBezTo>
                <a:cubicBezTo>
                  <a:pt x="1444610" y="327913"/>
                  <a:pt x="1401274" y="330080"/>
                  <a:pt x="1378161" y="325024"/>
                </a:cubicBezTo>
                <a:cubicBezTo>
                  <a:pt x="1355048" y="319968"/>
                  <a:pt x="1338436" y="303355"/>
                  <a:pt x="1321824" y="294688"/>
                </a:cubicBezTo>
                <a:cubicBezTo>
                  <a:pt x="1305212" y="286021"/>
                  <a:pt x="1292210" y="276631"/>
                  <a:pt x="1278487" y="273020"/>
                </a:cubicBezTo>
                <a:cubicBezTo>
                  <a:pt x="1264764" y="269409"/>
                  <a:pt x="1239484" y="273020"/>
                  <a:pt x="1239484" y="273020"/>
                </a:cubicBezTo>
                <a:cubicBezTo>
                  <a:pt x="1230095" y="273020"/>
                  <a:pt x="1230095" y="265797"/>
                  <a:pt x="1222150" y="273020"/>
                </a:cubicBezTo>
                <a:cubicBezTo>
                  <a:pt x="1214205" y="280243"/>
                  <a:pt x="1200481" y="297578"/>
                  <a:pt x="1191814" y="316357"/>
                </a:cubicBezTo>
                <a:cubicBezTo>
                  <a:pt x="1183147" y="335136"/>
                  <a:pt x="1176647" y="367638"/>
                  <a:pt x="1170146" y="385695"/>
                </a:cubicBezTo>
                <a:cubicBezTo>
                  <a:pt x="1163646" y="403752"/>
                  <a:pt x="1162200" y="418198"/>
                  <a:pt x="1152811" y="424698"/>
                </a:cubicBezTo>
                <a:cubicBezTo>
                  <a:pt x="1143422" y="431198"/>
                  <a:pt x="1123198" y="430476"/>
                  <a:pt x="1113809" y="424698"/>
                </a:cubicBezTo>
                <a:cubicBezTo>
                  <a:pt x="1104420" y="418920"/>
                  <a:pt x="1107308" y="403752"/>
                  <a:pt x="1096474" y="390029"/>
                </a:cubicBezTo>
                <a:cubicBezTo>
                  <a:pt x="1085640" y="376306"/>
                  <a:pt x="1058194" y="352470"/>
                  <a:pt x="1048804" y="342358"/>
                </a:cubicBezTo>
                <a:cubicBezTo>
                  <a:pt x="1039414" y="332246"/>
                  <a:pt x="1052415" y="332246"/>
                  <a:pt x="1040136" y="329357"/>
                </a:cubicBezTo>
                <a:cubicBezTo>
                  <a:pt x="1027857" y="326468"/>
                  <a:pt x="991022" y="323579"/>
                  <a:pt x="975132" y="325024"/>
                </a:cubicBezTo>
                <a:cubicBezTo>
                  <a:pt x="959242" y="326469"/>
                  <a:pt x="955630" y="329358"/>
                  <a:pt x="944796" y="338025"/>
                </a:cubicBezTo>
                <a:cubicBezTo>
                  <a:pt x="933962" y="346692"/>
                  <a:pt x="920239" y="366194"/>
                  <a:pt x="910127" y="377028"/>
                </a:cubicBezTo>
                <a:cubicBezTo>
                  <a:pt x="900015" y="387862"/>
                  <a:pt x="892792" y="393641"/>
                  <a:pt x="884125" y="403030"/>
                </a:cubicBezTo>
                <a:cubicBezTo>
                  <a:pt x="875458" y="412419"/>
                  <a:pt x="874013" y="431920"/>
                  <a:pt x="858123" y="433365"/>
                </a:cubicBezTo>
                <a:cubicBezTo>
                  <a:pt x="842233" y="434810"/>
                  <a:pt x="810453" y="427587"/>
                  <a:pt x="788785" y="411697"/>
                </a:cubicBezTo>
                <a:cubicBezTo>
                  <a:pt x="767117" y="395807"/>
                  <a:pt x="745449" y="361860"/>
                  <a:pt x="728114" y="338025"/>
                </a:cubicBezTo>
                <a:cubicBezTo>
                  <a:pt x="710779" y="314190"/>
                  <a:pt x="704278" y="291076"/>
                  <a:pt x="684777" y="268686"/>
                </a:cubicBezTo>
                <a:cubicBezTo>
                  <a:pt x="665276" y="246296"/>
                  <a:pt x="630606" y="221739"/>
                  <a:pt x="611105" y="203682"/>
                </a:cubicBezTo>
                <a:cubicBezTo>
                  <a:pt x="591604" y="185625"/>
                  <a:pt x="580770" y="171179"/>
                  <a:pt x="567769" y="160345"/>
                </a:cubicBezTo>
                <a:cubicBezTo>
                  <a:pt x="554768" y="149511"/>
                  <a:pt x="545379" y="144455"/>
                  <a:pt x="533100" y="138677"/>
                </a:cubicBezTo>
                <a:cubicBezTo>
                  <a:pt x="520821" y="132899"/>
                  <a:pt x="507098" y="127843"/>
                  <a:pt x="494097" y="125676"/>
                </a:cubicBezTo>
                <a:cubicBezTo>
                  <a:pt x="481096" y="123509"/>
                  <a:pt x="466650" y="118453"/>
                  <a:pt x="455094" y="125676"/>
                </a:cubicBezTo>
                <a:cubicBezTo>
                  <a:pt x="443538" y="132899"/>
                  <a:pt x="434870" y="140121"/>
                  <a:pt x="424758" y="169012"/>
                </a:cubicBezTo>
                <a:cubicBezTo>
                  <a:pt x="414646" y="197903"/>
                  <a:pt x="400923" y="249907"/>
                  <a:pt x="394423" y="299022"/>
                </a:cubicBezTo>
                <a:cubicBezTo>
                  <a:pt x="387923" y="348137"/>
                  <a:pt x="387922" y="409530"/>
                  <a:pt x="385755" y="463701"/>
                </a:cubicBezTo>
                <a:cubicBezTo>
                  <a:pt x="383588" y="517872"/>
                  <a:pt x="385756" y="578543"/>
                  <a:pt x="381422" y="624046"/>
                </a:cubicBezTo>
                <a:cubicBezTo>
                  <a:pt x="377089" y="669549"/>
                  <a:pt x="370588" y="707829"/>
                  <a:pt x="359754" y="736720"/>
                </a:cubicBezTo>
                <a:cubicBezTo>
                  <a:pt x="348920" y="765611"/>
                  <a:pt x="331585" y="769223"/>
                  <a:pt x="316417" y="797392"/>
                </a:cubicBezTo>
                <a:cubicBezTo>
                  <a:pt x="301249" y="825561"/>
                  <a:pt x="286804" y="872508"/>
                  <a:pt x="268747" y="905733"/>
                </a:cubicBezTo>
                <a:cubicBezTo>
                  <a:pt x="250690" y="938957"/>
                  <a:pt x="226133" y="973626"/>
                  <a:pt x="208076" y="996739"/>
                </a:cubicBezTo>
                <a:cubicBezTo>
                  <a:pt x="190019" y="1019852"/>
                  <a:pt x="178463" y="1029242"/>
                  <a:pt x="160406" y="1044410"/>
                </a:cubicBezTo>
                <a:cubicBezTo>
                  <a:pt x="142349" y="1059578"/>
                  <a:pt x="79511" y="1073301"/>
                  <a:pt x="56398" y="1092080"/>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5" name="ZoneTexte 24">
            <a:extLst>
              <a:ext uri="{FF2B5EF4-FFF2-40B4-BE49-F238E27FC236}">
                <a16:creationId xmlns:a16="http://schemas.microsoft.com/office/drawing/2014/main" id="{EF15B756-DFAF-4654-A01E-A78EC31E0FD3}"/>
              </a:ext>
            </a:extLst>
          </p:cNvPr>
          <p:cNvSpPr txBox="1"/>
          <p:nvPr/>
        </p:nvSpPr>
        <p:spPr>
          <a:xfrm>
            <a:off x="6861872" y="2211928"/>
            <a:ext cx="761747" cy="369332"/>
          </a:xfrm>
          <a:prstGeom prst="rect">
            <a:avLst/>
          </a:prstGeom>
          <a:noFill/>
        </p:spPr>
        <p:txBody>
          <a:bodyPr wrap="none" rtlCol="0">
            <a:spAutoFit/>
          </a:bodyPr>
          <a:lstStyle/>
          <a:p>
            <a:r>
              <a:rPr lang="fr-CA" dirty="0"/>
              <a:t>7,2 ha</a:t>
            </a:r>
          </a:p>
        </p:txBody>
      </p:sp>
      <p:sp>
        <p:nvSpPr>
          <p:cNvPr id="26" name="ZoneTexte 25">
            <a:extLst>
              <a:ext uri="{FF2B5EF4-FFF2-40B4-BE49-F238E27FC236}">
                <a16:creationId xmlns:a16="http://schemas.microsoft.com/office/drawing/2014/main" id="{E1EB325F-4A76-46E7-9D4F-14EB6C2A1F0A}"/>
              </a:ext>
            </a:extLst>
          </p:cNvPr>
          <p:cNvSpPr txBox="1"/>
          <p:nvPr/>
        </p:nvSpPr>
        <p:spPr>
          <a:xfrm>
            <a:off x="10780953" y="3028126"/>
            <a:ext cx="761747" cy="369332"/>
          </a:xfrm>
          <a:prstGeom prst="rect">
            <a:avLst/>
          </a:prstGeom>
          <a:noFill/>
        </p:spPr>
        <p:txBody>
          <a:bodyPr wrap="none" rtlCol="0">
            <a:spAutoFit/>
          </a:bodyPr>
          <a:lstStyle/>
          <a:p>
            <a:r>
              <a:rPr lang="fr-CA" dirty="0"/>
              <a:t>0,7 ha</a:t>
            </a:r>
          </a:p>
        </p:txBody>
      </p:sp>
      <p:sp>
        <p:nvSpPr>
          <p:cNvPr id="27" name="ZoneTexte 26">
            <a:extLst>
              <a:ext uri="{FF2B5EF4-FFF2-40B4-BE49-F238E27FC236}">
                <a16:creationId xmlns:a16="http://schemas.microsoft.com/office/drawing/2014/main" id="{E2DF2B13-FC92-424A-9E36-26796C538E8B}"/>
              </a:ext>
            </a:extLst>
          </p:cNvPr>
          <p:cNvSpPr txBox="1"/>
          <p:nvPr/>
        </p:nvSpPr>
        <p:spPr>
          <a:xfrm>
            <a:off x="235944" y="4092380"/>
            <a:ext cx="1880515" cy="461665"/>
          </a:xfrm>
          <a:prstGeom prst="rect">
            <a:avLst/>
          </a:prstGeom>
          <a:noFill/>
        </p:spPr>
        <p:txBody>
          <a:bodyPr wrap="none" rtlCol="0">
            <a:spAutoFit/>
          </a:bodyPr>
          <a:lstStyle/>
          <a:p>
            <a:r>
              <a:rPr lang="fr-CA" sz="2400" b="1" dirty="0"/>
              <a:t>Encadrement</a:t>
            </a:r>
            <a:endParaRPr lang="fr-CA" b="1" dirty="0"/>
          </a:p>
        </p:txBody>
      </p:sp>
      <p:sp>
        <p:nvSpPr>
          <p:cNvPr id="29" name="ZoneTexte 28">
            <a:extLst>
              <a:ext uri="{FF2B5EF4-FFF2-40B4-BE49-F238E27FC236}">
                <a16:creationId xmlns:a16="http://schemas.microsoft.com/office/drawing/2014/main" id="{9570DFBC-BB52-4B5B-A225-685497F6F21C}"/>
              </a:ext>
            </a:extLst>
          </p:cNvPr>
          <p:cNvSpPr txBox="1"/>
          <p:nvPr/>
        </p:nvSpPr>
        <p:spPr>
          <a:xfrm>
            <a:off x="0" y="4193225"/>
            <a:ext cx="5663821" cy="2092881"/>
          </a:xfrm>
          <a:prstGeom prst="rect">
            <a:avLst/>
          </a:prstGeom>
          <a:noFill/>
        </p:spPr>
        <p:txBody>
          <a:bodyPr wrap="square" rtlCol="0">
            <a:spAutoFit/>
          </a:bodyPr>
          <a:lstStyle/>
          <a:p>
            <a:pPr lvl="1"/>
            <a:endParaRPr lang="fr-CA" dirty="0"/>
          </a:p>
          <a:p>
            <a:pPr lvl="2"/>
            <a:r>
              <a:rPr lang="fr-CA" sz="1600" dirty="0"/>
              <a:t>REAFIE</a:t>
            </a:r>
            <a:r>
              <a:rPr lang="fr-CA" sz="1600" b="1" dirty="0"/>
              <a:t> (admissibilité)</a:t>
            </a:r>
            <a:r>
              <a:rPr lang="fr-CA" sz="1600" dirty="0"/>
              <a:t> </a:t>
            </a:r>
          </a:p>
          <a:p>
            <a:pPr marL="1200150" lvl="2" indent="-285750">
              <a:buFont typeface="Arial" panose="020B0604020202020204" pitchFamily="34" charset="0"/>
              <a:buChar char="•"/>
            </a:pPr>
            <a:r>
              <a:rPr lang="fr-CA" sz="1500" dirty="0"/>
              <a:t>Exemptée en milieu humide boisé (art. 345 par. 1 a)</a:t>
            </a:r>
          </a:p>
          <a:p>
            <a:pPr lvl="2"/>
            <a:r>
              <a:rPr lang="fr-CA" sz="1600" dirty="0"/>
              <a:t>RAMHHS </a:t>
            </a:r>
            <a:r>
              <a:rPr lang="fr-CA" sz="1600" b="1" dirty="0"/>
              <a:t>(réalisation)</a:t>
            </a:r>
            <a:endParaRPr lang="fr-CA" sz="1600" dirty="0"/>
          </a:p>
          <a:p>
            <a:pPr marL="1200150" lvl="2" indent="-285750">
              <a:buFont typeface="Arial" panose="020B0604020202020204" pitchFamily="34" charset="0"/>
              <a:buChar char="•"/>
            </a:pPr>
            <a:r>
              <a:rPr lang="fr-CA" sz="1500" dirty="0"/>
              <a:t>Les dispositions en lien avec le couvert forestier, les superficies de récolte et les lisières boisées ne s’appliquent pas</a:t>
            </a:r>
          </a:p>
          <a:p>
            <a:pPr marL="1200150" lvl="2" indent="-285750">
              <a:buFont typeface="Arial" panose="020B0604020202020204" pitchFamily="34" charset="0"/>
              <a:buChar char="•"/>
            </a:pPr>
            <a:r>
              <a:rPr lang="fr-CA" sz="1500" dirty="0"/>
              <a:t>Obligation de reboisement</a:t>
            </a:r>
          </a:p>
        </p:txBody>
      </p:sp>
      <p:pic>
        <p:nvPicPr>
          <p:cNvPr id="30" name="Image 29" descr="C:\Users\tesma01\AppData\Local\Microsoft\Windows\Temporary Internet Files\Content.Outlook\5FN2QKOA\losanges avec lettres_Plan de travail 1 copie.png">
            <a:extLst>
              <a:ext uri="{FF2B5EF4-FFF2-40B4-BE49-F238E27FC236}">
                <a16:creationId xmlns:a16="http://schemas.microsoft.com/office/drawing/2014/main" id="{433C8E28-1EB1-4FE2-A0AB-958EB4B1A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44" y="4554045"/>
            <a:ext cx="672318" cy="637200"/>
          </a:xfrm>
          <a:prstGeom prst="rect">
            <a:avLst/>
          </a:prstGeom>
          <a:noFill/>
          <a:ln>
            <a:noFill/>
          </a:ln>
        </p:spPr>
      </p:pic>
      <p:sp>
        <p:nvSpPr>
          <p:cNvPr id="33" name="ZoneTexte 32">
            <a:extLst>
              <a:ext uri="{FF2B5EF4-FFF2-40B4-BE49-F238E27FC236}">
                <a16:creationId xmlns:a16="http://schemas.microsoft.com/office/drawing/2014/main" id="{21AC7D60-4120-4121-882E-1BEE624A3923}"/>
              </a:ext>
            </a:extLst>
          </p:cNvPr>
          <p:cNvSpPr txBox="1"/>
          <p:nvPr/>
        </p:nvSpPr>
        <p:spPr>
          <a:xfrm>
            <a:off x="235944" y="4092380"/>
            <a:ext cx="1880515" cy="461665"/>
          </a:xfrm>
          <a:prstGeom prst="rect">
            <a:avLst/>
          </a:prstGeom>
          <a:noFill/>
        </p:spPr>
        <p:txBody>
          <a:bodyPr wrap="none" rtlCol="0">
            <a:spAutoFit/>
          </a:bodyPr>
          <a:lstStyle/>
          <a:p>
            <a:r>
              <a:rPr lang="fr-CA" sz="2400" b="1" dirty="0"/>
              <a:t>Encadrement</a:t>
            </a:r>
            <a:endParaRPr lang="fr-CA" b="1" dirty="0"/>
          </a:p>
        </p:txBody>
      </p:sp>
      <p:pic>
        <p:nvPicPr>
          <p:cNvPr id="4" name="Graphique 3" descr="Feu avec un remplissage uni">
            <a:extLst>
              <a:ext uri="{FF2B5EF4-FFF2-40B4-BE49-F238E27FC236}">
                <a16:creationId xmlns:a16="http://schemas.microsoft.com/office/drawing/2014/main" id="{5D1DAFF7-2E88-49E3-A16E-2A4AE3D880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4248" y="1964329"/>
            <a:ext cx="551289" cy="551289"/>
          </a:xfrm>
          <a:prstGeom prst="rect">
            <a:avLst/>
          </a:prstGeom>
        </p:spPr>
      </p:pic>
      <p:sp>
        <p:nvSpPr>
          <p:cNvPr id="22" name="ZoneTexte 21">
            <a:extLst>
              <a:ext uri="{FF2B5EF4-FFF2-40B4-BE49-F238E27FC236}">
                <a16:creationId xmlns:a16="http://schemas.microsoft.com/office/drawing/2014/main" id="{C949AF50-0980-49E3-8BE3-C7EE42FEC13D}"/>
              </a:ext>
            </a:extLst>
          </p:cNvPr>
          <p:cNvSpPr txBox="1"/>
          <p:nvPr/>
        </p:nvSpPr>
        <p:spPr>
          <a:xfrm>
            <a:off x="5951380" y="4125397"/>
            <a:ext cx="1640321" cy="461665"/>
          </a:xfrm>
          <a:prstGeom prst="rect">
            <a:avLst/>
          </a:prstGeom>
          <a:noFill/>
        </p:spPr>
        <p:txBody>
          <a:bodyPr wrap="none" rtlCol="0">
            <a:spAutoFit/>
          </a:bodyPr>
          <a:lstStyle/>
          <a:p>
            <a:r>
              <a:rPr lang="fr-CA" sz="2400" b="1" dirty="0"/>
              <a:t>Application</a:t>
            </a:r>
            <a:endParaRPr lang="fr-CA" b="1" dirty="0"/>
          </a:p>
        </p:txBody>
      </p:sp>
      <p:sp>
        <p:nvSpPr>
          <p:cNvPr id="36" name="ZoneTexte 35">
            <a:extLst>
              <a:ext uri="{FF2B5EF4-FFF2-40B4-BE49-F238E27FC236}">
                <a16:creationId xmlns:a16="http://schemas.microsoft.com/office/drawing/2014/main" id="{CE29F63D-3B1D-474F-82EE-17CA56660686}"/>
              </a:ext>
            </a:extLst>
          </p:cNvPr>
          <p:cNvSpPr txBox="1"/>
          <p:nvPr/>
        </p:nvSpPr>
        <p:spPr>
          <a:xfrm>
            <a:off x="10780953" y="3028126"/>
            <a:ext cx="761747" cy="369332"/>
          </a:xfrm>
          <a:prstGeom prst="rect">
            <a:avLst/>
          </a:prstGeom>
          <a:noFill/>
        </p:spPr>
        <p:txBody>
          <a:bodyPr wrap="none" rtlCol="0">
            <a:spAutoFit/>
          </a:bodyPr>
          <a:lstStyle/>
          <a:p>
            <a:r>
              <a:rPr lang="fr-CA" dirty="0"/>
              <a:t>0,7 ha</a:t>
            </a:r>
          </a:p>
        </p:txBody>
      </p:sp>
      <p:sp>
        <p:nvSpPr>
          <p:cNvPr id="37" name="Rectangle 36">
            <a:extLst>
              <a:ext uri="{FF2B5EF4-FFF2-40B4-BE49-F238E27FC236}">
                <a16:creationId xmlns:a16="http://schemas.microsoft.com/office/drawing/2014/main" id="{F29A3735-B3A2-49F2-B098-3BD013192702}"/>
              </a:ext>
            </a:extLst>
          </p:cNvPr>
          <p:cNvSpPr/>
          <p:nvPr/>
        </p:nvSpPr>
        <p:spPr>
          <a:xfrm>
            <a:off x="5315801" y="3060980"/>
            <a:ext cx="1688040" cy="861774"/>
          </a:xfrm>
          <a:prstGeom prst="rect">
            <a:avLst/>
          </a:prstGeom>
        </p:spPr>
        <p:txBody>
          <a:bodyPr wrap="square">
            <a:spAutoFit/>
          </a:bodyPr>
          <a:lstStyle/>
          <a:p>
            <a:r>
              <a:rPr lang="fr-CA" sz="1600" b="1" dirty="0"/>
              <a:t>Anciennes aires de récolte : 2,8 ha</a:t>
            </a:r>
          </a:p>
          <a:p>
            <a:endParaRPr lang="fr-CA" b="1" dirty="0"/>
          </a:p>
        </p:txBody>
      </p:sp>
      <p:cxnSp>
        <p:nvCxnSpPr>
          <p:cNvPr id="38" name="Connecteur droit avec flèche 37">
            <a:extLst>
              <a:ext uri="{FF2B5EF4-FFF2-40B4-BE49-F238E27FC236}">
                <a16:creationId xmlns:a16="http://schemas.microsoft.com/office/drawing/2014/main" id="{73017800-7F3F-4C6F-A791-EBFCF9440FEF}"/>
              </a:ext>
            </a:extLst>
          </p:cNvPr>
          <p:cNvCxnSpPr>
            <a:cxnSpLocks/>
          </p:cNvCxnSpPr>
          <p:nvPr/>
        </p:nvCxnSpPr>
        <p:spPr>
          <a:xfrm flipV="1">
            <a:off x="6771541" y="2983461"/>
            <a:ext cx="537689" cy="279312"/>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Connecteur droit avec flèche 38">
            <a:extLst>
              <a:ext uri="{FF2B5EF4-FFF2-40B4-BE49-F238E27FC236}">
                <a16:creationId xmlns:a16="http://schemas.microsoft.com/office/drawing/2014/main" id="{DBFAF857-1E6B-4465-8EAC-C31F1B9ADFAF}"/>
              </a:ext>
            </a:extLst>
          </p:cNvPr>
          <p:cNvCxnSpPr>
            <a:cxnSpLocks/>
          </p:cNvCxnSpPr>
          <p:nvPr/>
        </p:nvCxnSpPr>
        <p:spPr>
          <a:xfrm flipH="1" flipV="1">
            <a:off x="4542941" y="3028126"/>
            <a:ext cx="734419" cy="174606"/>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ZoneTexte 20">
            <a:extLst>
              <a:ext uri="{FF2B5EF4-FFF2-40B4-BE49-F238E27FC236}">
                <a16:creationId xmlns:a16="http://schemas.microsoft.com/office/drawing/2014/main" id="{4DBFADE2-80E7-47A8-805D-D74A94A40CFE}"/>
              </a:ext>
            </a:extLst>
          </p:cNvPr>
          <p:cNvSpPr txBox="1"/>
          <p:nvPr/>
        </p:nvSpPr>
        <p:spPr>
          <a:xfrm>
            <a:off x="4536028" y="2275297"/>
            <a:ext cx="761747" cy="369332"/>
          </a:xfrm>
          <a:prstGeom prst="rect">
            <a:avLst/>
          </a:prstGeom>
          <a:noFill/>
        </p:spPr>
        <p:txBody>
          <a:bodyPr wrap="none" rtlCol="0">
            <a:spAutoFit/>
          </a:bodyPr>
          <a:lstStyle/>
          <a:p>
            <a:r>
              <a:rPr lang="fr-CA" dirty="0"/>
              <a:t>0,8 ha</a:t>
            </a:r>
          </a:p>
        </p:txBody>
      </p:sp>
      <p:sp>
        <p:nvSpPr>
          <p:cNvPr id="23" name="ZoneTexte 22">
            <a:extLst>
              <a:ext uri="{FF2B5EF4-FFF2-40B4-BE49-F238E27FC236}">
                <a16:creationId xmlns:a16="http://schemas.microsoft.com/office/drawing/2014/main" id="{1B978291-B9A4-43CB-83FE-6BB533C06D37}"/>
              </a:ext>
            </a:extLst>
          </p:cNvPr>
          <p:cNvSpPr txBox="1"/>
          <p:nvPr/>
        </p:nvSpPr>
        <p:spPr>
          <a:xfrm>
            <a:off x="4002072" y="3139741"/>
            <a:ext cx="761747" cy="369332"/>
          </a:xfrm>
          <a:prstGeom prst="rect">
            <a:avLst/>
          </a:prstGeom>
          <a:noFill/>
        </p:spPr>
        <p:txBody>
          <a:bodyPr wrap="none" rtlCol="0">
            <a:spAutoFit/>
          </a:bodyPr>
          <a:lstStyle/>
          <a:p>
            <a:r>
              <a:rPr lang="fr-CA" dirty="0"/>
              <a:t>0,5 ha</a:t>
            </a:r>
          </a:p>
        </p:txBody>
      </p:sp>
      <p:sp>
        <p:nvSpPr>
          <p:cNvPr id="34" name="Rectangle 33">
            <a:extLst>
              <a:ext uri="{FF2B5EF4-FFF2-40B4-BE49-F238E27FC236}">
                <a16:creationId xmlns:a16="http://schemas.microsoft.com/office/drawing/2014/main" id="{EF8E025D-C992-4FB9-A369-817FB397E29C}"/>
              </a:ext>
            </a:extLst>
          </p:cNvPr>
          <p:cNvSpPr/>
          <p:nvPr/>
        </p:nvSpPr>
        <p:spPr>
          <a:xfrm>
            <a:off x="5951380" y="5233452"/>
            <a:ext cx="5767378" cy="338554"/>
          </a:xfrm>
          <a:prstGeom prst="rect">
            <a:avLst/>
          </a:prstGeom>
        </p:spPr>
        <p:txBody>
          <a:bodyPr wrap="square">
            <a:spAutoFit/>
          </a:bodyPr>
          <a:lstStyle/>
          <a:p>
            <a:r>
              <a:rPr lang="fr-CA" sz="1600" dirty="0"/>
              <a:t>30 % de 12 hectares = </a:t>
            </a:r>
            <a:r>
              <a:rPr lang="fr-CA" sz="1600" u="sng" dirty="0"/>
              <a:t>3,6 hectares</a:t>
            </a:r>
            <a:r>
              <a:rPr lang="fr-CA" sz="1600" dirty="0"/>
              <a:t> consacrés au couvert forestier</a:t>
            </a:r>
          </a:p>
        </p:txBody>
      </p:sp>
      <p:sp>
        <p:nvSpPr>
          <p:cNvPr id="35" name="Rectangle 34">
            <a:extLst>
              <a:ext uri="{FF2B5EF4-FFF2-40B4-BE49-F238E27FC236}">
                <a16:creationId xmlns:a16="http://schemas.microsoft.com/office/drawing/2014/main" id="{F427426C-2AA7-4938-945A-929A70AA4838}"/>
              </a:ext>
            </a:extLst>
          </p:cNvPr>
          <p:cNvSpPr/>
          <p:nvPr/>
        </p:nvSpPr>
        <p:spPr>
          <a:xfrm>
            <a:off x="5951380" y="4590372"/>
            <a:ext cx="7073286" cy="338554"/>
          </a:xfrm>
          <a:prstGeom prst="rect">
            <a:avLst/>
          </a:prstGeom>
        </p:spPr>
        <p:txBody>
          <a:bodyPr wrap="square">
            <a:spAutoFit/>
          </a:bodyPr>
          <a:lstStyle/>
          <a:p>
            <a:r>
              <a:rPr lang="fr-CA" sz="1600" b="1" dirty="0"/>
              <a:t>Superficie totale = récole projetée + anciennes récoltes + non récolté</a:t>
            </a:r>
          </a:p>
        </p:txBody>
      </p:sp>
      <p:sp>
        <p:nvSpPr>
          <p:cNvPr id="43" name="Rectangle 42">
            <a:extLst>
              <a:ext uri="{FF2B5EF4-FFF2-40B4-BE49-F238E27FC236}">
                <a16:creationId xmlns:a16="http://schemas.microsoft.com/office/drawing/2014/main" id="{C9739115-3C15-4140-BDF7-D96DF78E51DB}"/>
              </a:ext>
            </a:extLst>
          </p:cNvPr>
          <p:cNvSpPr/>
          <p:nvPr/>
        </p:nvSpPr>
        <p:spPr>
          <a:xfrm>
            <a:off x="5951380" y="4894898"/>
            <a:ext cx="7073286" cy="338554"/>
          </a:xfrm>
          <a:prstGeom prst="rect">
            <a:avLst/>
          </a:prstGeom>
        </p:spPr>
        <p:txBody>
          <a:bodyPr wrap="square">
            <a:spAutoFit/>
          </a:bodyPr>
          <a:lstStyle/>
          <a:p>
            <a:r>
              <a:rPr lang="fr-CA" sz="1600" dirty="0"/>
              <a:t>12 hectares = 7,2 hectares + 2,8 hectares + </a:t>
            </a:r>
            <a:r>
              <a:rPr lang="fr-CA" sz="1600" u="sng" dirty="0"/>
              <a:t>2 hectares</a:t>
            </a:r>
          </a:p>
        </p:txBody>
      </p:sp>
      <p:sp>
        <p:nvSpPr>
          <p:cNvPr id="45" name="ZoneTexte 44">
            <a:extLst>
              <a:ext uri="{FF2B5EF4-FFF2-40B4-BE49-F238E27FC236}">
                <a16:creationId xmlns:a16="http://schemas.microsoft.com/office/drawing/2014/main" id="{34E87CF9-D971-41B0-A6C1-43F805B16E3E}"/>
              </a:ext>
            </a:extLst>
          </p:cNvPr>
          <p:cNvSpPr txBox="1"/>
          <p:nvPr/>
        </p:nvSpPr>
        <p:spPr>
          <a:xfrm>
            <a:off x="6096000" y="5583184"/>
            <a:ext cx="4419359" cy="1077218"/>
          </a:xfrm>
          <a:prstGeom prst="rect">
            <a:avLst/>
          </a:prstGeom>
          <a:noFill/>
        </p:spPr>
        <p:txBody>
          <a:bodyPr wrap="square">
            <a:spAutoFit/>
          </a:bodyPr>
          <a:lstStyle/>
          <a:p>
            <a:pPr algn="ctr"/>
            <a:r>
              <a:rPr lang="fr-CA" sz="1600" b="1" dirty="0"/>
              <a:t>2 hectares </a:t>
            </a:r>
            <a:r>
              <a:rPr lang="fr-CA" sz="1600" b="1" dirty="0">
                <a:cs typeface="Calibri" panose="020F0502020204030204" pitchFamily="34" charset="0"/>
              </a:rPr>
              <a:t>&lt; 3,6 hectares</a:t>
            </a:r>
          </a:p>
          <a:p>
            <a:pPr marL="285750" indent="-285750">
              <a:buFont typeface="Arial" panose="020B0604020202020204" pitchFamily="34" charset="0"/>
              <a:buChar char="•"/>
            </a:pPr>
            <a:r>
              <a:rPr lang="fr-CA" sz="1600" dirty="0">
                <a:cs typeface="Calibri" panose="020F0502020204030204" pitchFamily="34" charset="0"/>
              </a:rPr>
              <a:t>Non</a:t>
            </a:r>
            <a:r>
              <a:rPr lang="fr-CA" sz="1600" dirty="0">
                <a:solidFill>
                  <a:srgbClr val="FF0000"/>
                </a:solidFill>
                <a:cs typeface="Calibri" panose="020F0502020204030204" pitchFamily="34" charset="0"/>
              </a:rPr>
              <a:t>-</a:t>
            </a:r>
            <a:r>
              <a:rPr lang="fr-CA" sz="1600" dirty="0">
                <a:cs typeface="Calibri" panose="020F0502020204030204" pitchFamily="34" charset="0"/>
              </a:rPr>
              <a:t>respect du seuil</a:t>
            </a:r>
          </a:p>
          <a:p>
            <a:pPr marL="285750" indent="-285750">
              <a:buFont typeface="Arial" panose="020B0604020202020204" pitchFamily="34" charset="0"/>
              <a:buChar char="•"/>
            </a:pPr>
            <a:r>
              <a:rPr lang="fr-CA" sz="1600" dirty="0">
                <a:cs typeface="Calibri" panose="020F0502020204030204" pitchFamily="34" charset="0"/>
              </a:rPr>
              <a:t>Toutefois, ne s’applique pas à la récolte suivant une perturbation naturelle</a:t>
            </a:r>
            <a:endParaRPr lang="fr-CA" sz="1600" dirty="0"/>
          </a:p>
        </p:txBody>
      </p:sp>
    </p:spTree>
    <p:extLst>
      <p:ext uri="{BB962C8B-B14F-4D97-AF65-F5344CB8AC3E}">
        <p14:creationId xmlns:p14="http://schemas.microsoft.com/office/powerpoint/2010/main" val="150149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Une image contenant carte&#10;&#10;Description générée automatiquement">
            <a:extLst>
              <a:ext uri="{FF2B5EF4-FFF2-40B4-BE49-F238E27FC236}">
                <a16:creationId xmlns:a16="http://schemas.microsoft.com/office/drawing/2014/main" id="{B8380A2F-A9B2-4BEB-9DA1-3196D5F9B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445735"/>
            <a:ext cx="11650607" cy="2557762"/>
          </a:xfrm>
          <a:prstGeom prst="rect">
            <a:avLst/>
          </a:prstGeom>
          <a:ln>
            <a:noFill/>
          </a:ln>
        </p:spPr>
      </p:pic>
      <p:sp>
        <p:nvSpPr>
          <p:cNvPr id="16" name="Forme libre : forme 15">
            <a:extLst>
              <a:ext uri="{FF2B5EF4-FFF2-40B4-BE49-F238E27FC236}">
                <a16:creationId xmlns:a16="http://schemas.microsoft.com/office/drawing/2014/main" id="{4BA645FD-D77C-46E3-9152-1CC3AC64D0B0}"/>
              </a:ext>
            </a:extLst>
          </p:cNvPr>
          <p:cNvSpPr/>
          <p:nvPr/>
        </p:nvSpPr>
        <p:spPr>
          <a:xfrm>
            <a:off x="2888375" y="2085569"/>
            <a:ext cx="2227395" cy="1470749"/>
          </a:xfrm>
          <a:custGeom>
            <a:avLst/>
            <a:gdLst>
              <a:gd name="connsiteX0" fmla="*/ 2214565 w 2227395"/>
              <a:gd name="connsiteY0" fmla="*/ 4988 h 1470749"/>
              <a:gd name="connsiteX1" fmla="*/ 1885207 w 2227395"/>
              <a:gd name="connsiteY1" fmla="*/ 9321 h 1470749"/>
              <a:gd name="connsiteX2" fmla="*/ 1525514 w 2227395"/>
              <a:gd name="connsiteY2" fmla="*/ 30989 h 1470749"/>
              <a:gd name="connsiteX3" fmla="*/ 1334834 w 2227395"/>
              <a:gd name="connsiteY3" fmla="*/ 56991 h 1470749"/>
              <a:gd name="connsiteX4" fmla="*/ 1083482 w 2227395"/>
              <a:gd name="connsiteY4" fmla="*/ 43990 h 1470749"/>
              <a:gd name="connsiteX5" fmla="*/ 871133 w 2227395"/>
              <a:gd name="connsiteY5" fmla="*/ 13655 h 1470749"/>
              <a:gd name="connsiteX6" fmla="*/ 671786 w 2227395"/>
              <a:gd name="connsiteY6" fmla="*/ 26656 h 1470749"/>
              <a:gd name="connsiteX7" fmla="*/ 520108 w 2227395"/>
              <a:gd name="connsiteY7" fmla="*/ 104661 h 1470749"/>
              <a:gd name="connsiteX8" fmla="*/ 459437 w 2227395"/>
              <a:gd name="connsiteY8" fmla="*/ 160999 h 1470749"/>
              <a:gd name="connsiteX9" fmla="*/ 164749 w 2227395"/>
              <a:gd name="connsiteY9" fmla="*/ 117662 h 1470749"/>
              <a:gd name="connsiteX10" fmla="*/ 73742 w 2227395"/>
              <a:gd name="connsiteY10" fmla="*/ 239005 h 1470749"/>
              <a:gd name="connsiteX11" fmla="*/ 108411 w 2227395"/>
              <a:gd name="connsiteY11" fmla="*/ 369014 h 1470749"/>
              <a:gd name="connsiteX12" fmla="*/ 91077 w 2227395"/>
              <a:gd name="connsiteY12" fmla="*/ 447020 h 1470749"/>
              <a:gd name="connsiteX13" fmla="*/ 34739 w 2227395"/>
              <a:gd name="connsiteY13" fmla="*/ 538026 h 1470749"/>
              <a:gd name="connsiteX14" fmla="*/ 70 w 2227395"/>
              <a:gd name="connsiteY14" fmla="*/ 564028 h 1470749"/>
              <a:gd name="connsiteX15" fmla="*/ 43406 w 2227395"/>
              <a:gd name="connsiteY15" fmla="*/ 733041 h 1470749"/>
              <a:gd name="connsiteX16" fmla="*/ 130079 w 2227395"/>
              <a:gd name="connsiteY16" fmla="*/ 824047 h 1470749"/>
              <a:gd name="connsiteX17" fmla="*/ 164749 w 2227395"/>
              <a:gd name="connsiteY17" fmla="*/ 850049 h 1470749"/>
              <a:gd name="connsiteX18" fmla="*/ 117078 w 2227395"/>
              <a:gd name="connsiteY18" fmla="*/ 1092734 h 1470749"/>
              <a:gd name="connsiteX19" fmla="*/ 130079 w 2227395"/>
              <a:gd name="connsiteY19" fmla="*/ 1322417 h 1470749"/>
              <a:gd name="connsiteX20" fmla="*/ 208085 w 2227395"/>
              <a:gd name="connsiteY20" fmla="*/ 1383088 h 1470749"/>
              <a:gd name="connsiteX21" fmla="*/ 255755 w 2227395"/>
              <a:gd name="connsiteY21" fmla="*/ 1422091 h 1470749"/>
              <a:gd name="connsiteX22" fmla="*/ 355429 w 2227395"/>
              <a:gd name="connsiteY22" fmla="*/ 1461094 h 1470749"/>
              <a:gd name="connsiteX23" fmla="*/ 489772 w 2227395"/>
              <a:gd name="connsiteY23" fmla="*/ 1469761 h 1470749"/>
              <a:gd name="connsiteX24" fmla="*/ 611114 w 2227395"/>
              <a:gd name="connsiteY24" fmla="*/ 1443759 h 1470749"/>
              <a:gd name="connsiteX25" fmla="*/ 702121 w 2227395"/>
              <a:gd name="connsiteY25" fmla="*/ 1396089 h 1470749"/>
              <a:gd name="connsiteX26" fmla="*/ 645784 w 2227395"/>
              <a:gd name="connsiteY26" fmla="*/ 1292081 h 1470749"/>
              <a:gd name="connsiteX27" fmla="*/ 654451 w 2227395"/>
              <a:gd name="connsiteY27" fmla="*/ 1123069 h 1470749"/>
              <a:gd name="connsiteX28" fmla="*/ 676119 w 2227395"/>
              <a:gd name="connsiteY28" fmla="*/ 1001727 h 1470749"/>
              <a:gd name="connsiteX29" fmla="*/ 754125 w 2227395"/>
              <a:gd name="connsiteY29" fmla="*/ 910720 h 1470749"/>
              <a:gd name="connsiteX30" fmla="*/ 862466 w 2227395"/>
              <a:gd name="connsiteY30" fmla="*/ 772043 h 1470749"/>
              <a:gd name="connsiteX31" fmla="*/ 983808 w 2227395"/>
              <a:gd name="connsiteY31" fmla="*/ 672370 h 1470749"/>
              <a:gd name="connsiteX32" fmla="*/ 1113818 w 2227395"/>
              <a:gd name="connsiteY32" fmla="*/ 616032 h 1470749"/>
              <a:gd name="connsiteX33" fmla="*/ 1256828 w 2227395"/>
              <a:gd name="connsiteY33" fmla="*/ 616032 h 1470749"/>
              <a:gd name="connsiteX34" fmla="*/ 1321833 w 2227395"/>
              <a:gd name="connsiteY34" fmla="*/ 611698 h 1470749"/>
              <a:gd name="connsiteX35" fmla="*/ 1382504 w 2227395"/>
              <a:gd name="connsiteY35" fmla="*/ 590030 h 1470749"/>
              <a:gd name="connsiteX36" fmla="*/ 1477844 w 2227395"/>
              <a:gd name="connsiteY36" fmla="*/ 555361 h 1470749"/>
              <a:gd name="connsiteX37" fmla="*/ 1599187 w 2227395"/>
              <a:gd name="connsiteY37" fmla="*/ 460021 h 1470749"/>
              <a:gd name="connsiteX38" fmla="*/ 1716195 w 2227395"/>
              <a:gd name="connsiteY38" fmla="*/ 395016 h 1470749"/>
              <a:gd name="connsiteX39" fmla="*/ 1716195 w 2227395"/>
              <a:gd name="connsiteY39" fmla="*/ 499024 h 1470749"/>
              <a:gd name="connsiteX40" fmla="*/ 1633856 w 2227395"/>
              <a:gd name="connsiteY40" fmla="*/ 611698 h 1470749"/>
              <a:gd name="connsiteX41" fmla="*/ 1616521 w 2227395"/>
              <a:gd name="connsiteY41" fmla="*/ 659369 h 1470749"/>
              <a:gd name="connsiteX42" fmla="*/ 1603520 w 2227395"/>
              <a:gd name="connsiteY42" fmla="*/ 733041 h 1470749"/>
              <a:gd name="connsiteX43" fmla="*/ 1638189 w 2227395"/>
              <a:gd name="connsiteY43" fmla="*/ 815380 h 1470749"/>
              <a:gd name="connsiteX44" fmla="*/ 1681526 w 2227395"/>
              <a:gd name="connsiteY44" fmla="*/ 824047 h 1470749"/>
              <a:gd name="connsiteX45" fmla="*/ 1759532 w 2227395"/>
              <a:gd name="connsiteY45" fmla="*/ 837048 h 1470749"/>
              <a:gd name="connsiteX46" fmla="*/ 1833204 w 2227395"/>
              <a:gd name="connsiteY46" fmla="*/ 806713 h 1470749"/>
              <a:gd name="connsiteX47" fmla="*/ 1867873 w 2227395"/>
              <a:gd name="connsiteY47" fmla="*/ 737374 h 1470749"/>
              <a:gd name="connsiteX48" fmla="*/ 1902542 w 2227395"/>
              <a:gd name="connsiteY48" fmla="*/ 650701 h 1470749"/>
              <a:gd name="connsiteX49" fmla="*/ 1958879 w 2227395"/>
              <a:gd name="connsiteY49" fmla="*/ 542360 h 1470749"/>
              <a:gd name="connsiteX50" fmla="*/ 2010883 w 2227395"/>
              <a:gd name="connsiteY50" fmla="*/ 512025 h 1470749"/>
              <a:gd name="connsiteX51" fmla="*/ 2101890 w 2227395"/>
              <a:gd name="connsiteY51" fmla="*/ 490356 h 1470749"/>
              <a:gd name="connsiteX52" fmla="*/ 2184229 w 2227395"/>
              <a:gd name="connsiteY52" fmla="*/ 468688 h 1470749"/>
              <a:gd name="connsiteX53" fmla="*/ 2188563 w 2227395"/>
              <a:gd name="connsiteY53" fmla="*/ 460021 h 1470749"/>
              <a:gd name="connsiteX54" fmla="*/ 2119224 w 2227395"/>
              <a:gd name="connsiteY54" fmla="*/ 416684 h 1470749"/>
              <a:gd name="connsiteX55" fmla="*/ 2067221 w 2227395"/>
              <a:gd name="connsiteY55" fmla="*/ 308343 h 1470749"/>
              <a:gd name="connsiteX56" fmla="*/ 2106223 w 2227395"/>
              <a:gd name="connsiteY56" fmla="*/ 121996 h 1470749"/>
              <a:gd name="connsiteX57" fmla="*/ 2153894 w 2227395"/>
              <a:gd name="connsiteY57" fmla="*/ 78660 h 1470749"/>
              <a:gd name="connsiteX58" fmla="*/ 2214565 w 2227395"/>
              <a:gd name="connsiteY58" fmla="*/ 4988 h 14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27395" h="1470749">
                <a:moveTo>
                  <a:pt x="2214565" y="4988"/>
                </a:moveTo>
                <a:cubicBezTo>
                  <a:pt x="2169784" y="-6568"/>
                  <a:pt x="2000049" y="4988"/>
                  <a:pt x="1885207" y="9321"/>
                </a:cubicBezTo>
                <a:cubicBezTo>
                  <a:pt x="1770365" y="13654"/>
                  <a:pt x="1617243" y="23044"/>
                  <a:pt x="1525514" y="30989"/>
                </a:cubicBezTo>
                <a:cubicBezTo>
                  <a:pt x="1433785" y="38934"/>
                  <a:pt x="1408506" y="54824"/>
                  <a:pt x="1334834" y="56991"/>
                </a:cubicBezTo>
                <a:cubicBezTo>
                  <a:pt x="1261162" y="59158"/>
                  <a:pt x="1160765" y="51213"/>
                  <a:pt x="1083482" y="43990"/>
                </a:cubicBezTo>
                <a:cubicBezTo>
                  <a:pt x="1006199" y="36767"/>
                  <a:pt x="939749" y="16544"/>
                  <a:pt x="871133" y="13655"/>
                </a:cubicBezTo>
                <a:cubicBezTo>
                  <a:pt x="802517" y="10766"/>
                  <a:pt x="730290" y="11488"/>
                  <a:pt x="671786" y="26656"/>
                </a:cubicBezTo>
                <a:cubicBezTo>
                  <a:pt x="613282" y="41824"/>
                  <a:pt x="555500" y="82270"/>
                  <a:pt x="520108" y="104661"/>
                </a:cubicBezTo>
                <a:cubicBezTo>
                  <a:pt x="484716" y="127052"/>
                  <a:pt x="518663" y="158832"/>
                  <a:pt x="459437" y="160999"/>
                </a:cubicBezTo>
                <a:cubicBezTo>
                  <a:pt x="400210" y="163166"/>
                  <a:pt x="229031" y="104661"/>
                  <a:pt x="164749" y="117662"/>
                </a:cubicBezTo>
                <a:cubicBezTo>
                  <a:pt x="100466" y="130663"/>
                  <a:pt x="83132" y="197113"/>
                  <a:pt x="73742" y="239005"/>
                </a:cubicBezTo>
                <a:cubicBezTo>
                  <a:pt x="64352" y="280897"/>
                  <a:pt x="105522" y="334345"/>
                  <a:pt x="108411" y="369014"/>
                </a:cubicBezTo>
                <a:cubicBezTo>
                  <a:pt x="111300" y="403683"/>
                  <a:pt x="103356" y="418851"/>
                  <a:pt x="91077" y="447020"/>
                </a:cubicBezTo>
                <a:cubicBezTo>
                  <a:pt x="78798" y="475189"/>
                  <a:pt x="49907" y="518525"/>
                  <a:pt x="34739" y="538026"/>
                </a:cubicBezTo>
                <a:cubicBezTo>
                  <a:pt x="19571" y="557527"/>
                  <a:pt x="-1374" y="531526"/>
                  <a:pt x="70" y="564028"/>
                </a:cubicBezTo>
                <a:cubicBezTo>
                  <a:pt x="1514" y="596530"/>
                  <a:pt x="21738" y="689705"/>
                  <a:pt x="43406" y="733041"/>
                </a:cubicBezTo>
                <a:cubicBezTo>
                  <a:pt x="65074" y="776378"/>
                  <a:pt x="109855" y="804546"/>
                  <a:pt x="130079" y="824047"/>
                </a:cubicBezTo>
                <a:cubicBezTo>
                  <a:pt x="150303" y="843548"/>
                  <a:pt x="166916" y="805268"/>
                  <a:pt x="164749" y="850049"/>
                </a:cubicBezTo>
                <a:cubicBezTo>
                  <a:pt x="162582" y="894830"/>
                  <a:pt x="122856" y="1014006"/>
                  <a:pt x="117078" y="1092734"/>
                </a:cubicBezTo>
                <a:cubicBezTo>
                  <a:pt x="111300" y="1171462"/>
                  <a:pt x="114911" y="1274025"/>
                  <a:pt x="130079" y="1322417"/>
                </a:cubicBezTo>
                <a:cubicBezTo>
                  <a:pt x="145247" y="1370809"/>
                  <a:pt x="187139" y="1366476"/>
                  <a:pt x="208085" y="1383088"/>
                </a:cubicBezTo>
                <a:cubicBezTo>
                  <a:pt x="229031" y="1399700"/>
                  <a:pt x="231198" y="1409090"/>
                  <a:pt x="255755" y="1422091"/>
                </a:cubicBezTo>
                <a:cubicBezTo>
                  <a:pt x="280312" y="1435092"/>
                  <a:pt x="316426" y="1453149"/>
                  <a:pt x="355429" y="1461094"/>
                </a:cubicBezTo>
                <a:cubicBezTo>
                  <a:pt x="394432" y="1469039"/>
                  <a:pt x="447158" y="1472650"/>
                  <a:pt x="489772" y="1469761"/>
                </a:cubicBezTo>
                <a:cubicBezTo>
                  <a:pt x="532386" y="1466872"/>
                  <a:pt x="575723" y="1456038"/>
                  <a:pt x="611114" y="1443759"/>
                </a:cubicBezTo>
                <a:cubicBezTo>
                  <a:pt x="646505" y="1431480"/>
                  <a:pt x="696343" y="1421369"/>
                  <a:pt x="702121" y="1396089"/>
                </a:cubicBezTo>
                <a:cubicBezTo>
                  <a:pt x="707899" y="1370809"/>
                  <a:pt x="653729" y="1337584"/>
                  <a:pt x="645784" y="1292081"/>
                </a:cubicBezTo>
                <a:cubicBezTo>
                  <a:pt x="637839" y="1246578"/>
                  <a:pt x="649395" y="1171461"/>
                  <a:pt x="654451" y="1123069"/>
                </a:cubicBezTo>
                <a:cubicBezTo>
                  <a:pt x="659507" y="1074677"/>
                  <a:pt x="659507" y="1037118"/>
                  <a:pt x="676119" y="1001727"/>
                </a:cubicBezTo>
                <a:cubicBezTo>
                  <a:pt x="692731" y="966336"/>
                  <a:pt x="723067" y="949001"/>
                  <a:pt x="754125" y="910720"/>
                </a:cubicBezTo>
                <a:cubicBezTo>
                  <a:pt x="785183" y="872439"/>
                  <a:pt x="824185" y="811768"/>
                  <a:pt x="862466" y="772043"/>
                </a:cubicBezTo>
                <a:cubicBezTo>
                  <a:pt x="900746" y="732318"/>
                  <a:pt x="941916" y="698372"/>
                  <a:pt x="983808" y="672370"/>
                </a:cubicBezTo>
                <a:cubicBezTo>
                  <a:pt x="1025700" y="646368"/>
                  <a:pt x="1068315" y="625422"/>
                  <a:pt x="1113818" y="616032"/>
                </a:cubicBezTo>
                <a:cubicBezTo>
                  <a:pt x="1159321" y="606642"/>
                  <a:pt x="1222159" y="616754"/>
                  <a:pt x="1256828" y="616032"/>
                </a:cubicBezTo>
                <a:cubicBezTo>
                  <a:pt x="1291497" y="615310"/>
                  <a:pt x="1300887" y="616032"/>
                  <a:pt x="1321833" y="611698"/>
                </a:cubicBezTo>
                <a:cubicBezTo>
                  <a:pt x="1342779" y="607364"/>
                  <a:pt x="1382504" y="590030"/>
                  <a:pt x="1382504" y="590030"/>
                </a:cubicBezTo>
                <a:cubicBezTo>
                  <a:pt x="1408506" y="580641"/>
                  <a:pt x="1441730" y="577029"/>
                  <a:pt x="1477844" y="555361"/>
                </a:cubicBezTo>
                <a:cubicBezTo>
                  <a:pt x="1513958" y="533693"/>
                  <a:pt x="1559462" y="486745"/>
                  <a:pt x="1599187" y="460021"/>
                </a:cubicBezTo>
                <a:cubicBezTo>
                  <a:pt x="1638912" y="433297"/>
                  <a:pt x="1696694" y="388516"/>
                  <a:pt x="1716195" y="395016"/>
                </a:cubicBezTo>
                <a:cubicBezTo>
                  <a:pt x="1735696" y="401517"/>
                  <a:pt x="1729918" y="462910"/>
                  <a:pt x="1716195" y="499024"/>
                </a:cubicBezTo>
                <a:cubicBezTo>
                  <a:pt x="1702472" y="535138"/>
                  <a:pt x="1650468" y="584974"/>
                  <a:pt x="1633856" y="611698"/>
                </a:cubicBezTo>
                <a:cubicBezTo>
                  <a:pt x="1617244" y="638422"/>
                  <a:pt x="1621577" y="639145"/>
                  <a:pt x="1616521" y="659369"/>
                </a:cubicBezTo>
                <a:cubicBezTo>
                  <a:pt x="1611465" y="679593"/>
                  <a:pt x="1599909" y="707039"/>
                  <a:pt x="1603520" y="733041"/>
                </a:cubicBezTo>
                <a:cubicBezTo>
                  <a:pt x="1607131" y="759043"/>
                  <a:pt x="1625188" y="800212"/>
                  <a:pt x="1638189" y="815380"/>
                </a:cubicBezTo>
                <a:cubicBezTo>
                  <a:pt x="1651190" y="830548"/>
                  <a:pt x="1661302" y="820436"/>
                  <a:pt x="1681526" y="824047"/>
                </a:cubicBezTo>
                <a:cubicBezTo>
                  <a:pt x="1701750" y="827658"/>
                  <a:pt x="1734252" y="839937"/>
                  <a:pt x="1759532" y="837048"/>
                </a:cubicBezTo>
                <a:cubicBezTo>
                  <a:pt x="1784812" y="834159"/>
                  <a:pt x="1815147" y="823325"/>
                  <a:pt x="1833204" y="806713"/>
                </a:cubicBezTo>
                <a:cubicBezTo>
                  <a:pt x="1851261" y="790101"/>
                  <a:pt x="1856317" y="763376"/>
                  <a:pt x="1867873" y="737374"/>
                </a:cubicBezTo>
                <a:cubicBezTo>
                  <a:pt x="1879429" y="711372"/>
                  <a:pt x="1887374" y="683203"/>
                  <a:pt x="1902542" y="650701"/>
                </a:cubicBezTo>
                <a:cubicBezTo>
                  <a:pt x="1917710" y="618199"/>
                  <a:pt x="1940822" y="565473"/>
                  <a:pt x="1958879" y="542360"/>
                </a:cubicBezTo>
                <a:cubicBezTo>
                  <a:pt x="1976936" y="519247"/>
                  <a:pt x="1987048" y="520692"/>
                  <a:pt x="2010883" y="512025"/>
                </a:cubicBezTo>
                <a:cubicBezTo>
                  <a:pt x="2034718" y="503358"/>
                  <a:pt x="2072999" y="497579"/>
                  <a:pt x="2101890" y="490356"/>
                </a:cubicBezTo>
                <a:cubicBezTo>
                  <a:pt x="2130781" y="483133"/>
                  <a:pt x="2184229" y="468688"/>
                  <a:pt x="2184229" y="468688"/>
                </a:cubicBezTo>
                <a:cubicBezTo>
                  <a:pt x="2198674" y="463632"/>
                  <a:pt x="2199397" y="468688"/>
                  <a:pt x="2188563" y="460021"/>
                </a:cubicBezTo>
                <a:cubicBezTo>
                  <a:pt x="2177729" y="451354"/>
                  <a:pt x="2139448" y="441964"/>
                  <a:pt x="2119224" y="416684"/>
                </a:cubicBezTo>
                <a:cubicBezTo>
                  <a:pt x="2099000" y="391404"/>
                  <a:pt x="2069388" y="357457"/>
                  <a:pt x="2067221" y="308343"/>
                </a:cubicBezTo>
                <a:cubicBezTo>
                  <a:pt x="2065054" y="259229"/>
                  <a:pt x="2091778" y="160276"/>
                  <a:pt x="2106223" y="121996"/>
                </a:cubicBezTo>
                <a:cubicBezTo>
                  <a:pt x="2120668" y="83716"/>
                  <a:pt x="2133670" y="99606"/>
                  <a:pt x="2153894" y="78660"/>
                </a:cubicBezTo>
                <a:cubicBezTo>
                  <a:pt x="2174118" y="57714"/>
                  <a:pt x="2259346" y="16544"/>
                  <a:pt x="2214565" y="4988"/>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orme libre : forme 16">
            <a:extLst>
              <a:ext uri="{FF2B5EF4-FFF2-40B4-BE49-F238E27FC236}">
                <a16:creationId xmlns:a16="http://schemas.microsoft.com/office/drawing/2014/main" id="{E88E236F-F182-440F-BCA3-5E391C70DF5A}"/>
              </a:ext>
            </a:extLst>
          </p:cNvPr>
          <p:cNvSpPr/>
          <p:nvPr/>
        </p:nvSpPr>
        <p:spPr>
          <a:xfrm>
            <a:off x="3962694" y="3049351"/>
            <a:ext cx="541806" cy="459738"/>
          </a:xfrm>
          <a:custGeom>
            <a:avLst/>
            <a:gdLst>
              <a:gd name="connsiteX0" fmla="*/ 225350 w 541806"/>
              <a:gd name="connsiteY0" fmla="*/ 1433 h 459738"/>
              <a:gd name="connsiteX1" fmla="*/ 398696 w 541806"/>
              <a:gd name="connsiteY1" fmla="*/ 31768 h 459738"/>
              <a:gd name="connsiteX2" fmla="*/ 489702 w 541806"/>
              <a:gd name="connsiteY2" fmla="*/ 36102 h 459738"/>
              <a:gd name="connsiteX3" fmla="*/ 520038 w 541806"/>
              <a:gd name="connsiteY3" fmla="*/ 79439 h 459738"/>
              <a:gd name="connsiteX4" fmla="*/ 541706 w 541806"/>
              <a:gd name="connsiteY4" fmla="*/ 140110 h 459738"/>
              <a:gd name="connsiteX5" fmla="*/ 511371 w 541806"/>
              <a:gd name="connsiteY5" fmla="*/ 248451 h 459738"/>
              <a:gd name="connsiteX6" fmla="*/ 502703 w 541806"/>
              <a:gd name="connsiteY6" fmla="*/ 304788 h 459738"/>
              <a:gd name="connsiteX7" fmla="*/ 420364 w 541806"/>
              <a:gd name="connsiteY7" fmla="*/ 369793 h 459738"/>
              <a:gd name="connsiteX8" fmla="*/ 329357 w 541806"/>
              <a:gd name="connsiteY8" fmla="*/ 426130 h 459738"/>
              <a:gd name="connsiteX9" fmla="*/ 264353 w 541806"/>
              <a:gd name="connsiteY9" fmla="*/ 456466 h 459738"/>
              <a:gd name="connsiteX10" fmla="*/ 186347 w 541806"/>
              <a:gd name="connsiteY10" fmla="*/ 456466 h 459738"/>
              <a:gd name="connsiteX11" fmla="*/ 95340 w 541806"/>
              <a:gd name="connsiteY11" fmla="*/ 434798 h 459738"/>
              <a:gd name="connsiteX12" fmla="*/ 34669 w 541806"/>
              <a:gd name="connsiteY12" fmla="*/ 391461 h 459738"/>
              <a:gd name="connsiteX13" fmla="*/ 0 w 541806"/>
              <a:gd name="connsiteY13" fmla="*/ 326457 h 459738"/>
              <a:gd name="connsiteX14" fmla="*/ 34669 w 541806"/>
              <a:gd name="connsiteY14" fmla="*/ 226783 h 459738"/>
              <a:gd name="connsiteX15" fmla="*/ 78006 w 541806"/>
              <a:gd name="connsiteY15" fmla="*/ 148777 h 459738"/>
              <a:gd name="connsiteX16" fmla="*/ 108341 w 541806"/>
              <a:gd name="connsiteY16" fmla="*/ 140110 h 459738"/>
              <a:gd name="connsiteX17" fmla="*/ 143010 w 541806"/>
              <a:gd name="connsiteY17" fmla="*/ 83772 h 459738"/>
              <a:gd name="connsiteX18" fmla="*/ 225350 w 541806"/>
              <a:gd name="connsiteY18" fmla="*/ 1433 h 45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806" h="459738">
                <a:moveTo>
                  <a:pt x="225350" y="1433"/>
                </a:moveTo>
                <a:cubicBezTo>
                  <a:pt x="267964" y="-7234"/>
                  <a:pt x="354637" y="25990"/>
                  <a:pt x="398696" y="31768"/>
                </a:cubicBezTo>
                <a:cubicBezTo>
                  <a:pt x="442755" y="37546"/>
                  <a:pt x="469478" y="28157"/>
                  <a:pt x="489702" y="36102"/>
                </a:cubicBezTo>
                <a:cubicBezTo>
                  <a:pt x="509926" y="44047"/>
                  <a:pt x="511371" y="62104"/>
                  <a:pt x="520038" y="79439"/>
                </a:cubicBezTo>
                <a:cubicBezTo>
                  <a:pt x="528705" y="96774"/>
                  <a:pt x="543151" y="111941"/>
                  <a:pt x="541706" y="140110"/>
                </a:cubicBezTo>
                <a:cubicBezTo>
                  <a:pt x="540262" y="168279"/>
                  <a:pt x="517872" y="221005"/>
                  <a:pt x="511371" y="248451"/>
                </a:cubicBezTo>
                <a:cubicBezTo>
                  <a:pt x="504871" y="275897"/>
                  <a:pt x="517871" y="284564"/>
                  <a:pt x="502703" y="304788"/>
                </a:cubicBezTo>
                <a:cubicBezTo>
                  <a:pt x="487535" y="325012"/>
                  <a:pt x="449255" y="349569"/>
                  <a:pt x="420364" y="369793"/>
                </a:cubicBezTo>
                <a:cubicBezTo>
                  <a:pt x="391473" y="390017"/>
                  <a:pt x="355359" y="411685"/>
                  <a:pt x="329357" y="426130"/>
                </a:cubicBezTo>
                <a:cubicBezTo>
                  <a:pt x="303355" y="440576"/>
                  <a:pt x="288188" y="451410"/>
                  <a:pt x="264353" y="456466"/>
                </a:cubicBezTo>
                <a:cubicBezTo>
                  <a:pt x="240518" y="461522"/>
                  <a:pt x="214516" y="460077"/>
                  <a:pt x="186347" y="456466"/>
                </a:cubicBezTo>
                <a:cubicBezTo>
                  <a:pt x="158178" y="452855"/>
                  <a:pt x="120620" y="445632"/>
                  <a:pt x="95340" y="434798"/>
                </a:cubicBezTo>
                <a:cubicBezTo>
                  <a:pt x="70060" y="423964"/>
                  <a:pt x="50559" y="409518"/>
                  <a:pt x="34669" y="391461"/>
                </a:cubicBezTo>
                <a:cubicBezTo>
                  <a:pt x="18779" y="373404"/>
                  <a:pt x="0" y="353903"/>
                  <a:pt x="0" y="326457"/>
                </a:cubicBezTo>
                <a:cubicBezTo>
                  <a:pt x="0" y="299011"/>
                  <a:pt x="21668" y="256396"/>
                  <a:pt x="34669" y="226783"/>
                </a:cubicBezTo>
                <a:cubicBezTo>
                  <a:pt x="47670" y="197170"/>
                  <a:pt x="65727" y="163223"/>
                  <a:pt x="78006" y="148777"/>
                </a:cubicBezTo>
                <a:cubicBezTo>
                  <a:pt x="90285" y="134332"/>
                  <a:pt x="97507" y="150944"/>
                  <a:pt x="108341" y="140110"/>
                </a:cubicBezTo>
                <a:cubicBezTo>
                  <a:pt x="119175" y="129276"/>
                  <a:pt x="130009" y="101829"/>
                  <a:pt x="143010" y="83772"/>
                </a:cubicBezTo>
                <a:cubicBezTo>
                  <a:pt x="156011" y="65715"/>
                  <a:pt x="182736" y="10100"/>
                  <a:pt x="225350" y="143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Forme libre : forme 17">
            <a:extLst>
              <a:ext uri="{FF2B5EF4-FFF2-40B4-BE49-F238E27FC236}">
                <a16:creationId xmlns:a16="http://schemas.microsoft.com/office/drawing/2014/main" id="{D7C70500-C123-454E-A08F-55776B6A229C}"/>
              </a:ext>
            </a:extLst>
          </p:cNvPr>
          <p:cNvSpPr/>
          <p:nvPr/>
        </p:nvSpPr>
        <p:spPr>
          <a:xfrm>
            <a:off x="10800416" y="2831564"/>
            <a:ext cx="675835" cy="677509"/>
          </a:xfrm>
          <a:custGeom>
            <a:avLst/>
            <a:gdLst>
              <a:gd name="connsiteX0" fmla="*/ 143208 w 675835"/>
              <a:gd name="connsiteY0" fmla="*/ 154013 h 677772"/>
              <a:gd name="connsiteX1" fmla="*/ 199546 w 675835"/>
              <a:gd name="connsiteY1" fmla="*/ 54339 h 677772"/>
              <a:gd name="connsiteX2" fmla="*/ 286219 w 675835"/>
              <a:gd name="connsiteY2" fmla="*/ 2335 h 677772"/>
              <a:gd name="connsiteX3" fmla="*/ 372892 w 675835"/>
              <a:gd name="connsiteY3" fmla="*/ 15336 h 677772"/>
              <a:gd name="connsiteX4" fmla="*/ 416228 w 675835"/>
              <a:gd name="connsiteY4" fmla="*/ 71673 h 677772"/>
              <a:gd name="connsiteX5" fmla="*/ 455231 w 675835"/>
              <a:gd name="connsiteY5" fmla="*/ 136678 h 677772"/>
              <a:gd name="connsiteX6" fmla="*/ 485567 w 675835"/>
              <a:gd name="connsiteY6" fmla="*/ 214684 h 677772"/>
              <a:gd name="connsiteX7" fmla="*/ 515902 w 675835"/>
              <a:gd name="connsiteY7" fmla="*/ 305690 h 677772"/>
              <a:gd name="connsiteX8" fmla="*/ 546238 w 675835"/>
              <a:gd name="connsiteY8" fmla="*/ 375029 h 677772"/>
              <a:gd name="connsiteX9" fmla="*/ 567906 w 675835"/>
              <a:gd name="connsiteY9" fmla="*/ 418365 h 677772"/>
              <a:gd name="connsiteX10" fmla="*/ 615576 w 675835"/>
              <a:gd name="connsiteY10" fmla="*/ 440034 h 677772"/>
              <a:gd name="connsiteX11" fmla="*/ 637244 w 675835"/>
              <a:gd name="connsiteY11" fmla="*/ 444367 h 677772"/>
              <a:gd name="connsiteX12" fmla="*/ 632911 w 675835"/>
              <a:gd name="connsiteY12" fmla="*/ 661050 h 677772"/>
              <a:gd name="connsiteX13" fmla="*/ 82537 w 675835"/>
              <a:gd name="connsiteY13" fmla="*/ 656716 h 677772"/>
              <a:gd name="connsiteX14" fmla="*/ 26200 w 675835"/>
              <a:gd name="connsiteY14" fmla="*/ 604712 h 677772"/>
              <a:gd name="connsiteX15" fmla="*/ 198 w 675835"/>
              <a:gd name="connsiteY15" fmla="*/ 509372 h 677772"/>
              <a:gd name="connsiteX16" fmla="*/ 17533 w 675835"/>
              <a:gd name="connsiteY16" fmla="*/ 396697 h 677772"/>
              <a:gd name="connsiteX17" fmla="*/ 73870 w 675835"/>
              <a:gd name="connsiteY17" fmla="*/ 327359 h 677772"/>
              <a:gd name="connsiteX18" fmla="*/ 104206 w 675835"/>
              <a:gd name="connsiteY18" fmla="*/ 284022 h 677772"/>
              <a:gd name="connsiteX19" fmla="*/ 112873 w 675835"/>
              <a:gd name="connsiteY19" fmla="*/ 197349 h 677772"/>
              <a:gd name="connsiteX20" fmla="*/ 143208 w 675835"/>
              <a:gd name="connsiteY20" fmla="*/ 154013 h 67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835" h="677772">
                <a:moveTo>
                  <a:pt x="143208" y="154013"/>
                </a:moveTo>
                <a:cubicBezTo>
                  <a:pt x="157653" y="130178"/>
                  <a:pt x="175711" y="79619"/>
                  <a:pt x="199546" y="54339"/>
                </a:cubicBezTo>
                <a:cubicBezTo>
                  <a:pt x="223381" y="29059"/>
                  <a:pt x="257328" y="8835"/>
                  <a:pt x="286219" y="2335"/>
                </a:cubicBezTo>
                <a:cubicBezTo>
                  <a:pt x="315110" y="-4165"/>
                  <a:pt x="351224" y="3780"/>
                  <a:pt x="372892" y="15336"/>
                </a:cubicBezTo>
                <a:cubicBezTo>
                  <a:pt x="394560" y="26892"/>
                  <a:pt x="402505" y="51449"/>
                  <a:pt x="416228" y="71673"/>
                </a:cubicBezTo>
                <a:cubicBezTo>
                  <a:pt x="429951" y="91897"/>
                  <a:pt x="443675" y="112843"/>
                  <a:pt x="455231" y="136678"/>
                </a:cubicBezTo>
                <a:cubicBezTo>
                  <a:pt x="466787" y="160513"/>
                  <a:pt x="475455" y="186515"/>
                  <a:pt x="485567" y="214684"/>
                </a:cubicBezTo>
                <a:cubicBezTo>
                  <a:pt x="495679" y="242853"/>
                  <a:pt x="505790" y="278966"/>
                  <a:pt x="515902" y="305690"/>
                </a:cubicBezTo>
                <a:cubicBezTo>
                  <a:pt x="526014" y="332414"/>
                  <a:pt x="537571" y="356250"/>
                  <a:pt x="546238" y="375029"/>
                </a:cubicBezTo>
                <a:cubicBezTo>
                  <a:pt x="554905" y="393808"/>
                  <a:pt x="556350" y="407531"/>
                  <a:pt x="567906" y="418365"/>
                </a:cubicBezTo>
                <a:cubicBezTo>
                  <a:pt x="579462" y="429199"/>
                  <a:pt x="604020" y="435700"/>
                  <a:pt x="615576" y="440034"/>
                </a:cubicBezTo>
                <a:cubicBezTo>
                  <a:pt x="627132" y="444368"/>
                  <a:pt x="634355" y="407531"/>
                  <a:pt x="637244" y="444367"/>
                </a:cubicBezTo>
                <a:cubicBezTo>
                  <a:pt x="640133" y="481203"/>
                  <a:pt x="725362" y="625659"/>
                  <a:pt x="632911" y="661050"/>
                </a:cubicBezTo>
                <a:cubicBezTo>
                  <a:pt x="540460" y="696441"/>
                  <a:pt x="183655" y="666106"/>
                  <a:pt x="82537" y="656716"/>
                </a:cubicBezTo>
                <a:cubicBezTo>
                  <a:pt x="-18581" y="647326"/>
                  <a:pt x="39923" y="629269"/>
                  <a:pt x="26200" y="604712"/>
                </a:cubicBezTo>
                <a:cubicBezTo>
                  <a:pt x="12477" y="580155"/>
                  <a:pt x="1642" y="544041"/>
                  <a:pt x="198" y="509372"/>
                </a:cubicBezTo>
                <a:cubicBezTo>
                  <a:pt x="-1246" y="474703"/>
                  <a:pt x="5254" y="427033"/>
                  <a:pt x="17533" y="396697"/>
                </a:cubicBezTo>
                <a:cubicBezTo>
                  <a:pt x="29812" y="366362"/>
                  <a:pt x="59425" y="346138"/>
                  <a:pt x="73870" y="327359"/>
                </a:cubicBezTo>
                <a:cubicBezTo>
                  <a:pt x="88315" y="308580"/>
                  <a:pt x="97705" y="305690"/>
                  <a:pt x="104206" y="284022"/>
                </a:cubicBezTo>
                <a:cubicBezTo>
                  <a:pt x="110706" y="262354"/>
                  <a:pt x="107817" y="216128"/>
                  <a:pt x="112873" y="197349"/>
                </a:cubicBezTo>
                <a:cubicBezTo>
                  <a:pt x="117929" y="178570"/>
                  <a:pt x="128763" y="177848"/>
                  <a:pt x="143208" y="15401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Forme libre : forme 18">
            <a:extLst>
              <a:ext uri="{FF2B5EF4-FFF2-40B4-BE49-F238E27FC236}">
                <a16:creationId xmlns:a16="http://schemas.microsoft.com/office/drawing/2014/main" id="{ED7622AA-C816-4F74-B605-BF1D077A7DB0}"/>
              </a:ext>
            </a:extLst>
          </p:cNvPr>
          <p:cNvSpPr/>
          <p:nvPr/>
        </p:nvSpPr>
        <p:spPr>
          <a:xfrm>
            <a:off x="5497806" y="2041586"/>
            <a:ext cx="5264169" cy="1514733"/>
          </a:xfrm>
          <a:custGeom>
            <a:avLst/>
            <a:gdLst>
              <a:gd name="connsiteX0" fmla="*/ 56398 w 5264169"/>
              <a:gd name="connsiteY0" fmla="*/ 1092080 h 1514733"/>
              <a:gd name="connsiteX1" fmla="*/ 21729 w 5264169"/>
              <a:gd name="connsiteY1" fmla="*/ 1157084 h 1514733"/>
              <a:gd name="connsiteX2" fmla="*/ 8728 w 5264169"/>
              <a:gd name="connsiteY2" fmla="*/ 1222089 h 1514733"/>
              <a:gd name="connsiteX3" fmla="*/ 61 w 5264169"/>
              <a:gd name="connsiteY3" fmla="*/ 1274093 h 1514733"/>
              <a:gd name="connsiteX4" fmla="*/ 13062 w 5264169"/>
              <a:gd name="connsiteY4" fmla="*/ 1321763 h 1514733"/>
              <a:gd name="connsiteX5" fmla="*/ 78066 w 5264169"/>
              <a:gd name="connsiteY5" fmla="*/ 1343431 h 1514733"/>
              <a:gd name="connsiteX6" fmla="*/ 151738 w 5264169"/>
              <a:gd name="connsiteY6" fmla="*/ 1347765 h 1514733"/>
              <a:gd name="connsiteX7" fmla="*/ 260080 w 5264169"/>
              <a:gd name="connsiteY7" fmla="*/ 1326097 h 1514733"/>
              <a:gd name="connsiteX8" fmla="*/ 372754 w 5264169"/>
              <a:gd name="connsiteY8" fmla="*/ 1282760 h 1514733"/>
              <a:gd name="connsiteX9" fmla="*/ 398756 w 5264169"/>
              <a:gd name="connsiteY9" fmla="*/ 1261092 h 1514733"/>
              <a:gd name="connsiteX10" fmla="*/ 455094 w 5264169"/>
              <a:gd name="connsiteY10" fmla="*/ 1269759 h 1514733"/>
              <a:gd name="connsiteX11" fmla="*/ 481096 w 5264169"/>
              <a:gd name="connsiteY11" fmla="*/ 1291428 h 1514733"/>
              <a:gd name="connsiteX12" fmla="*/ 481096 w 5264169"/>
              <a:gd name="connsiteY12" fmla="*/ 1360766 h 1514733"/>
              <a:gd name="connsiteX13" fmla="*/ 485429 w 5264169"/>
              <a:gd name="connsiteY13" fmla="*/ 1430104 h 1514733"/>
              <a:gd name="connsiteX14" fmla="*/ 468095 w 5264169"/>
              <a:gd name="connsiteY14" fmla="*/ 1486442 h 1514733"/>
              <a:gd name="connsiteX15" fmla="*/ 468095 w 5264169"/>
              <a:gd name="connsiteY15" fmla="*/ 1512444 h 1514733"/>
              <a:gd name="connsiteX16" fmla="*/ 741115 w 5264169"/>
              <a:gd name="connsiteY16" fmla="*/ 1512444 h 1514733"/>
              <a:gd name="connsiteX17" fmla="*/ 1009801 w 5264169"/>
              <a:gd name="connsiteY17" fmla="*/ 1503776 h 1514733"/>
              <a:gd name="connsiteX18" fmla="*/ 1356493 w 5264169"/>
              <a:gd name="connsiteY18" fmla="*/ 1486442 h 1514733"/>
              <a:gd name="connsiteX19" fmla="*/ 1404163 w 5264169"/>
              <a:gd name="connsiteY19" fmla="*/ 1408436 h 1514733"/>
              <a:gd name="connsiteX20" fmla="*/ 1399829 w 5264169"/>
              <a:gd name="connsiteY20" fmla="*/ 1187420 h 1514733"/>
              <a:gd name="connsiteX21" fmla="*/ 1356493 w 5264169"/>
              <a:gd name="connsiteY21" fmla="*/ 988072 h 1514733"/>
              <a:gd name="connsiteX22" fmla="*/ 1334825 w 5264169"/>
              <a:gd name="connsiteY22" fmla="*/ 797392 h 1514733"/>
              <a:gd name="connsiteX23" fmla="*/ 1347826 w 5264169"/>
              <a:gd name="connsiteY23" fmla="*/ 745388 h 1514733"/>
              <a:gd name="connsiteX24" fmla="*/ 1495170 w 5264169"/>
              <a:gd name="connsiteY24" fmla="*/ 710719 h 1514733"/>
              <a:gd name="connsiteX25" fmla="*/ 1516838 w 5264169"/>
              <a:gd name="connsiteY25" fmla="*/ 689050 h 1514733"/>
              <a:gd name="connsiteX26" fmla="*/ 1573175 w 5264169"/>
              <a:gd name="connsiteY26" fmla="*/ 494036 h 1514733"/>
              <a:gd name="connsiteX27" fmla="*/ 1668516 w 5264169"/>
              <a:gd name="connsiteY27" fmla="*/ 463701 h 1514733"/>
              <a:gd name="connsiteX28" fmla="*/ 1798525 w 5264169"/>
              <a:gd name="connsiteY28" fmla="*/ 533039 h 1514733"/>
              <a:gd name="connsiteX29" fmla="*/ 1889532 w 5264169"/>
              <a:gd name="connsiteY29" fmla="*/ 537373 h 1514733"/>
              <a:gd name="connsiteX30" fmla="*/ 2041209 w 5264169"/>
              <a:gd name="connsiteY30" fmla="*/ 533039 h 1514733"/>
              <a:gd name="connsiteX31" fmla="*/ 2127882 w 5264169"/>
              <a:gd name="connsiteY31" fmla="*/ 520038 h 1514733"/>
              <a:gd name="connsiteX32" fmla="*/ 2227556 w 5264169"/>
              <a:gd name="connsiteY32" fmla="*/ 520038 h 1514733"/>
              <a:gd name="connsiteX33" fmla="*/ 2292561 w 5264169"/>
              <a:gd name="connsiteY33" fmla="*/ 576375 h 1514733"/>
              <a:gd name="connsiteX34" fmla="*/ 2249225 w 5264169"/>
              <a:gd name="connsiteY34" fmla="*/ 684717 h 1514733"/>
              <a:gd name="connsiteX35" fmla="*/ 2171219 w 5264169"/>
              <a:gd name="connsiteY35" fmla="*/ 784391 h 1514733"/>
              <a:gd name="connsiteX36" fmla="*/ 2132216 w 5264169"/>
              <a:gd name="connsiteY36" fmla="*/ 879731 h 1514733"/>
              <a:gd name="connsiteX37" fmla="*/ 2223223 w 5264169"/>
              <a:gd name="connsiteY37" fmla="*/ 940402 h 1514733"/>
              <a:gd name="connsiteX38" fmla="*/ 2348899 w 5264169"/>
              <a:gd name="connsiteY38" fmla="*/ 931735 h 1514733"/>
              <a:gd name="connsiteX39" fmla="*/ 2422571 w 5264169"/>
              <a:gd name="connsiteY39" fmla="*/ 910066 h 1514733"/>
              <a:gd name="connsiteX40" fmla="*/ 2491909 w 5264169"/>
              <a:gd name="connsiteY40" fmla="*/ 814726 h 1514733"/>
              <a:gd name="connsiteX41" fmla="*/ 2656588 w 5264169"/>
              <a:gd name="connsiteY41" fmla="*/ 684717 h 1514733"/>
              <a:gd name="connsiteX42" fmla="*/ 2812599 w 5264169"/>
              <a:gd name="connsiteY42" fmla="*/ 611045 h 1514733"/>
              <a:gd name="connsiteX43" fmla="*/ 2990279 w 5264169"/>
              <a:gd name="connsiteY43" fmla="*/ 611045 h 1514733"/>
              <a:gd name="connsiteX44" fmla="*/ 3219962 w 5264169"/>
              <a:gd name="connsiteY44" fmla="*/ 580709 h 1514733"/>
              <a:gd name="connsiteX45" fmla="*/ 3302301 w 5264169"/>
              <a:gd name="connsiteY45" fmla="*/ 793058 h 1514733"/>
              <a:gd name="connsiteX46" fmla="*/ 3254631 w 5264169"/>
              <a:gd name="connsiteY46" fmla="*/ 931735 h 1514733"/>
              <a:gd name="connsiteX47" fmla="*/ 3128955 w 5264169"/>
              <a:gd name="connsiteY47" fmla="*/ 1139750 h 1514733"/>
              <a:gd name="connsiteX48" fmla="*/ 3046616 w 5264169"/>
              <a:gd name="connsiteY48" fmla="*/ 1291428 h 1514733"/>
              <a:gd name="connsiteX49" fmla="*/ 2925274 w 5264169"/>
              <a:gd name="connsiteY49" fmla="*/ 1451773 h 1514733"/>
              <a:gd name="connsiteX50" fmla="*/ 2916607 w 5264169"/>
              <a:gd name="connsiteY50" fmla="*/ 1456106 h 1514733"/>
              <a:gd name="connsiteX51" fmla="*/ 2985945 w 5264169"/>
              <a:gd name="connsiteY51" fmla="*/ 1469107 h 1514733"/>
              <a:gd name="connsiteX52" fmla="*/ 3033615 w 5264169"/>
              <a:gd name="connsiteY52" fmla="*/ 1469107 h 1514733"/>
              <a:gd name="connsiteX53" fmla="*/ 4117027 w 5264169"/>
              <a:gd name="connsiteY53" fmla="*/ 1469107 h 1514733"/>
              <a:gd name="connsiteX54" fmla="*/ 4138696 w 5264169"/>
              <a:gd name="connsiteY54" fmla="*/ 1443105 h 1514733"/>
              <a:gd name="connsiteX55" fmla="*/ 4281706 w 5264169"/>
              <a:gd name="connsiteY55" fmla="*/ 1369433 h 1514733"/>
              <a:gd name="connsiteX56" fmla="*/ 4407382 w 5264169"/>
              <a:gd name="connsiteY56" fmla="*/ 1356432 h 1514733"/>
              <a:gd name="connsiteX57" fmla="*/ 4745407 w 5264169"/>
              <a:gd name="connsiteY57" fmla="*/ 1334764 h 1514733"/>
              <a:gd name="connsiteX58" fmla="*/ 4858082 w 5264169"/>
              <a:gd name="connsiteY58" fmla="*/ 1343431 h 1514733"/>
              <a:gd name="connsiteX59" fmla="*/ 4970756 w 5264169"/>
              <a:gd name="connsiteY59" fmla="*/ 1235090 h 1514733"/>
              <a:gd name="connsiteX60" fmla="*/ 4979424 w 5264169"/>
              <a:gd name="connsiteY60" fmla="*/ 1044410 h 1514733"/>
              <a:gd name="connsiteX61" fmla="*/ 4979424 w 5264169"/>
              <a:gd name="connsiteY61" fmla="*/ 957737 h 1514733"/>
              <a:gd name="connsiteX62" fmla="*/ 5074764 w 5264169"/>
              <a:gd name="connsiteY62" fmla="*/ 884065 h 1514733"/>
              <a:gd name="connsiteX63" fmla="*/ 5187439 w 5264169"/>
              <a:gd name="connsiteY63" fmla="*/ 836394 h 1514733"/>
              <a:gd name="connsiteX64" fmla="*/ 5248110 w 5264169"/>
              <a:gd name="connsiteY64" fmla="*/ 793058 h 1514733"/>
              <a:gd name="connsiteX65" fmla="*/ 5261111 w 5264169"/>
              <a:gd name="connsiteY65" fmla="*/ 771390 h 1514733"/>
              <a:gd name="connsiteX66" fmla="*/ 5200440 w 5264169"/>
              <a:gd name="connsiteY66" fmla="*/ 619712 h 1514733"/>
              <a:gd name="connsiteX67" fmla="*/ 5109433 w 5264169"/>
              <a:gd name="connsiteY67" fmla="*/ 485369 h 1514733"/>
              <a:gd name="connsiteX68" fmla="*/ 4927420 w 5264169"/>
              <a:gd name="connsiteY68" fmla="*/ 424698 h 1514733"/>
              <a:gd name="connsiteX69" fmla="*/ 4827746 w 5264169"/>
              <a:gd name="connsiteY69" fmla="*/ 416030 h 1514733"/>
              <a:gd name="connsiteX70" fmla="*/ 4767075 w 5264169"/>
              <a:gd name="connsiteY70" fmla="*/ 372694 h 1514733"/>
              <a:gd name="connsiteX71" fmla="*/ 4702070 w 5264169"/>
              <a:gd name="connsiteY71" fmla="*/ 307689 h 1514733"/>
              <a:gd name="connsiteX72" fmla="*/ 4654400 w 5264169"/>
              <a:gd name="connsiteY72" fmla="*/ 264353 h 1514733"/>
              <a:gd name="connsiteX73" fmla="*/ 4611063 w 5264169"/>
              <a:gd name="connsiteY73" fmla="*/ 182013 h 1514733"/>
              <a:gd name="connsiteX74" fmla="*/ 4576394 w 5264169"/>
              <a:gd name="connsiteY74" fmla="*/ 121342 h 1514733"/>
              <a:gd name="connsiteX75" fmla="*/ 4520057 w 5264169"/>
              <a:gd name="connsiteY75" fmla="*/ 73672 h 1514733"/>
              <a:gd name="connsiteX76" fmla="*/ 4437718 w 5264169"/>
              <a:gd name="connsiteY76" fmla="*/ 26002 h 1514733"/>
              <a:gd name="connsiteX77" fmla="*/ 4385714 w 5264169"/>
              <a:gd name="connsiteY77" fmla="*/ 99674 h 1514733"/>
              <a:gd name="connsiteX78" fmla="*/ 4364045 w 5264169"/>
              <a:gd name="connsiteY78" fmla="*/ 134343 h 1514733"/>
              <a:gd name="connsiteX79" fmla="*/ 4351045 w 5264169"/>
              <a:gd name="connsiteY79" fmla="*/ 247018 h 1514733"/>
              <a:gd name="connsiteX80" fmla="*/ 4359712 w 5264169"/>
              <a:gd name="connsiteY80" fmla="*/ 364027 h 1514733"/>
              <a:gd name="connsiteX81" fmla="*/ 4320709 w 5264169"/>
              <a:gd name="connsiteY81" fmla="*/ 407363 h 1514733"/>
              <a:gd name="connsiteX82" fmla="*/ 4290373 w 5264169"/>
              <a:gd name="connsiteY82" fmla="*/ 437699 h 1514733"/>
              <a:gd name="connsiteX83" fmla="*/ 4212368 w 5264169"/>
              <a:gd name="connsiteY83" fmla="*/ 416030 h 1514733"/>
              <a:gd name="connsiteX84" fmla="*/ 3995685 w 5264169"/>
              <a:gd name="connsiteY84" fmla="*/ 338025 h 1514733"/>
              <a:gd name="connsiteX85" fmla="*/ 3943682 w 5264169"/>
              <a:gd name="connsiteY85" fmla="*/ 290355 h 1514733"/>
              <a:gd name="connsiteX86" fmla="*/ 3753001 w 5264169"/>
              <a:gd name="connsiteY86" fmla="*/ 195014 h 1514733"/>
              <a:gd name="connsiteX87" fmla="*/ 3588322 w 5264169"/>
              <a:gd name="connsiteY87" fmla="*/ 91007 h 1514733"/>
              <a:gd name="connsiteX88" fmla="*/ 3536318 w 5264169"/>
              <a:gd name="connsiteY88" fmla="*/ 65005 h 1514733"/>
              <a:gd name="connsiteX89" fmla="*/ 3445312 w 5264169"/>
              <a:gd name="connsiteY89" fmla="*/ 82339 h 1514733"/>
              <a:gd name="connsiteX90" fmla="*/ 3354305 w 5264169"/>
              <a:gd name="connsiteY90" fmla="*/ 112675 h 1514733"/>
              <a:gd name="connsiteX91" fmla="*/ 3211295 w 5264169"/>
              <a:gd name="connsiteY91" fmla="*/ 117009 h 1514733"/>
              <a:gd name="connsiteX92" fmla="*/ 3146290 w 5264169"/>
              <a:gd name="connsiteY92" fmla="*/ 91007 h 1514733"/>
              <a:gd name="connsiteX93" fmla="*/ 3076952 w 5264169"/>
              <a:gd name="connsiteY93" fmla="*/ 86673 h 1514733"/>
              <a:gd name="connsiteX94" fmla="*/ 3046616 w 5264169"/>
              <a:gd name="connsiteY94" fmla="*/ 21668 h 1514733"/>
              <a:gd name="connsiteX95" fmla="*/ 3042282 w 5264169"/>
              <a:gd name="connsiteY95" fmla="*/ 0 h 1514733"/>
              <a:gd name="connsiteX96" fmla="*/ 2565581 w 5264169"/>
              <a:gd name="connsiteY96" fmla="*/ 8667 h 1514733"/>
              <a:gd name="connsiteX97" fmla="*/ 1954536 w 5264169"/>
              <a:gd name="connsiteY97" fmla="*/ 8667 h 1514733"/>
              <a:gd name="connsiteX98" fmla="*/ 1187481 w 5264169"/>
              <a:gd name="connsiteY98" fmla="*/ 8667 h 1514733"/>
              <a:gd name="connsiteX99" fmla="*/ 1040136 w 5264169"/>
              <a:gd name="connsiteY99" fmla="*/ 13001 h 1514733"/>
              <a:gd name="connsiteX100" fmla="*/ 1079139 w 5264169"/>
              <a:gd name="connsiteY100" fmla="*/ 43337 h 1514733"/>
              <a:gd name="connsiteX101" fmla="*/ 1170146 w 5264169"/>
              <a:gd name="connsiteY101" fmla="*/ 91007 h 1514733"/>
              <a:gd name="connsiteX102" fmla="*/ 1330491 w 5264169"/>
              <a:gd name="connsiteY102" fmla="*/ 125676 h 1514733"/>
              <a:gd name="connsiteX103" fmla="*/ 1399829 w 5264169"/>
              <a:gd name="connsiteY103" fmla="*/ 164679 h 1514733"/>
              <a:gd name="connsiteX104" fmla="*/ 1469168 w 5264169"/>
              <a:gd name="connsiteY104" fmla="*/ 199348 h 1514733"/>
              <a:gd name="connsiteX105" fmla="*/ 1482169 w 5264169"/>
              <a:gd name="connsiteY105" fmla="*/ 229684 h 1514733"/>
              <a:gd name="connsiteX106" fmla="*/ 1473501 w 5264169"/>
              <a:gd name="connsiteY106" fmla="*/ 268686 h 1514733"/>
              <a:gd name="connsiteX107" fmla="*/ 1473501 w 5264169"/>
              <a:gd name="connsiteY107" fmla="*/ 307689 h 1514733"/>
              <a:gd name="connsiteX108" fmla="*/ 1460500 w 5264169"/>
              <a:gd name="connsiteY108" fmla="*/ 325024 h 1514733"/>
              <a:gd name="connsiteX109" fmla="*/ 1378161 w 5264169"/>
              <a:gd name="connsiteY109" fmla="*/ 325024 h 1514733"/>
              <a:gd name="connsiteX110" fmla="*/ 1321824 w 5264169"/>
              <a:gd name="connsiteY110" fmla="*/ 294688 h 1514733"/>
              <a:gd name="connsiteX111" fmla="*/ 1278487 w 5264169"/>
              <a:gd name="connsiteY111" fmla="*/ 273020 h 1514733"/>
              <a:gd name="connsiteX112" fmla="*/ 1239484 w 5264169"/>
              <a:gd name="connsiteY112" fmla="*/ 273020 h 1514733"/>
              <a:gd name="connsiteX113" fmla="*/ 1222150 w 5264169"/>
              <a:gd name="connsiteY113" fmla="*/ 273020 h 1514733"/>
              <a:gd name="connsiteX114" fmla="*/ 1191814 w 5264169"/>
              <a:gd name="connsiteY114" fmla="*/ 316357 h 1514733"/>
              <a:gd name="connsiteX115" fmla="*/ 1170146 w 5264169"/>
              <a:gd name="connsiteY115" fmla="*/ 385695 h 1514733"/>
              <a:gd name="connsiteX116" fmla="*/ 1152811 w 5264169"/>
              <a:gd name="connsiteY116" fmla="*/ 424698 h 1514733"/>
              <a:gd name="connsiteX117" fmla="*/ 1113809 w 5264169"/>
              <a:gd name="connsiteY117" fmla="*/ 424698 h 1514733"/>
              <a:gd name="connsiteX118" fmla="*/ 1096474 w 5264169"/>
              <a:gd name="connsiteY118" fmla="*/ 390029 h 1514733"/>
              <a:gd name="connsiteX119" fmla="*/ 1048804 w 5264169"/>
              <a:gd name="connsiteY119" fmla="*/ 342358 h 1514733"/>
              <a:gd name="connsiteX120" fmla="*/ 1040136 w 5264169"/>
              <a:gd name="connsiteY120" fmla="*/ 329357 h 1514733"/>
              <a:gd name="connsiteX121" fmla="*/ 975132 w 5264169"/>
              <a:gd name="connsiteY121" fmla="*/ 325024 h 1514733"/>
              <a:gd name="connsiteX122" fmla="*/ 944796 w 5264169"/>
              <a:gd name="connsiteY122" fmla="*/ 338025 h 1514733"/>
              <a:gd name="connsiteX123" fmla="*/ 910127 w 5264169"/>
              <a:gd name="connsiteY123" fmla="*/ 377028 h 1514733"/>
              <a:gd name="connsiteX124" fmla="*/ 884125 w 5264169"/>
              <a:gd name="connsiteY124" fmla="*/ 403030 h 1514733"/>
              <a:gd name="connsiteX125" fmla="*/ 858123 w 5264169"/>
              <a:gd name="connsiteY125" fmla="*/ 433365 h 1514733"/>
              <a:gd name="connsiteX126" fmla="*/ 788785 w 5264169"/>
              <a:gd name="connsiteY126" fmla="*/ 411697 h 1514733"/>
              <a:gd name="connsiteX127" fmla="*/ 728114 w 5264169"/>
              <a:gd name="connsiteY127" fmla="*/ 338025 h 1514733"/>
              <a:gd name="connsiteX128" fmla="*/ 684777 w 5264169"/>
              <a:gd name="connsiteY128" fmla="*/ 268686 h 1514733"/>
              <a:gd name="connsiteX129" fmla="*/ 611105 w 5264169"/>
              <a:gd name="connsiteY129" fmla="*/ 203682 h 1514733"/>
              <a:gd name="connsiteX130" fmla="*/ 567769 w 5264169"/>
              <a:gd name="connsiteY130" fmla="*/ 160345 h 1514733"/>
              <a:gd name="connsiteX131" fmla="*/ 533100 w 5264169"/>
              <a:gd name="connsiteY131" fmla="*/ 138677 h 1514733"/>
              <a:gd name="connsiteX132" fmla="*/ 494097 w 5264169"/>
              <a:gd name="connsiteY132" fmla="*/ 125676 h 1514733"/>
              <a:gd name="connsiteX133" fmla="*/ 455094 w 5264169"/>
              <a:gd name="connsiteY133" fmla="*/ 125676 h 1514733"/>
              <a:gd name="connsiteX134" fmla="*/ 424758 w 5264169"/>
              <a:gd name="connsiteY134" fmla="*/ 169012 h 1514733"/>
              <a:gd name="connsiteX135" fmla="*/ 394423 w 5264169"/>
              <a:gd name="connsiteY135" fmla="*/ 299022 h 1514733"/>
              <a:gd name="connsiteX136" fmla="*/ 385755 w 5264169"/>
              <a:gd name="connsiteY136" fmla="*/ 463701 h 1514733"/>
              <a:gd name="connsiteX137" fmla="*/ 381422 w 5264169"/>
              <a:gd name="connsiteY137" fmla="*/ 624046 h 1514733"/>
              <a:gd name="connsiteX138" fmla="*/ 359754 w 5264169"/>
              <a:gd name="connsiteY138" fmla="*/ 736720 h 1514733"/>
              <a:gd name="connsiteX139" fmla="*/ 316417 w 5264169"/>
              <a:gd name="connsiteY139" fmla="*/ 797392 h 1514733"/>
              <a:gd name="connsiteX140" fmla="*/ 268747 w 5264169"/>
              <a:gd name="connsiteY140" fmla="*/ 905733 h 1514733"/>
              <a:gd name="connsiteX141" fmla="*/ 208076 w 5264169"/>
              <a:gd name="connsiteY141" fmla="*/ 996739 h 1514733"/>
              <a:gd name="connsiteX142" fmla="*/ 160406 w 5264169"/>
              <a:gd name="connsiteY142" fmla="*/ 1044410 h 1514733"/>
              <a:gd name="connsiteX143" fmla="*/ 56398 w 5264169"/>
              <a:gd name="connsiteY143" fmla="*/ 1092080 h 151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64169" h="1514733">
                <a:moveTo>
                  <a:pt x="56398" y="1092080"/>
                </a:moveTo>
                <a:cubicBezTo>
                  <a:pt x="33285" y="1110859"/>
                  <a:pt x="29674" y="1135416"/>
                  <a:pt x="21729" y="1157084"/>
                </a:cubicBezTo>
                <a:cubicBezTo>
                  <a:pt x="13784" y="1178752"/>
                  <a:pt x="12339" y="1202588"/>
                  <a:pt x="8728" y="1222089"/>
                </a:cubicBezTo>
                <a:cubicBezTo>
                  <a:pt x="5117" y="1241590"/>
                  <a:pt x="-661" y="1257481"/>
                  <a:pt x="61" y="1274093"/>
                </a:cubicBezTo>
                <a:cubicBezTo>
                  <a:pt x="783" y="1290705"/>
                  <a:pt x="61" y="1310207"/>
                  <a:pt x="13062" y="1321763"/>
                </a:cubicBezTo>
                <a:cubicBezTo>
                  <a:pt x="26063" y="1333319"/>
                  <a:pt x="54953" y="1339097"/>
                  <a:pt x="78066" y="1343431"/>
                </a:cubicBezTo>
                <a:cubicBezTo>
                  <a:pt x="101179" y="1347765"/>
                  <a:pt x="121402" y="1350654"/>
                  <a:pt x="151738" y="1347765"/>
                </a:cubicBezTo>
                <a:cubicBezTo>
                  <a:pt x="182074" y="1344876"/>
                  <a:pt x="223244" y="1336931"/>
                  <a:pt x="260080" y="1326097"/>
                </a:cubicBezTo>
                <a:cubicBezTo>
                  <a:pt x="296916" y="1315263"/>
                  <a:pt x="349641" y="1293594"/>
                  <a:pt x="372754" y="1282760"/>
                </a:cubicBezTo>
                <a:cubicBezTo>
                  <a:pt x="395867" y="1271926"/>
                  <a:pt x="385033" y="1263259"/>
                  <a:pt x="398756" y="1261092"/>
                </a:cubicBezTo>
                <a:cubicBezTo>
                  <a:pt x="412479" y="1258925"/>
                  <a:pt x="441371" y="1264703"/>
                  <a:pt x="455094" y="1269759"/>
                </a:cubicBezTo>
                <a:cubicBezTo>
                  <a:pt x="468817" y="1274815"/>
                  <a:pt x="476762" y="1276260"/>
                  <a:pt x="481096" y="1291428"/>
                </a:cubicBezTo>
                <a:cubicBezTo>
                  <a:pt x="485430" y="1306596"/>
                  <a:pt x="480374" y="1337653"/>
                  <a:pt x="481096" y="1360766"/>
                </a:cubicBezTo>
                <a:cubicBezTo>
                  <a:pt x="481818" y="1383879"/>
                  <a:pt x="487596" y="1409158"/>
                  <a:pt x="485429" y="1430104"/>
                </a:cubicBezTo>
                <a:cubicBezTo>
                  <a:pt x="483262" y="1451050"/>
                  <a:pt x="470984" y="1472719"/>
                  <a:pt x="468095" y="1486442"/>
                </a:cubicBezTo>
                <a:cubicBezTo>
                  <a:pt x="465206" y="1500165"/>
                  <a:pt x="422592" y="1508110"/>
                  <a:pt x="468095" y="1512444"/>
                </a:cubicBezTo>
                <a:cubicBezTo>
                  <a:pt x="513598" y="1516778"/>
                  <a:pt x="650831" y="1513889"/>
                  <a:pt x="741115" y="1512444"/>
                </a:cubicBezTo>
                <a:cubicBezTo>
                  <a:pt x="831399" y="1510999"/>
                  <a:pt x="1009801" y="1503776"/>
                  <a:pt x="1009801" y="1503776"/>
                </a:cubicBezTo>
                <a:cubicBezTo>
                  <a:pt x="1112364" y="1499442"/>
                  <a:pt x="1290766" y="1502332"/>
                  <a:pt x="1356493" y="1486442"/>
                </a:cubicBezTo>
                <a:cubicBezTo>
                  <a:pt x="1422220" y="1470552"/>
                  <a:pt x="1396940" y="1458273"/>
                  <a:pt x="1404163" y="1408436"/>
                </a:cubicBezTo>
                <a:cubicBezTo>
                  <a:pt x="1411386" y="1358599"/>
                  <a:pt x="1407774" y="1257481"/>
                  <a:pt x="1399829" y="1187420"/>
                </a:cubicBezTo>
                <a:cubicBezTo>
                  <a:pt x="1391884" y="1117359"/>
                  <a:pt x="1367327" y="1053076"/>
                  <a:pt x="1356493" y="988072"/>
                </a:cubicBezTo>
                <a:cubicBezTo>
                  <a:pt x="1345659" y="923068"/>
                  <a:pt x="1336269" y="837839"/>
                  <a:pt x="1334825" y="797392"/>
                </a:cubicBezTo>
                <a:cubicBezTo>
                  <a:pt x="1333381" y="756945"/>
                  <a:pt x="1321102" y="759833"/>
                  <a:pt x="1347826" y="745388"/>
                </a:cubicBezTo>
                <a:cubicBezTo>
                  <a:pt x="1374550" y="730943"/>
                  <a:pt x="1467001" y="720109"/>
                  <a:pt x="1495170" y="710719"/>
                </a:cubicBezTo>
                <a:cubicBezTo>
                  <a:pt x="1523339" y="701329"/>
                  <a:pt x="1503837" y="725164"/>
                  <a:pt x="1516838" y="689050"/>
                </a:cubicBezTo>
                <a:cubicBezTo>
                  <a:pt x="1529839" y="652936"/>
                  <a:pt x="1547895" y="531594"/>
                  <a:pt x="1573175" y="494036"/>
                </a:cubicBezTo>
                <a:cubicBezTo>
                  <a:pt x="1598455" y="456478"/>
                  <a:pt x="1630958" y="457201"/>
                  <a:pt x="1668516" y="463701"/>
                </a:cubicBezTo>
                <a:cubicBezTo>
                  <a:pt x="1706074" y="470201"/>
                  <a:pt x="1761689" y="520760"/>
                  <a:pt x="1798525" y="533039"/>
                </a:cubicBezTo>
                <a:cubicBezTo>
                  <a:pt x="1835361" y="545318"/>
                  <a:pt x="1849085" y="537373"/>
                  <a:pt x="1889532" y="537373"/>
                </a:cubicBezTo>
                <a:cubicBezTo>
                  <a:pt x="1929979" y="537373"/>
                  <a:pt x="2001484" y="535928"/>
                  <a:pt x="2041209" y="533039"/>
                </a:cubicBezTo>
                <a:cubicBezTo>
                  <a:pt x="2080934" y="530150"/>
                  <a:pt x="2096824" y="522205"/>
                  <a:pt x="2127882" y="520038"/>
                </a:cubicBezTo>
                <a:cubicBezTo>
                  <a:pt x="2158940" y="517871"/>
                  <a:pt x="2200109" y="510648"/>
                  <a:pt x="2227556" y="520038"/>
                </a:cubicBezTo>
                <a:cubicBezTo>
                  <a:pt x="2255003" y="529428"/>
                  <a:pt x="2288950" y="548929"/>
                  <a:pt x="2292561" y="576375"/>
                </a:cubicBezTo>
                <a:cubicBezTo>
                  <a:pt x="2296172" y="603821"/>
                  <a:pt x="2269449" y="650048"/>
                  <a:pt x="2249225" y="684717"/>
                </a:cubicBezTo>
                <a:cubicBezTo>
                  <a:pt x="2229001" y="719386"/>
                  <a:pt x="2190720" y="751889"/>
                  <a:pt x="2171219" y="784391"/>
                </a:cubicBezTo>
                <a:cubicBezTo>
                  <a:pt x="2151718" y="816893"/>
                  <a:pt x="2123549" y="853729"/>
                  <a:pt x="2132216" y="879731"/>
                </a:cubicBezTo>
                <a:cubicBezTo>
                  <a:pt x="2140883" y="905733"/>
                  <a:pt x="2187109" y="931735"/>
                  <a:pt x="2223223" y="940402"/>
                </a:cubicBezTo>
                <a:cubicBezTo>
                  <a:pt x="2259337" y="949069"/>
                  <a:pt x="2315674" y="936791"/>
                  <a:pt x="2348899" y="931735"/>
                </a:cubicBezTo>
                <a:cubicBezTo>
                  <a:pt x="2382124" y="926679"/>
                  <a:pt x="2398736" y="929567"/>
                  <a:pt x="2422571" y="910066"/>
                </a:cubicBezTo>
                <a:cubicBezTo>
                  <a:pt x="2446406" y="890565"/>
                  <a:pt x="2452906" y="852284"/>
                  <a:pt x="2491909" y="814726"/>
                </a:cubicBezTo>
                <a:cubicBezTo>
                  <a:pt x="2530912" y="777168"/>
                  <a:pt x="2603140" y="718664"/>
                  <a:pt x="2656588" y="684717"/>
                </a:cubicBezTo>
                <a:cubicBezTo>
                  <a:pt x="2710036" y="650770"/>
                  <a:pt x="2756984" y="623324"/>
                  <a:pt x="2812599" y="611045"/>
                </a:cubicBezTo>
                <a:cubicBezTo>
                  <a:pt x="2868214" y="598766"/>
                  <a:pt x="2922385" y="616101"/>
                  <a:pt x="2990279" y="611045"/>
                </a:cubicBezTo>
                <a:cubicBezTo>
                  <a:pt x="3058173" y="605989"/>
                  <a:pt x="3167958" y="550374"/>
                  <a:pt x="3219962" y="580709"/>
                </a:cubicBezTo>
                <a:cubicBezTo>
                  <a:pt x="3271966" y="611044"/>
                  <a:pt x="3296523" y="734554"/>
                  <a:pt x="3302301" y="793058"/>
                </a:cubicBezTo>
                <a:cubicBezTo>
                  <a:pt x="3308079" y="851562"/>
                  <a:pt x="3283522" y="873953"/>
                  <a:pt x="3254631" y="931735"/>
                </a:cubicBezTo>
                <a:cubicBezTo>
                  <a:pt x="3225740" y="989517"/>
                  <a:pt x="3163624" y="1079801"/>
                  <a:pt x="3128955" y="1139750"/>
                </a:cubicBezTo>
                <a:cubicBezTo>
                  <a:pt x="3094286" y="1199699"/>
                  <a:pt x="3080563" y="1239424"/>
                  <a:pt x="3046616" y="1291428"/>
                </a:cubicBezTo>
                <a:cubicBezTo>
                  <a:pt x="3012669" y="1343432"/>
                  <a:pt x="2946942" y="1424327"/>
                  <a:pt x="2925274" y="1451773"/>
                </a:cubicBezTo>
                <a:cubicBezTo>
                  <a:pt x="2903606" y="1479219"/>
                  <a:pt x="2906495" y="1453217"/>
                  <a:pt x="2916607" y="1456106"/>
                </a:cubicBezTo>
                <a:cubicBezTo>
                  <a:pt x="2926719" y="1458995"/>
                  <a:pt x="2966444" y="1466940"/>
                  <a:pt x="2985945" y="1469107"/>
                </a:cubicBezTo>
                <a:cubicBezTo>
                  <a:pt x="3005446" y="1471274"/>
                  <a:pt x="3033615" y="1469107"/>
                  <a:pt x="3033615" y="1469107"/>
                </a:cubicBezTo>
                <a:lnTo>
                  <a:pt x="4117027" y="1469107"/>
                </a:lnTo>
                <a:cubicBezTo>
                  <a:pt x="4301207" y="1464773"/>
                  <a:pt x="4111250" y="1459717"/>
                  <a:pt x="4138696" y="1443105"/>
                </a:cubicBezTo>
                <a:cubicBezTo>
                  <a:pt x="4166143" y="1426493"/>
                  <a:pt x="4236925" y="1383878"/>
                  <a:pt x="4281706" y="1369433"/>
                </a:cubicBezTo>
                <a:cubicBezTo>
                  <a:pt x="4326487" y="1354988"/>
                  <a:pt x="4330099" y="1362210"/>
                  <a:pt x="4407382" y="1356432"/>
                </a:cubicBezTo>
                <a:cubicBezTo>
                  <a:pt x="4484666" y="1350654"/>
                  <a:pt x="4670290" y="1336931"/>
                  <a:pt x="4745407" y="1334764"/>
                </a:cubicBezTo>
                <a:cubicBezTo>
                  <a:pt x="4820524" y="1332597"/>
                  <a:pt x="4820524" y="1360043"/>
                  <a:pt x="4858082" y="1343431"/>
                </a:cubicBezTo>
                <a:cubicBezTo>
                  <a:pt x="4895640" y="1326819"/>
                  <a:pt x="4950532" y="1284927"/>
                  <a:pt x="4970756" y="1235090"/>
                </a:cubicBezTo>
                <a:cubicBezTo>
                  <a:pt x="4990980" y="1185253"/>
                  <a:pt x="4977979" y="1090635"/>
                  <a:pt x="4979424" y="1044410"/>
                </a:cubicBezTo>
                <a:cubicBezTo>
                  <a:pt x="4980869" y="998185"/>
                  <a:pt x="4963534" y="984461"/>
                  <a:pt x="4979424" y="957737"/>
                </a:cubicBezTo>
                <a:cubicBezTo>
                  <a:pt x="4995314" y="931013"/>
                  <a:pt x="5040095" y="904289"/>
                  <a:pt x="5074764" y="884065"/>
                </a:cubicBezTo>
                <a:cubicBezTo>
                  <a:pt x="5109433" y="863841"/>
                  <a:pt x="5158548" y="851562"/>
                  <a:pt x="5187439" y="836394"/>
                </a:cubicBezTo>
                <a:cubicBezTo>
                  <a:pt x="5216330" y="821226"/>
                  <a:pt x="5235831" y="803892"/>
                  <a:pt x="5248110" y="793058"/>
                </a:cubicBezTo>
                <a:cubicBezTo>
                  <a:pt x="5260389" y="782224"/>
                  <a:pt x="5269056" y="800281"/>
                  <a:pt x="5261111" y="771390"/>
                </a:cubicBezTo>
                <a:cubicBezTo>
                  <a:pt x="5253166" y="742499"/>
                  <a:pt x="5225720" y="667382"/>
                  <a:pt x="5200440" y="619712"/>
                </a:cubicBezTo>
                <a:cubicBezTo>
                  <a:pt x="5175160" y="572042"/>
                  <a:pt x="5154936" y="517871"/>
                  <a:pt x="5109433" y="485369"/>
                </a:cubicBezTo>
                <a:cubicBezTo>
                  <a:pt x="5063930" y="452867"/>
                  <a:pt x="4974368" y="436254"/>
                  <a:pt x="4927420" y="424698"/>
                </a:cubicBezTo>
                <a:cubicBezTo>
                  <a:pt x="4880472" y="413142"/>
                  <a:pt x="4854470" y="424697"/>
                  <a:pt x="4827746" y="416030"/>
                </a:cubicBezTo>
                <a:cubicBezTo>
                  <a:pt x="4801022" y="407363"/>
                  <a:pt x="4788021" y="390751"/>
                  <a:pt x="4767075" y="372694"/>
                </a:cubicBezTo>
                <a:cubicBezTo>
                  <a:pt x="4746129" y="354637"/>
                  <a:pt x="4720849" y="325746"/>
                  <a:pt x="4702070" y="307689"/>
                </a:cubicBezTo>
                <a:cubicBezTo>
                  <a:pt x="4683291" y="289632"/>
                  <a:pt x="4669568" y="285299"/>
                  <a:pt x="4654400" y="264353"/>
                </a:cubicBezTo>
                <a:cubicBezTo>
                  <a:pt x="4639232" y="243407"/>
                  <a:pt x="4624064" y="205848"/>
                  <a:pt x="4611063" y="182013"/>
                </a:cubicBezTo>
                <a:cubicBezTo>
                  <a:pt x="4598062" y="158178"/>
                  <a:pt x="4591562" y="139399"/>
                  <a:pt x="4576394" y="121342"/>
                </a:cubicBezTo>
                <a:cubicBezTo>
                  <a:pt x="4561226" y="103285"/>
                  <a:pt x="4543170" y="89562"/>
                  <a:pt x="4520057" y="73672"/>
                </a:cubicBezTo>
                <a:cubicBezTo>
                  <a:pt x="4496944" y="57782"/>
                  <a:pt x="4460109" y="21668"/>
                  <a:pt x="4437718" y="26002"/>
                </a:cubicBezTo>
                <a:cubicBezTo>
                  <a:pt x="4415328" y="30336"/>
                  <a:pt x="4397993" y="81617"/>
                  <a:pt x="4385714" y="99674"/>
                </a:cubicBezTo>
                <a:cubicBezTo>
                  <a:pt x="4373435" y="117731"/>
                  <a:pt x="4369823" y="109786"/>
                  <a:pt x="4364045" y="134343"/>
                </a:cubicBezTo>
                <a:cubicBezTo>
                  <a:pt x="4358267" y="158900"/>
                  <a:pt x="4351767" y="208737"/>
                  <a:pt x="4351045" y="247018"/>
                </a:cubicBezTo>
                <a:cubicBezTo>
                  <a:pt x="4350323" y="285299"/>
                  <a:pt x="4364768" y="337303"/>
                  <a:pt x="4359712" y="364027"/>
                </a:cubicBezTo>
                <a:cubicBezTo>
                  <a:pt x="4354656" y="390751"/>
                  <a:pt x="4332266" y="395084"/>
                  <a:pt x="4320709" y="407363"/>
                </a:cubicBezTo>
                <a:cubicBezTo>
                  <a:pt x="4309152" y="419642"/>
                  <a:pt x="4308430" y="436255"/>
                  <a:pt x="4290373" y="437699"/>
                </a:cubicBezTo>
                <a:cubicBezTo>
                  <a:pt x="4272316" y="439143"/>
                  <a:pt x="4261483" y="432642"/>
                  <a:pt x="4212368" y="416030"/>
                </a:cubicBezTo>
                <a:cubicBezTo>
                  <a:pt x="4163253" y="399418"/>
                  <a:pt x="4040466" y="358971"/>
                  <a:pt x="3995685" y="338025"/>
                </a:cubicBezTo>
                <a:cubicBezTo>
                  <a:pt x="3950904" y="317079"/>
                  <a:pt x="3984129" y="314190"/>
                  <a:pt x="3943682" y="290355"/>
                </a:cubicBezTo>
                <a:cubicBezTo>
                  <a:pt x="3903235" y="266520"/>
                  <a:pt x="3812228" y="228239"/>
                  <a:pt x="3753001" y="195014"/>
                </a:cubicBezTo>
                <a:cubicBezTo>
                  <a:pt x="3693774" y="161789"/>
                  <a:pt x="3624436" y="112675"/>
                  <a:pt x="3588322" y="91007"/>
                </a:cubicBezTo>
                <a:cubicBezTo>
                  <a:pt x="3552208" y="69339"/>
                  <a:pt x="3560153" y="66450"/>
                  <a:pt x="3536318" y="65005"/>
                </a:cubicBezTo>
                <a:cubicBezTo>
                  <a:pt x="3512483" y="63560"/>
                  <a:pt x="3475647" y="74394"/>
                  <a:pt x="3445312" y="82339"/>
                </a:cubicBezTo>
                <a:cubicBezTo>
                  <a:pt x="3414977" y="90284"/>
                  <a:pt x="3393308" y="106897"/>
                  <a:pt x="3354305" y="112675"/>
                </a:cubicBezTo>
                <a:cubicBezTo>
                  <a:pt x="3315302" y="118453"/>
                  <a:pt x="3245964" y="120620"/>
                  <a:pt x="3211295" y="117009"/>
                </a:cubicBezTo>
                <a:cubicBezTo>
                  <a:pt x="3176626" y="113398"/>
                  <a:pt x="3168680" y="96063"/>
                  <a:pt x="3146290" y="91007"/>
                </a:cubicBezTo>
                <a:cubicBezTo>
                  <a:pt x="3123900" y="85951"/>
                  <a:pt x="3093564" y="98229"/>
                  <a:pt x="3076952" y="86673"/>
                </a:cubicBezTo>
                <a:cubicBezTo>
                  <a:pt x="3060340" y="75117"/>
                  <a:pt x="3052394" y="36113"/>
                  <a:pt x="3046616" y="21668"/>
                </a:cubicBezTo>
                <a:cubicBezTo>
                  <a:pt x="3040838" y="7223"/>
                  <a:pt x="3042282" y="0"/>
                  <a:pt x="3042282" y="0"/>
                </a:cubicBezTo>
                <a:lnTo>
                  <a:pt x="2565581" y="8667"/>
                </a:lnTo>
                <a:lnTo>
                  <a:pt x="1954536" y="8667"/>
                </a:lnTo>
                <a:lnTo>
                  <a:pt x="1187481" y="8667"/>
                </a:lnTo>
                <a:cubicBezTo>
                  <a:pt x="1035081" y="9389"/>
                  <a:pt x="1058193" y="7223"/>
                  <a:pt x="1040136" y="13001"/>
                </a:cubicBezTo>
                <a:cubicBezTo>
                  <a:pt x="1022079" y="18779"/>
                  <a:pt x="1057471" y="30336"/>
                  <a:pt x="1079139" y="43337"/>
                </a:cubicBezTo>
                <a:cubicBezTo>
                  <a:pt x="1100807" y="56338"/>
                  <a:pt x="1128254" y="77284"/>
                  <a:pt x="1170146" y="91007"/>
                </a:cubicBezTo>
                <a:cubicBezTo>
                  <a:pt x="1212038" y="104730"/>
                  <a:pt x="1292211" y="113397"/>
                  <a:pt x="1330491" y="125676"/>
                </a:cubicBezTo>
                <a:cubicBezTo>
                  <a:pt x="1368771" y="137955"/>
                  <a:pt x="1376716" y="152400"/>
                  <a:pt x="1399829" y="164679"/>
                </a:cubicBezTo>
                <a:cubicBezTo>
                  <a:pt x="1422942" y="176958"/>
                  <a:pt x="1469168" y="199348"/>
                  <a:pt x="1469168" y="199348"/>
                </a:cubicBezTo>
                <a:cubicBezTo>
                  <a:pt x="1482891" y="210182"/>
                  <a:pt x="1481447" y="218128"/>
                  <a:pt x="1482169" y="229684"/>
                </a:cubicBezTo>
                <a:cubicBezTo>
                  <a:pt x="1482891" y="241240"/>
                  <a:pt x="1474946" y="255685"/>
                  <a:pt x="1473501" y="268686"/>
                </a:cubicBezTo>
                <a:cubicBezTo>
                  <a:pt x="1472056" y="281687"/>
                  <a:pt x="1473501" y="307689"/>
                  <a:pt x="1473501" y="307689"/>
                </a:cubicBezTo>
                <a:cubicBezTo>
                  <a:pt x="1471334" y="317079"/>
                  <a:pt x="1476390" y="322135"/>
                  <a:pt x="1460500" y="325024"/>
                </a:cubicBezTo>
                <a:cubicBezTo>
                  <a:pt x="1444610" y="327913"/>
                  <a:pt x="1401274" y="330080"/>
                  <a:pt x="1378161" y="325024"/>
                </a:cubicBezTo>
                <a:cubicBezTo>
                  <a:pt x="1355048" y="319968"/>
                  <a:pt x="1338436" y="303355"/>
                  <a:pt x="1321824" y="294688"/>
                </a:cubicBezTo>
                <a:cubicBezTo>
                  <a:pt x="1305212" y="286021"/>
                  <a:pt x="1292210" y="276631"/>
                  <a:pt x="1278487" y="273020"/>
                </a:cubicBezTo>
                <a:cubicBezTo>
                  <a:pt x="1264764" y="269409"/>
                  <a:pt x="1239484" y="273020"/>
                  <a:pt x="1239484" y="273020"/>
                </a:cubicBezTo>
                <a:cubicBezTo>
                  <a:pt x="1230095" y="273020"/>
                  <a:pt x="1230095" y="265797"/>
                  <a:pt x="1222150" y="273020"/>
                </a:cubicBezTo>
                <a:cubicBezTo>
                  <a:pt x="1214205" y="280243"/>
                  <a:pt x="1200481" y="297578"/>
                  <a:pt x="1191814" y="316357"/>
                </a:cubicBezTo>
                <a:cubicBezTo>
                  <a:pt x="1183147" y="335136"/>
                  <a:pt x="1176647" y="367638"/>
                  <a:pt x="1170146" y="385695"/>
                </a:cubicBezTo>
                <a:cubicBezTo>
                  <a:pt x="1163646" y="403752"/>
                  <a:pt x="1162200" y="418198"/>
                  <a:pt x="1152811" y="424698"/>
                </a:cubicBezTo>
                <a:cubicBezTo>
                  <a:pt x="1143422" y="431198"/>
                  <a:pt x="1123198" y="430476"/>
                  <a:pt x="1113809" y="424698"/>
                </a:cubicBezTo>
                <a:cubicBezTo>
                  <a:pt x="1104420" y="418920"/>
                  <a:pt x="1107308" y="403752"/>
                  <a:pt x="1096474" y="390029"/>
                </a:cubicBezTo>
                <a:cubicBezTo>
                  <a:pt x="1085640" y="376306"/>
                  <a:pt x="1058194" y="352470"/>
                  <a:pt x="1048804" y="342358"/>
                </a:cubicBezTo>
                <a:cubicBezTo>
                  <a:pt x="1039414" y="332246"/>
                  <a:pt x="1052415" y="332246"/>
                  <a:pt x="1040136" y="329357"/>
                </a:cubicBezTo>
                <a:cubicBezTo>
                  <a:pt x="1027857" y="326468"/>
                  <a:pt x="991022" y="323579"/>
                  <a:pt x="975132" y="325024"/>
                </a:cubicBezTo>
                <a:cubicBezTo>
                  <a:pt x="959242" y="326469"/>
                  <a:pt x="955630" y="329358"/>
                  <a:pt x="944796" y="338025"/>
                </a:cubicBezTo>
                <a:cubicBezTo>
                  <a:pt x="933962" y="346692"/>
                  <a:pt x="920239" y="366194"/>
                  <a:pt x="910127" y="377028"/>
                </a:cubicBezTo>
                <a:cubicBezTo>
                  <a:pt x="900015" y="387862"/>
                  <a:pt x="892792" y="393641"/>
                  <a:pt x="884125" y="403030"/>
                </a:cubicBezTo>
                <a:cubicBezTo>
                  <a:pt x="875458" y="412419"/>
                  <a:pt x="874013" y="431920"/>
                  <a:pt x="858123" y="433365"/>
                </a:cubicBezTo>
                <a:cubicBezTo>
                  <a:pt x="842233" y="434810"/>
                  <a:pt x="810453" y="427587"/>
                  <a:pt x="788785" y="411697"/>
                </a:cubicBezTo>
                <a:cubicBezTo>
                  <a:pt x="767117" y="395807"/>
                  <a:pt x="745449" y="361860"/>
                  <a:pt x="728114" y="338025"/>
                </a:cubicBezTo>
                <a:cubicBezTo>
                  <a:pt x="710779" y="314190"/>
                  <a:pt x="704278" y="291076"/>
                  <a:pt x="684777" y="268686"/>
                </a:cubicBezTo>
                <a:cubicBezTo>
                  <a:pt x="665276" y="246296"/>
                  <a:pt x="630606" y="221739"/>
                  <a:pt x="611105" y="203682"/>
                </a:cubicBezTo>
                <a:cubicBezTo>
                  <a:pt x="591604" y="185625"/>
                  <a:pt x="580770" y="171179"/>
                  <a:pt x="567769" y="160345"/>
                </a:cubicBezTo>
                <a:cubicBezTo>
                  <a:pt x="554768" y="149511"/>
                  <a:pt x="545379" y="144455"/>
                  <a:pt x="533100" y="138677"/>
                </a:cubicBezTo>
                <a:cubicBezTo>
                  <a:pt x="520821" y="132899"/>
                  <a:pt x="507098" y="127843"/>
                  <a:pt x="494097" y="125676"/>
                </a:cubicBezTo>
                <a:cubicBezTo>
                  <a:pt x="481096" y="123509"/>
                  <a:pt x="466650" y="118453"/>
                  <a:pt x="455094" y="125676"/>
                </a:cubicBezTo>
                <a:cubicBezTo>
                  <a:pt x="443538" y="132899"/>
                  <a:pt x="434870" y="140121"/>
                  <a:pt x="424758" y="169012"/>
                </a:cubicBezTo>
                <a:cubicBezTo>
                  <a:pt x="414646" y="197903"/>
                  <a:pt x="400923" y="249907"/>
                  <a:pt x="394423" y="299022"/>
                </a:cubicBezTo>
                <a:cubicBezTo>
                  <a:pt x="387923" y="348137"/>
                  <a:pt x="387922" y="409530"/>
                  <a:pt x="385755" y="463701"/>
                </a:cubicBezTo>
                <a:cubicBezTo>
                  <a:pt x="383588" y="517872"/>
                  <a:pt x="385756" y="578543"/>
                  <a:pt x="381422" y="624046"/>
                </a:cubicBezTo>
                <a:cubicBezTo>
                  <a:pt x="377089" y="669549"/>
                  <a:pt x="370588" y="707829"/>
                  <a:pt x="359754" y="736720"/>
                </a:cubicBezTo>
                <a:cubicBezTo>
                  <a:pt x="348920" y="765611"/>
                  <a:pt x="331585" y="769223"/>
                  <a:pt x="316417" y="797392"/>
                </a:cubicBezTo>
                <a:cubicBezTo>
                  <a:pt x="301249" y="825561"/>
                  <a:pt x="286804" y="872508"/>
                  <a:pt x="268747" y="905733"/>
                </a:cubicBezTo>
                <a:cubicBezTo>
                  <a:pt x="250690" y="938957"/>
                  <a:pt x="226133" y="973626"/>
                  <a:pt x="208076" y="996739"/>
                </a:cubicBezTo>
                <a:cubicBezTo>
                  <a:pt x="190019" y="1019852"/>
                  <a:pt x="178463" y="1029242"/>
                  <a:pt x="160406" y="1044410"/>
                </a:cubicBezTo>
                <a:cubicBezTo>
                  <a:pt x="142349" y="1059578"/>
                  <a:pt x="79511" y="1073301"/>
                  <a:pt x="56398" y="1092080"/>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itre 1">
            <a:extLst>
              <a:ext uri="{FF2B5EF4-FFF2-40B4-BE49-F238E27FC236}">
                <a16:creationId xmlns:a16="http://schemas.microsoft.com/office/drawing/2014/main" id="{1DD6310C-0758-404C-9589-D81802395B33}"/>
              </a:ext>
            </a:extLst>
          </p:cNvPr>
          <p:cNvSpPr>
            <a:spLocks noGrp="1"/>
          </p:cNvSpPr>
          <p:nvPr>
            <p:ph type="title"/>
          </p:nvPr>
        </p:nvSpPr>
        <p:spPr>
          <a:xfrm>
            <a:off x="532800" y="572400"/>
            <a:ext cx="10515600" cy="550607"/>
          </a:xfrm>
        </p:spPr>
        <p:txBody>
          <a:bodyPr>
            <a:normAutofit fontScale="90000"/>
          </a:bodyPr>
          <a:lstStyle/>
          <a:p>
            <a:r>
              <a:rPr lang="fr-CA" dirty="0">
                <a:ea typeface="+mn-lt"/>
                <a:cs typeface="+mn-lt"/>
              </a:rPr>
              <a:t>Réaliser un projet </a:t>
            </a:r>
            <a:r>
              <a:rPr lang="fr-CA" b="0" dirty="0">
                <a:ea typeface="+mn-lt"/>
                <a:cs typeface="+mn-lt"/>
              </a:rPr>
              <a:t>– cartographie et validation terrain</a:t>
            </a:r>
          </a:p>
        </p:txBody>
      </p:sp>
      <p:sp>
        <p:nvSpPr>
          <p:cNvPr id="20" name="Espace réservé du numéro de diapositive 3">
            <a:extLst>
              <a:ext uri="{FF2B5EF4-FFF2-40B4-BE49-F238E27FC236}">
                <a16:creationId xmlns:a16="http://schemas.microsoft.com/office/drawing/2014/main" id="{A7D0C006-1D8B-429C-B6D2-1FD99C60C65B}"/>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35</a:t>
            </a:fld>
            <a:endParaRPr lang="fr-CA"/>
          </a:p>
        </p:txBody>
      </p:sp>
      <p:sp>
        <p:nvSpPr>
          <p:cNvPr id="12" name="ZoneTexte 11">
            <a:extLst>
              <a:ext uri="{FF2B5EF4-FFF2-40B4-BE49-F238E27FC236}">
                <a16:creationId xmlns:a16="http://schemas.microsoft.com/office/drawing/2014/main" id="{824CDCBA-0B2D-43C6-8C80-543E9944279F}"/>
              </a:ext>
            </a:extLst>
          </p:cNvPr>
          <p:cNvSpPr txBox="1"/>
          <p:nvPr/>
        </p:nvSpPr>
        <p:spPr>
          <a:xfrm>
            <a:off x="233294" y="4152170"/>
            <a:ext cx="734429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600" dirty="0"/>
              <a:t>Considérant les superficies importantes, il peut être acceptable pour l’application de moduler l’effort de caractérisation et de délimitation dans certaines situations.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600" dirty="0"/>
              <a:t>Par exemple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dirty="0"/>
              <a:t>le maintien d’un couvert forestier;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dirty="0"/>
              <a:t>le calcul des superficies de milieu récolté par aire de récolte.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Il est alors possible d’exclure les milieux humides de petite taille dont la superficie est difficile à préciser par photo-interprétation et où la validation terrain est complexe. </a:t>
            </a:r>
          </a:p>
        </p:txBody>
      </p:sp>
      <p:sp>
        <p:nvSpPr>
          <p:cNvPr id="14" name="Forme libre : forme 13">
            <a:extLst>
              <a:ext uri="{FF2B5EF4-FFF2-40B4-BE49-F238E27FC236}">
                <a16:creationId xmlns:a16="http://schemas.microsoft.com/office/drawing/2014/main" id="{375551B8-D715-43AC-8CF6-ECF702238032}"/>
              </a:ext>
            </a:extLst>
          </p:cNvPr>
          <p:cNvSpPr/>
          <p:nvPr/>
        </p:nvSpPr>
        <p:spPr>
          <a:xfrm>
            <a:off x="2888375" y="2085569"/>
            <a:ext cx="2227395" cy="1470749"/>
          </a:xfrm>
          <a:custGeom>
            <a:avLst/>
            <a:gdLst>
              <a:gd name="connsiteX0" fmla="*/ 2214565 w 2227395"/>
              <a:gd name="connsiteY0" fmla="*/ 4988 h 1470749"/>
              <a:gd name="connsiteX1" fmla="*/ 1885207 w 2227395"/>
              <a:gd name="connsiteY1" fmla="*/ 9321 h 1470749"/>
              <a:gd name="connsiteX2" fmla="*/ 1525514 w 2227395"/>
              <a:gd name="connsiteY2" fmla="*/ 30989 h 1470749"/>
              <a:gd name="connsiteX3" fmla="*/ 1334834 w 2227395"/>
              <a:gd name="connsiteY3" fmla="*/ 56991 h 1470749"/>
              <a:gd name="connsiteX4" fmla="*/ 1083482 w 2227395"/>
              <a:gd name="connsiteY4" fmla="*/ 43990 h 1470749"/>
              <a:gd name="connsiteX5" fmla="*/ 871133 w 2227395"/>
              <a:gd name="connsiteY5" fmla="*/ 13655 h 1470749"/>
              <a:gd name="connsiteX6" fmla="*/ 671786 w 2227395"/>
              <a:gd name="connsiteY6" fmla="*/ 26656 h 1470749"/>
              <a:gd name="connsiteX7" fmla="*/ 520108 w 2227395"/>
              <a:gd name="connsiteY7" fmla="*/ 104661 h 1470749"/>
              <a:gd name="connsiteX8" fmla="*/ 459437 w 2227395"/>
              <a:gd name="connsiteY8" fmla="*/ 160999 h 1470749"/>
              <a:gd name="connsiteX9" fmla="*/ 164749 w 2227395"/>
              <a:gd name="connsiteY9" fmla="*/ 117662 h 1470749"/>
              <a:gd name="connsiteX10" fmla="*/ 73742 w 2227395"/>
              <a:gd name="connsiteY10" fmla="*/ 239005 h 1470749"/>
              <a:gd name="connsiteX11" fmla="*/ 108411 w 2227395"/>
              <a:gd name="connsiteY11" fmla="*/ 369014 h 1470749"/>
              <a:gd name="connsiteX12" fmla="*/ 91077 w 2227395"/>
              <a:gd name="connsiteY12" fmla="*/ 447020 h 1470749"/>
              <a:gd name="connsiteX13" fmla="*/ 34739 w 2227395"/>
              <a:gd name="connsiteY13" fmla="*/ 538026 h 1470749"/>
              <a:gd name="connsiteX14" fmla="*/ 70 w 2227395"/>
              <a:gd name="connsiteY14" fmla="*/ 564028 h 1470749"/>
              <a:gd name="connsiteX15" fmla="*/ 43406 w 2227395"/>
              <a:gd name="connsiteY15" fmla="*/ 733041 h 1470749"/>
              <a:gd name="connsiteX16" fmla="*/ 130079 w 2227395"/>
              <a:gd name="connsiteY16" fmla="*/ 824047 h 1470749"/>
              <a:gd name="connsiteX17" fmla="*/ 164749 w 2227395"/>
              <a:gd name="connsiteY17" fmla="*/ 850049 h 1470749"/>
              <a:gd name="connsiteX18" fmla="*/ 117078 w 2227395"/>
              <a:gd name="connsiteY18" fmla="*/ 1092734 h 1470749"/>
              <a:gd name="connsiteX19" fmla="*/ 130079 w 2227395"/>
              <a:gd name="connsiteY19" fmla="*/ 1322417 h 1470749"/>
              <a:gd name="connsiteX20" fmla="*/ 208085 w 2227395"/>
              <a:gd name="connsiteY20" fmla="*/ 1383088 h 1470749"/>
              <a:gd name="connsiteX21" fmla="*/ 255755 w 2227395"/>
              <a:gd name="connsiteY21" fmla="*/ 1422091 h 1470749"/>
              <a:gd name="connsiteX22" fmla="*/ 355429 w 2227395"/>
              <a:gd name="connsiteY22" fmla="*/ 1461094 h 1470749"/>
              <a:gd name="connsiteX23" fmla="*/ 489772 w 2227395"/>
              <a:gd name="connsiteY23" fmla="*/ 1469761 h 1470749"/>
              <a:gd name="connsiteX24" fmla="*/ 611114 w 2227395"/>
              <a:gd name="connsiteY24" fmla="*/ 1443759 h 1470749"/>
              <a:gd name="connsiteX25" fmla="*/ 702121 w 2227395"/>
              <a:gd name="connsiteY25" fmla="*/ 1396089 h 1470749"/>
              <a:gd name="connsiteX26" fmla="*/ 645784 w 2227395"/>
              <a:gd name="connsiteY26" fmla="*/ 1292081 h 1470749"/>
              <a:gd name="connsiteX27" fmla="*/ 654451 w 2227395"/>
              <a:gd name="connsiteY27" fmla="*/ 1123069 h 1470749"/>
              <a:gd name="connsiteX28" fmla="*/ 676119 w 2227395"/>
              <a:gd name="connsiteY28" fmla="*/ 1001727 h 1470749"/>
              <a:gd name="connsiteX29" fmla="*/ 754125 w 2227395"/>
              <a:gd name="connsiteY29" fmla="*/ 910720 h 1470749"/>
              <a:gd name="connsiteX30" fmla="*/ 862466 w 2227395"/>
              <a:gd name="connsiteY30" fmla="*/ 772043 h 1470749"/>
              <a:gd name="connsiteX31" fmla="*/ 983808 w 2227395"/>
              <a:gd name="connsiteY31" fmla="*/ 672370 h 1470749"/>
              <a:gd name="connsiteX32" fmla="*/ 1113818 w 2227395"/>
              <a:gd name="connsiteY32" fmla="*/ 616032 h 1470749"/>
              <a:gd name="connsiteX33" fmla="*/ 1256828 w 2227395"/>
              <a:gd name="connsiteY33" fmla="*/ 616032 h 1470749"/>
              <a:gd name="connsiteX34" fmla="*/ 1321833 w 2227395"/>
              <a:gd name="connsiteY34" fmla="*/ 611698 h 1470749"/>
              <a:gd name="connsiteX35" fmla="*/ 1382504 w 2227395"/>
              <a:gd name="connsiteY35" fmla="*/ 590030 h 1470749"/>
              <a:gd name="connsiteX36" fmla="*/ 1477844 w 2227395"/>
              <a:gd name="connsiteY36" fmla="*/ 555361 h 1470749"/>
              <a:gd name="connsiteX37" fmla="*/ 1599187 w 2227395"/>
              <a:gd name="connsiteY37" fmla="*/ 460021 h 1470749"/>
              <a:gd name="connsiteX38" fmla="*/ 1716195 w 2227395"/>
              <a:gd name="connsiteY38" fmla="*/ 395016 h 1470749"/>
              <a:gd name="connsiteX39" fmla="*/ 1716195 w 2227395"/>
              <a:gd name="connsiteY39" fmla="*/ 499024 h 1470749"/>
              <a:gd name="connsiteX40" fmla="*/ 1633856 w 2227395"/>
              <a:gd name="connsiteY40" fmla="*/ 611698 h 1470749"/>
              <a:gd name="connsiteX41" fmla="*/ 1616521 w 2227395"/>
              <a:gd name="connsiteY41" fmla="*/ 659369 h 1470749"/>
              <a:gd name="connsiteX42" fmla="*/ 1603520 w 2227395"/>
              <a:gd name="connsiteY42" fmla="*/ 733041 h 1470749"/>
              <a:gd name="connsiteX43" fmla="*/ 1638189 w 2227395"/>
              <a:gd name="connsiteY43" fmla="*/ 815380 h 1470749"/>
              <a:gd name="connsiteX44" fmla="*/ 1681526 w 2227395"/>
              <a:gd name="connsiteY44" fmla="*/ 824047 h 1470749"/>
              <a:gd name="connsiteX45" fmla="*/ 1759532 w 2227395"/>
              <a:gd name="connsiteY45" fmla="*/ 837048 h 1470749"/>
              <a:gd name="connsiteX46" fmla="*/ 1833204 w 2227395"/>
              <a:gd name="connsiteY46" fmla="*/ 806713 h 1470749"/>
              <a:gd name="connsiteX47" fmla="*/ 1867873 w 2227395"/>
              <a:gd name="connsiteY47" fmla="*/ 737374 h 1470749"/>
              <a:gd name="connsiteX48" fmla="*/ 1902542 w 2227395"/>
              <a:gd name="connsiteY48" fmla="*/ 650701 h 1470749"/>
              <a:gd name="connsiteX49" fmla="*/ 1958879 w 2227395"/>
              <a:gd name="connsiteY49" fmla="*/ 542360 h 1470749"/>
              <a:gd name="connsiteX50" fmla="*/ 2010883 w 2227395"/>
              <a:gd name="connsiteY50" fmla="*/ 512025 h 1470749"/>
              <a:gd name="connsiteX51" fmla="*/ 2101890 w 2227395"/>
              <a:gd name="connsiteY51" fmla="*/ 490356 h 1470749"/>
              <a:gd name="connsiteX52" fmla="*/ 2184229 w 2227395"/>
              <a:gd name="connsiteY52" fmla="*/ 468688 h 1470749"/>
              <a:gd name="connsiteX53" fmla="*/ 2188563 w 2227395"/>
              <a:gd name="connsiteY53" fmla="*/ 460021 h 1470749"/>
              <a:gd name="connsiteX54" fmla="*/ 2119224 w 2227395"/>
              <a:gd name="connsiteY54" fmla="*/ 416684 h 1470749"/>
              <a:gd name="connsiteX55" fmla="*/ 2067221 w 2227395"/>
              <a:gd name="connsiteY55" fmla="*/ 308343 h 1470749"/>
              <a:gd name="connsiteX56" fmla="*/ 2106223 w 2227395"/>
              <a:gd name="connsiteY56" fmla="*/ 121996 h 1470749"/>
              <a:gd name="connsiteX57" fmla="*/ 2153894 w 2227395"/>
              <a:gd name="connsiteY57" fmla="*/ 78660 h 1470749"/>
              <a:gd name="connsiteX58" fmla="*/ 2214565 w 2227395"/>
              <a:gd name="connsiteY58" fmla="*/ 4988 h 14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27395" h="1470749">
                <a:moveTo>
                  <a:pt x="2214565" y="4988"/>
                </a:moveTo>
                <a:cubicBezTo>
                  <a:pt x="2169784" y="-6568"/>
                  <a:pt x="2000049" y="4988"/>
                  <a:pt x="1885207" y="9321"/>
                </a:cubicBezTo>
                <a:cubicBezTo>
                  <a:pt x="1770365" y="13654"/>
                  <a:pt x="1617243" y="23044"/>
                  <a:pt x="1525514" y="30989"/>
                </a:cubicBezTo>
                <a:cubicBezTo>
                  <a:pt x="1433785" y="38934"/>
                  <a:pt x="1408506" y="54824"/>
                  <a:pt x="1334834" y="56991"/>
                </a:cubicBezTo>
                <a:cubicBezTo>
                  <a:pt x="1261162" y="59158"/>
                  <a:pt x="1160765" y="51213"/>
                  <a:pt x="1083482" y="43990"/>
                </a:cubicBezTo>
                <a:cubicBezTo>
                  <a:pt x="1006199" y="36767"/>
                  <a:pt x="939749" y="16544"/>
                  <a:pt x="871133" y="13655"/>
                </a:cubicBezTo>
                <a:cubicBezTo>
                  <a:pt x="802517" y="10766"/>
                  <a:pt x="730290" y="11488"/>
                  <a:pt x="671786" y="26656"/>
                </a:cubicBezTo>
                <a:cubicBezTo>
                  <a:pt x="613282" y="41824"/>
                  <a:pt x="555500" y="82270"/>
                  <a:pt x="520108" y="104661"/>
                </a:cubicBezTo>
                <a:cubicBezTo>
                  <a:pt x="484716" y="127052"/>
                  <a:pt x="518663" y="158832"/>
                  <a:pt x="459437" y="160999"/>
                </a:cubicBezTo>
                <a:cubicBezTo>
                  <a:pt x="400210" y="163166"/>
                  <a:pt x="229031" y="104661"/>
                  <a:pt x="164749" y="117662"/>
                </a:cubicBezTo>
                <a:cubicBezTo>
                  <a:pt x="100466" y="130663"/>
                  <a:pt x="83132" y="197113"/>
                  <a:pt x="73742" y="239005"/>
                </a:cubicBezTo>
                <a:cubicBezTo>
                  <a:pt x="64352" y="280897"/>
                  <a:pt x="105522" y="334345"/>
                  <a:pt x="108411" y="369014"/>
                </a:cubicBezTo>
                <a:cubicBezTo>
                  <a:pt x="111300" y="403683"/>
                  <a:pt x="103356" y="418851"/>
                  <a:pt x="91077" y="447020"/>
                </a:cubicBezTo>
                <a:cubicBezTo>
                  <a:pt x="78798" y="475189"/>
                  <a:pt x="49907" y="518525"/>
                  <a:pt x="34739" y="538026"/>
                </a:cubicBezTo>
                <a:cubicBezTo>
                  <a:pt x="19571" y="557527"/>
                  <a:pt x="-1374" y="531526"/>
                  <a:pt x="70" y="564028"/>
                </a:cubicBezTo>
                <a:cubicBezTo>
                  <a:pt x="1514" y="596530"/>
                  <a:pt x="21738" y="689705"/>
                  <a:pt x="43406" y="733041"/>
                </a:cubicBezTo>
                <a:cubicBezTo>
                  <a:pt x="65074" y="776378"/>
                  <a:pt x="109855" y="804546"/>
                  <a:pt x="130079" y="824047"/>
                </a:cubicBezTo>
                <a:cubicBezTo>
                  <a:pt x="150303" y="843548"/>
                  <a:pt x="166916" y="805268"/>
                  <a:pt x="164749" y="850049"/>
                </a:cubicBezTo>
                <a:cubicBezTo>
                  <a:pt x="162582" y="894830"/>
                  <a:pt x="122856" y="1014006"/>
                  <a:pt x="117078" y="1092734"/>
                </a:cubicBezTo>
                <a:cubicBezTo>
                  <a:pt x="111300" y="1171462"/>
                  <a:pt x="114911" y="1274025"/>
                  <a:pt x="130079" y="1322417"/>
                </a:cubicBezTo>
                <a:cubicBezTo>
                  <a:pt x="145247" y="1370809"/>
                  <a:pt x="187139" y="1366476"/>
                  <a:pt x="208085" y="1383088"/>
                </a:cubicBezTo>
                <a:cubicBezTo>
                  <a:pt x="229031" y="1399700"/>
                  <a:pt x="231198" y="1409090"/>
                  <a:pt x="255755" y="1422091"/>
                </a:cubicBezTo>
                <a:cubicBezTo>
                  <a:pt x="280312" y="1435092"/>
                  <a:pt x="316426" y="1453149"/>
                  <a:pt x="355429" y="1461094"/>
                </a:cubicBezTo>
                <a:cubicBezTo>
                  <a:pt x="394432" y="1469039"/>
                  <a:pt x="447158" y="1472650"/>
                  <a:pt x="489772" y="1469761"/>
                </a:cubicBezTo>
                <a:cubicBezTo>
                  <a:pt x="532386" y="1466872"/>
                  <a:pt x="575723" y="1456038"/>
                  <a:pt x="611114" y="1443759"/>
                </a:cubicBezTo>
                <a:cubicBezTo>
                  <a:pt x="646505" y="1431480"/>
                  <a:pt x="696343" y="1421369"/>
                  <a:pt x="702121" y="1396089"/>
                </a:cubicBezTo>
                <a:cubicBezTo>
                  <a:pt x="707899" y="1370809"/>
                  <a:pt x="653729" y="1337584"/>
                  <a:pt x="645784" y="1292081"/>
                </a:cubicBezTo>
                <a:cubicBezTo>
                  <a:pt x="637839" y="1246578"/>
                  <a:pt x="649395" y="1171461"/>
                  <a:pt x="654451" y="1123069"/>
                </a:cubicBezTo>
                <a:cubicBezTo>
                  <a:pt x="659507" y="1074677"/>
                  <a:pt x="659507" y="1037118"/>
                  <a:pt x="676119" y="1001727"/>
                </a:cubicBezTo>
                <a:cubicBezTo>
                  <a:pt x="692731" y="966336"/>
                  <a:pt x="723067" y="949001"/>
                  <a:pt x="754125" y="910720"/>
                </a:cubicBezTo>
                <a:cubicBezTo>
                  <a:pt x="785183" y="872439"/>
                  <a:pt x="824185" y="811768"/>
                  <a:pt x="862466" y="772043"/>
                </a:cubicBezTo>
                <a:cubicBezTo>
                  <a:pt x="900746" y="732318"/>
                  <a:pt x="941916" y="698372"/>
                  <a:pt x="983808" y="672370"/>
                </a:cubicBezTo>
                <a:cubicBezTo>
                  <a:pt x="1025700" y="646368"/>
                  <a:pt x="1068315" y="625422"/>
                  <a:pt x="1113818" y="616032"/>
                </a:cubicBezTo>
                <a:cubicBezTo>
                  <a:pt x="1159321" y="606642"/>
                  <a:pt x="1222159" y="616754"/>
                  <a:pt x="1256828" y="616032"/>
                </a:cubicBezTo>
                <a:cubicBezTo>
                  <a:pt x="1291497" y="615310"/>
                  <a:pt x="1300887" y="616032"/>
                  <a:pt x="1321833" y="611698"/>
                </a:cubicBezTo>
                <a:cubicBezTo>
                  <a:pt x="1342779" y="607364"/>
                  <a:pt x="1382504" y="590030"/>
                  <a:pt x="1382504" y="590030"/>
                </a:cubicBezTo>
                <a:cubicBezTo>
                  <a:pt x="1408506" y="580641"/>
                  <a:pt x="1441730" y="577029"/>
                  <a:pt x="1477844" y="555361"/>
                </a:cubicBezTo>
                <a:cubicBezTo>
                  <a:pt x="1513958" y="533693"/>
                  <a:pt x="1559462" y="486745"/>
                  <a:pt x="1599187" y="460021"/>
                </a:cubicBezTo>
                <a:cubicBezTo>
                  <a:pt x="1638912" y="433297"/>
                  <a:pt x="1696694" y="388516"/>
                  <a:pt x="1716195" y="395016"/>
                </a:cubicBezTo>
                <a:cubicBezTo>
                  <a:pt x="1735696" y="401517"/>
                  <a:pt x="1729918" y="462910"/>
                  <a:pt x="1716195" y="499024"/>
                </a:cubicBezTo>
                <a:cubicBezTo>
                  <a:pt x="1702472" y="535138"/>
                  <a:pt x="1650468" y="584974"/>
                  <a:pt x="1633856" y="611698"/>
                </a:cubicBezTo>
                <a:cubicBezTo>
                  <a:pt x="1617244" y="638422"/>
                  <a:pt x="1621577" y="639145"/>
                  <a:pt x="1616521" y="659369"/>
                </a:cubicBezTo>
                <a:cubicBezTo>
                  <a:pt x="1611465" y="679593"/>
                  <a:pt x="1599909" y="707039"/>
                  <a:pt x="1603520" y="733041"/>
                </a:cubicBezTo>
                <a:cubicBezTo>
                  <a:pt x="1607131" y="759043"/>
                  <a:pt x="1625188" y="800212"/>
                  <a:pt x="1638189" y="815380"/>
                </a:cubicBezTo>
                <a:cubicBezTo>
                  <a:pt x="1651190" y="830548"/>
                  <a:pt x="1661302" y="820436"/>
                  <a:pt x="1681526" y="824047"/>
                </a:cubicBezTo>
                <a:cubicBezTo>
                  <a:pt x="1701750" y="827658"/>
                  <a:pt x="1734252" y="839937"/>
                  <a:pt x="1759532" y="837048"/>
                </a:cubicBezTo>
                <a:cubicBezTo>
                  <a:pt x="1784812" y="834159"/>
                  <a:pt x="1815147" y="823325"/>
                  <a:pt x="1833204" y="806713"/>
                </a:cubicBezTo>
                <a:cubicBezTo>
                  <a:pt x="1851261" y="790101"/>
                  <a:pt x="1856317" y="763376"/>
                  <a:pt x="1867873" y="737374"/>
                </a:cubicBezTo>
                <a:cubicBezTo>
                  <a:pt x="1879429" y="711372"/>
                  <a:pt x="1887374" y="683203"/>
                  <a:pt x="1902542" y="650701"/>
                </a:cubicBezTo>
                <a:cubicBezTo>
                  <a:pt x="1917710" y="618199"/>
                  <a:pt x="1940822" y="565473"/>
                  <a:pt x="1958879" y="542360"/>
                </a:cubicBezTo>
                <a:cubicBezTo>
                  <a:pt x="1976936" y="519247"/>
                  <a:pt x="1987048" y="520692"/>
                  <a:pt x="2010883" y="512025"/>
                </a:cubicBezTo>
                <a:cubicBezTo>
                  <a:pt x="2034718" y="503358"/>
                  <a:pt x="2072999" y="497579"/>
                  <a:pt x="2101890" y="490356"/>
                </a:cubicBezTo>
                <a:cubicBezTo>
                  <a:pt x="2130781" y="483133"/>
                  <a:pt x="2184229" y="468688"/>
                  <a:pt x="2184229" y="468688"/>
                </a:cubicBezTo>
                <a:cubicBezTo>
                  <a:pt x="2198674" y="463632"/>
                  <a:pt x="2199397" y="468688"/>
                  <a:pt x="2188563" y="460021"/>
                </a:cubicBezTo>
                <a:cubicBezTo>
                  <a:pt x="2177729" y="451354"/>
                  <a:pt x="2139448" y="441964"/>
                  <a:pt x="2119224" y="416684"/>
                </a:cubicBezTo>
                <a:cubicBezTo>
                  <a:pt x="2099000" y="391404"/>
                  <a:pt x="2069388" y="357457"/>
                  <a:pt x="2067221" y="308343"/>
                </a:cubicBezTo>
                <a:cubicBezTo>
                  <a:pt x="2065054" y="259229"/>
                  <a:pt x="2091778" y="160276"/>
                  <a:pt x="2106223" y="121996"/>
                </a:cubicBezTo>
                <a:cubicBezTo>
                  <a:pt x="2120668" y="83716"/>
                  <a:pt x="2133670" y="99606"/>
                  <a:pt x="2153894" y="78660"/>
                </a:cubicBezTo>
                <a:cubicBezTo>
                  <a:pt x="2174118" y="57714"/>
                  <a:pt x="2259346" y="16544"/>
                  <a:pt x="2214565" y="4988"/>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Forme libre : forme 14">
            <a:extLst>
              <a:ext uri="{FF2B5EF4-FFF2-40B4-BE49-F238E27FC236}">
                <a16:creationId xmlns:a16="http://schemas.microsoft.com/office/drawing/2014/main" id="{6633A02F-A822-46B5-BF1D-720565FFEC11}"/>
              </a:ext>
            </a:extLst>
          </p:cNvPr>
          <p:cNvSpPr/>
          <p:nvPr/>
        </p:nvSpPr>
        <p:spPr>
          <a:xfrm>
            <a:off x="3962694" y="3049351"/>
            <a:ext cx="541806" cy="459738"/>
          </a:xfrm>
          <a:custGeom>
            <a:avLst/>
            <a:gdLst>
              <a:gd name="connsiteX0" fmla="*/ 225350 w 541806"/>
              <a:gd name="connsiteY0" fmla="*/ 1433 h 459738"/>
              <a:gd name="connsiteX1" fmla="*/ 398696 w 541806"/>
              <a:gd name="connsiteY1" fmla="*/ 31768 h 459738"/>
              <a:gd name="connsiteX2" fmla="*/ 489702 w 541806"/>
              <a:gd name="connsiteY2" fmla="*/ 36102 h 459738"/>
              <a:gd name="connsiteX3" fmla="*/ 520038 w 541806"/>
              <a:gd name="connsiteY3" fmla="*/ 79439 h 459738"/>
              <a:gd name="connsiteX4" fmla="*/ 541706 w 541806"/>
              <a:gd name="connsiteY4" fmla="*/ 140110 h 459738"/>
              <a:gd name="connsiteX5" fmla="*/ 511371 w 541806"/>
              <a:gd name="connsiteY5" fmla="*/ 248451 h 459738"/>
              <a:gd name="connsiteX6" fmla="*/ 502703 w 541806"/>
              <a:gd name="connsiteY6" fmla="*/ 304788 h 459738"/>
              <a:gd name="connsiteX7" fmla="*/ 420364 w 541806"/>
              <a:gd name="connsiteY7" fmla="*/ 369793 h 459738"/>
              <a:gd name="connsiteX8" fmla="*/ 329357 w 541806"/>
              <a:gd name="connsiteY8" fmla="*/ 426130 h 459738"/>
              <a:gd name="connsiteX9" fmla="*/ 264353 w 541806"/>
              <a:gd name="connsiteY9" fmla="*/ 456466 h 459738"/>
              <a:gd name="connsiteX10" fmla="*/ 186347 w 541806"/>
              <a:gd name="connsiteY10" fmla="*/ 456466 h 459738"/>
              <a:gd name="connsiteX11" fmla="*/ 95340 w 541806"/>
              <a:gd name="connsiteY11" fmla="*/ 434798 h 459738"/>
              <a:gd name="connsiteX12" fmla="*/ 34669 w 541806"/>
              <a:gd name="connsiteY12" fmla="*/ 391461 h 459738"/>
              <a:gd name="connsiteX13" fmla="*/ 0 w 541806"/>
              <a:gd name="connsiteY13" fmla="*/ 326457 h 459738"/>
              <a:gd name="connsiteX14" fmla="*/ 34669 w 541806"/>
              <a:gd name="connsiteY14" fmla="*/ 226783 h 459738"/>
              <a:gd name="connsiteX15" fmla="*/ 78006 w 541806"/>
              <a:gd name="connsiteY15" fmla="*/ 148777 h 459738"/>
              <a:gd name="connsiteX16" fmla="*/ 108341 w 541806"/>
              <a:gd name="connsiteY16" fmla="*/ 140110 h 459738"/>
              <a:gd name="connsiteX17" fmla="*/ 143010 w 541806"/>
              <a:gd name="connsiteY17" fmla="*/ 83772 h 459738"/>
              <a:gd name="connsiteX18" fmla="*/ 225350 w 541806"/>
              <a:gd name="connsiteY18" fmla="*/ 1433 h 45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806" h="459738">
                <a:moveTo>
                  <a:pt x="225350" y="1433"/>
                </a:moveTo>
                <a:cubicBezTo>
                  <a:pt x="267964" y="-7234"/>
                  <a:pt x="354637" y="25990"/>
                  <a:pt x="398696" y="31768"/>
                </a:cubicBezTo>
                <a:cubicBezTo>
                  <a:pt x="442755" y="37546"/>
                  <a:pt x="469478" y="28157"/>
                  <a:pt x="489702" y="36102"/>
                </a:cubicBezTo>
                <a:cubicBezTo>
                  <a:pt x="509926" y="44047"/>
                  <a:pt x="511371" y="62104"/>
                  <a:pt x="520038" y="79439"/>
                </a:cubicBezTo>
                <a:cubicBezTo>
                  <a:pt x="528705" y="96774"/>
                  <a:pt x="543151" y="111941"/>
                  <a:pt x="541706" y="140110"/>
                </a:cubicBezTo>
                <a:cubicBezTo>
                  <a:pt x="540262" y="168279"/>
                  <a:pt x="517872" y="221005"/>
                  <a:pt x="511371" y="248451"/>
                </a:cubicBezTo>
                <a:cubicBezTo>
                  <a:pt x="504871" y="275897"/>
                  <a:pt x="517871" y="284564"/>
                  <a:pt x="502703" y="304788"/>
                </a:cubicBezTo>
                <a:cubicBezTo>
                  <a:pt x="487535" y="325012"/>
                  <a:pt x="449255" y="349569"/>
                  <a:pt x="420364" y="369793"/>
                </a:cubicBezTo>
                <a:cubicBezTo>
                  <a:pt x="391473" y="390017"/>
                  <a:pt x="355359" y="411685"/>
                  <a:pt x="329357" y="426130"/>
                </a:cubicBezTo>
                <a:cubicBezTo>
                  <a:pt x="303355" y="440576"/>
                  <a:pt x="288188" y="451410"/>
                  <a:pt x="264353" y="456466"/>
                </a:cubicBezTo>
                <a:cubicBezTo>
                  <a:pt x="240518" y="461522"/>
                  <a:pt x="214516" y="460077"/>
                  <a:pt x="186347" y="456466"/>
                </a:cubicBezTo>
                <a:cubicBezTo>
                  <a:pt x="158178" y="452855"/>
                  <a:pt x="120620" y="445632"/>
                  <a:pt x="95340" y="434798"/>
                </a:cubicBezTo>
                <a:cubicBezTo>
                  <a:pt x="70060" y="423964"/>
                  <a:pt x="50559" y="409518"/>
                  <a:pt x="34669" y="391461"/>
                </a:cubicBezTo>
                <a:cubicBezTo>
                  <a:pt x="18779" y="373404"/>
                  <a:pt x="0" y="353903"/>
                  <a:pt x="0" y="326457"/>
                </a:cubicBezTo>
                <a:cubicBezTo>
                  <a:pt x="0" y="299011"/>
                  <a:pt x="21668" y="256396"/>
                  <a:pt x="34669" y="226783"/>
                </a:cubicBezTo>
                <a:cubicBezTo>
                  <a:pt x="47670" y="197170"/>
                  <a:pt x="65727" y="163223"/>
                  <a:pt x="78006" y="148777"/>
                </a:cubicBezTo>
                <a:cubicBezTo>
                  <a:pt x="90285" y="134332"/>
                  <a:pt x="97507" y="150944"/>
                  <a:pt x="108341" y="140110"/>
                </a:cubicBezTo>
                <a:cubicBezTo>
                  <a:pt x="119175" y="129276"/>
                  <a:pt x="130009" y="101829"/>
                  <a:pt x="143010" y="83772"/>
                </a:cubicBezTo>
                <a:cubicBezTo>
                  <a:pt x="156011" y="65715"/>
                  <a:pt x="182736" y="10100"/>
                  <a:pt x="225350" y="143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Forme libre : forme 21">
            <a:extLst>
              <a:ext uri="{FF2B5EF4-FFF2-40B4-BE49-F238E27FC236}">
                <a16:creationId xmlns:a16="http://schemas.microsoft.com/office/drawing/2014/main" id="{0607A857-9883-476D-844F-36CD5C800C3A}"/>
              </a:ext>
            </a:extLst>
          </p:cNvPr>
          <p:cNvSpPr/>
          <p:nvPr/>
        </p:nvSpPr>
        <p:spPr>
          <a:xfrm>
            <a:off x="10800416" y="2831564"/>
            <a:ext cx="675835" cy="677509"/>
          </a:xfrm>
          <a:custGeom>
            <a:avLst/>
            <a:gdLst>
              <a:gd name="connsiteX0" fmla="*/ 143208 w 675835"/>
              <a:gd name="connsiteY0" fmla="*/ 154013 h 677772"/>
              <a:gd name="connsiteX1" fmla="*/ 199546 w 675835"/>
              <a:gd name="connsiteY1" fmla="*/ 54339 h 677772"/>
              <a:gd name="connsiteX2" fmla="*/ 286219 w 675835"/>
              <a:gd name="connsiteY2" fmla="*/ 2335 h 677772"/>
              <a:gd name="connsiteX3" fmla="*/ 372892 w 675835"/>
              <a:gd name="connsiteY3" fmla="*/ 15336 h 677772"/>
              <a:gd name="connsiteX4" fmla="*/ 416228 w 675835"/>
              <a:gd name="connsiteY4" fmla="*/ 71673 h 677772"/>
              <a:gd name="connsiteX5" fmla="*/ 455231 w 675835"/>
              <a:gd name="connsiteY5" fmla="*/ 136678 h 677772"/>
              <a:gd name="connsiteX6" fmla="*/ 485567 w 675835"/>
              <a:gd name="connsiteY6" fmla="*/ 214684 h 677772"/>
              <a:gd name="connsiteX7" fmla="*/ 515902 w 675835"/>
              <a:gd name="connsiteY7" fmla="*/ 305690 h 677772"/>
              <a:gd name="connsiteX8" fmla="*/ 546238 w 675835"/>
              <a:gd name="connsiteY8" fmla="*/ 375029 h 677772"/>
              <a:gd name="connsiteX9" fmla="*/ 567906 w 675835"/>
              <a:gd name="connsiteY9" fmla="*/ 418365 h 677772"/>
              <a:gd name="connsiteX10" fmla="*/ 615576 w 675835"/>
              <a:gd name="connsiteY10" fmla="*/ 440034 h 677772"/>
              <a:gd name="connsiteX11" fmla="*/ 637244 w 675835"/>
              <a:gd name="connsiteY11" fmla="*/ 444367 h 677772"/>
              <a:gd name="connsiteX12" fmla="*/ 632911 w 675835"/>
              <a:gd name="connsiteY12" fmla="*/ 661050 h 677772"/>
              <a:gd name="connsiteX13" fmla="*/ 82537 w 675835"/>
              <a:gd name="connsiteY13" fmla="*/ 656716 h 677772"/>
              <a:gd name="connsiteX14" fmla="*/ 26200 w 675835"/>
              <a:gd name="connsiteY14" fmla="*/ 604712 h 677772"/>
              <a:gd name="connsiteX15" fmla="*/ 198 w 675835"/>
              <a:gd name="connsiteY15" fmla="*/ 509372 h 677772"/>
              <a:gd name="connsiteX16" fmla="*/ 17533 w 675835"/>
              <a:gd name="connsiteY16" fmla="*/ 396697 h 677772"/>
              <a:gd name="connsiteX17" fmla="*/ 73870 w 675835"/>
              <a:gd name="connsiteY17" fmla="*/ 327359 h 677772"/>
              <a:gd name="connsiteX18" fmla="*/ 104206 w 675835"/>
              <a:gd name="connsiteY18" fmla="*/ 284022 h 677772"/>
              <a:gd name="connsiteX19" fmla="*/ 112873 w 675835"/>
              <a:gd name="connsiteY19" fmla="*/ 197349 h 677772"/>
              <a:gd name="connsiteX20" fmla="*/ 143208 w 675835"/>
              <a:gd name="connsiteY20" fmla="*/ 154013 h 67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835" h="677772">
                <a:moveTo>
                  <a:pt x="143208" y="154013"/>
                </a:moveTo>
                <a:cubicBezTo>
                  <a:pt x="157653" y="130178"/>
                  <a:pt x="175711" y="79619"/>
                  <a:pt x="199546" y="54339"/>
                </a:cubicBezTo>
                <a:cubicBezTo>
                  <a:pt x="223381" y="29059"/>
                  <a:pt x="257328" y="8835"/>
                  <a:pt x="286219" y="2335"/>
                </a:cubicBezTo>
                <a:cubicBezTo>
                  <a:pt x="315110" y="-4165"/>
                  <a:pt x="351224" y="3780"/>
                  <a:pt x="372892" y="15336"/>
                </a:cubicBezTo>
                <a:cubicBezTo>
                  <a:pt x="394560" y="26892"/>
                  <a:pt x="402505" y="51449"/>
                  <a:pt x="416228" y="71673"/>
                </a:cubicBezTo>
                <a:cubicBezTo>
                  <a:pt x="429951" y="91897"/>
                  <a:pt x="443675" y="112843"/>
                  <a:pt x="455231" y="136678"/>
                </a:cubicBezTo>
                <a:cubicBezTo>
                  <a:pt x="466787" y="160513"/>
                  <a:pt x="475455" y="186515"/>
                  <a:pt x="485567" y="214684"/>
                </a:cubicBezTo>
                <a:cubicBezTo>
                  <a:pt x="495679" y="242853"/>
                  <a:pt x="505790" y="278966"/>
                  <a:pt x="515902" y="305690"/>
                </a:cubicBezTo>
                <a:cubicBezTo>
                  <a:pt x="526014" y="332414"/>
                  <a:pt x="537571" y="356250"/>
                  <a:pt x="546238" y="375029"/>
                </a:cubicBezTo>
                <a:cubicBezTo>
                  <a:pt x="554905" y="393808"/>
                  <a:pt x="556350" y="407531"/>
                  <a:pt x="567906" y="418365"/>
                </a:cubicBezTo>
                <a:cubicBezTo>
                  <a:pt x="579462" y="429199"/>
                  <a:pt x="604020" y="435700"/>
                  <a:pt x="615576" y="440034"/>
                </a:cubicBezTo>
                <a:cubicBezTo>
                  <a:pt x="627132" y="444368"/>
                  <a:pt x="634355" y="407531"/>
                  <a:pt x="637244" y="444367"/>
                </a:cubicBezTo>
                <a:cubicBezTo>
                  <a:pt x="640133" y="481203"/>
                  <a:pt x="725362" y="625659"/>
                  <a:pt x="632911" y="661050"/>
                </a:cubicBezTo>
                <a:cubicBezTo>
                  <a:pt x="540460" y="696441"/>
                  <a:pt x="183655" y="666106"/>
                  <a:pt x="82537" y="656716"/>
                </a:cubicBezTo>
                <a:cubicBezTo>
                  <a:pt x="-18581" y="647326"/>
                  <a:pt x="39923" y="629269"/>
                  <a:pt x="26200" y="604712"/>
                </a:cubicBezTo>
                <a:cubicBezTo>
                  <a:pt x="12477" y="580155"/>
                  <a:pt x="1642" y="544041"/>
                  <a:pt x="198" y="509372"/>
                </a:cubicBezTo>
                <a:cubicBezTo>
                  <a:pt x="-1246" y="474703"/>
                  <a:pt x="5254" y="427033"/>
                  <a:pt x="17533" y="396697"/>
                </a:cubicBezTo>
                <a:cubicBezTo>
                  <a:pt x="29812" y="366362"/>
                  <a:pt x="59425" y="346138"/>
                  <a:pt x="73870" y="327359"/>
                </a:cubicBezTo>
                <a:cubicBezTo>
                  <a:pt x="88315" y="308580"/>
                  <a:pt x="97705" y="305690"/>
                  <a:pt x="104206" y="284022"/>
                </a:cubicBezTo>
                <a:cubicBezTo>
                  <a:pt x="110706" y="262354"/>
                  <a:pt x="107817" y="216128"/>
                  <a:pt x="112873" y="197349"/>
                </a:cubicBezTo>
                <a:cubicBezTo>
                  <a:pt x="117929" y="178570"/>
                  <a:pt x="128763" y="177848"/>
                  <a:pt x="143208" y="15401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Forme libre : forme 22">
            <a:extLst>
              <a:ext uri="{FF2B5EF4-FFF2-40B4-BE49-F238E27FC236}">
                <a16:creationId xmlns:a16="http://schemas.microsoft.com/office/drawing/2014/main" id="{F3CA5D8E-1883-46C6-BEE0-AB6FA857C556}"/>
              </a:ext>
            </a:extLst>
          </p:cNvPr>
          <p:cNvSpPr/>
          <p:nvPr/>
        </p:nvSpPr>
        <p:spPr>
          <a:xfrm>
            <a:off x="5497806" y="2041586"/>
            <a:ext cx="5264169" cy="1514733"/>
          </a:xfrm>
          <a:custGeom>
            <a:avLst/>
            <a:gdLst>
              <a:gd name="connsiteX0" fmla="*/ 56398 w 5264169"/>
              <a:gd name="connsiteY0" fmla="*/ 1092080 h 1514733"/>
              <a:gd name="connsiteX1" fmla="*/ 21729 w 5264169"/>
              <a:gd name="connsiteY1" fmla="*/ 1157084 h 1514733"/>
              <a:gd name="connsiteX2" fmla="*/ 8728 w 5264169"/>
              <a:gd name="connsiteY2" fmla="*/ 1222089 h 1514733"/>
              <a:gd name="connsiteX3" fmla="*/ 61 w 5264169"/>
              <a:gd name="connsiteY3" fmla="*/ 1274093 h 1514733"/>
              <a:gd name="connsiteX4" fmla="*/ 13062 w 5264169"/>
              <a:gd name="connsiteY4" fmla="*/ 1321763 h 1514733"/>
              <a:gd name="connsiteX5" fmla="*/ 78066 w 5264169"/>
              <a:gd name="connsiteY5" fmla="*/ 1343431 h 1514733"/>
              <a:gd name="connsiteX6" fmla="*/ 151738 w 5264169"/>
              <a:gd name="connsiteY6" fmla="*/ 1347765 h 1514733"/>
              <a:gd name="connsiteX7" fmla="*/ 260080 w 5264169"/>
              <a:gd name="connsiteY7" fmla="*/ 1326097 h 1514733"/>
              <a:gd name="connsiteX8" fmla="*/ 372754 w 5264169"/>
              <a:gd name="connsiteY8" fmla="*/ 1282760 h 1514733"/>
              <a:gd name="connsiteX9" fmla="*/ 398756 w 5264169"/>
              <a:gd name="connsiteY9" fmla="*/ 1261092 h 1514733"/>
              <a:gd name="connsiteX10" fmla="*/ 455094 w 5264169"/>
              <a:gd name="connsiteY10" fmla="*/ 1269759 h 1514733"/>
              <a:gd name="connsiteX11" fmla="*/ 481096 w 5264169"/>
              <a:gd name="connsiteY11" fmla="*/ 1291428 h 1514733"/>
              <a:gd name="connsiteX12" fmla="*/ 481096 w 5264169"/>
              <a:gd name="connsiteY12" fmla="*/ 1360766 h 1514733"/>
              <a:gd name="connsiteX13" fmla="*/ 485429 w 5264169"/>
              <a:gd name="connsiteY13" fmla="*/ 1430104 h 1514733"/>
              <a:gd name="connsiteX14" fmla="*/ 468095 w 5264169"/>
              <a:gd name="connsiteY14" fmla="*/ 1486442 h 1514733"/>
              <a:gd name="connsiteX15" fmla="*/ 468095 w 5264169"/>
              <a:gd name="connsiteY15" fmla="*/ 1512444 h 1514733"/>
              <a:gd name="connsiteX16" fmla="*/ 741115 w 5264169"/>
              <a:gd name="connsiteY16" fmla="*/ 1512444 h 1514733"/>
              <a:gd name="connsiteX17" fmla="*/ 1009801 w 5264169"/>
              <a:gd name="connsiteY17" fmla="*/ 1503776 h 1514733"/>
              <a:gd name="connsiteX18" fmla="*/ 1356493 w 5264169"/>
              <a:gd name="connsiteY18" fmla="*/ 1486442 h 1514733"/>
              <a:gd name="connsiteX19" fmla="*/ 1404163 w 5264169"/>
              <a:gd name="connsiteY19" fmla="*/ 1408436 h 1514733"/>
              <a:gd name="connsiteX20" fmla="*/ 1399829 w 5264169"/>
              <a:gd name="connsiteY20" fmla="*/ 1187420 h 1514733"/>
              <a:gd name="connsiteX21" fmla="*/ 1356493 w 5264169"/>
              <a:gd name="connsiteY21" fmla="*/ 988072 h 1514733"/>
              <a:gd name="connsiteX22" fmla="*/ 1334825 w 5264169"/>
              <a:gd name="connsiteY22" fmla="*/ 797392 h 1514733"/>
              <a:gd name="connsiteX23" fmla="*/ 1347826 w 5264169"/>
              <a:gd name="connsiteY23" fmla="*/ 745388 h 1514733"/>
              <a:gd name="connsiteX24" fmla="*/ 1495170 w 5264169"/>
              <a:gd name="connsiteY24" fmla="*/ 710719 h 1514733"/>
              <a:gd name="connsiteX25" fmla="*/ 1516838 w 5264169"/>
              <a:gd name="connsiteY25" fmla="*/ 689050 h 1514733"/>
              <a:gd name="connsiteX26" fmla="*/ 1573175 w 5264169"/>
              <a:gd name="connsiteY26" fmla="*/ 494036 h 1514733"/>
              <a:gd name="connsiteX27" fmla="*/ 1668516 w 5264169"/>
              <a:gd name="connsiteY27" fmla="*/ 463701 h 1514733"/>
              <a:gd name="connsiteX28" fmla="*/ 1798525 w 5264169"/>
              <a:gd name="connsiteY28" fmla="*/ 533039 h 1514733"/>
              <a:gd name="connsiteX29" fmla="*/ 1889532 w 5264169"/>
              <a:gd name="connsiteY29" fmla="*/ 537373 h 1514733"/>
              <a:gd name="connsiteX30" fmla="*/ 2041209 w 5264169"/>
              <a:gd name="connsiteY30" fmla="*/ 533039 h 1514733"/>
              <a:gd name="connsiteX31" fmla="*/ 2127882 w 5264169"/>
              <a:gd name="connsiteY31" fmla="*/ 520038 h 1514733"/>
              <a:gd name="connsiteX32" fmla="*/ 2227556 w 5264169"/>
              <a:gd name="connsiteY32" fmla="*/ 520038 h 1514733"/>
              <a:gd name="connsiteX33" fmla="*/ 2292561 w 5264169"/>
              <a:gd name="connsiteY33" fmla="*/ 576375 h 1514733"/>
              <a:gd name="connsiteX34" fmla="*/ 2249225 w 5264169"/>
              <a:gd name="connsiteY34" fmla="*/ 684717 h 1514733"/>
              <a:gd name="connsiteX35" fmla="*/ 2171219 w 5264169"/>
              <a:gd name="connsiteY35" fmla="*/ 784391 h 1514733"/>
              <a:gd name="connsiteX36" fmla="*/ 2132216 w 5264169"/>
              <a:gd name="connsiteY36" fmla="*/ 879731 h 1514733"/>
              <a:gd name="connsiteX37" fmla="*/ 2223223 w 5264169"/>
              <a:gd name="connsiteY37" fmla="*/ 940402 h 1514733"/>
              <a:gd name="connsiteX38" fmla="*/ 2348899 w 5264169"/>
              <a:gd name="connsiteY38" fmla="*/ 931735 h 1514733"/>
              <a:gd name="connsiteX39" fmla="*/ 2422571 w 5264169"/>
              <a:gd name="connsiteY39" fmla="*/ 910066 h 1514733"/>
              <a:gd name="connsiteX40" fmla="*/ 2491909 w 5264169"/>
              <a:gd name="connsiteY40" fmla="*/ 814726 h 1514733"/>
              <a:gd name="connsiteX41" fmla="*/ 2656588 w 5264169"/>
              <a:gd name="connsiteY41" fmla="*/ 684717 h 1514733"/>
              <a:gd name="connsiteX42" fmla="*/ 2812599 w 5264169"/>
              <a:gd name="connsiteY42" fmla="*/ 611045 h 1514733"/>
              <a:gd name="connsiteX43" fmla="*/ 2990279 w 5264169"/>
              <a:gd name="connsiteY43" fmla="*/ 611045 h 1514733"/>
              <a:gd name="connsiteX44" fmla="*/ 3219962 w 5264169"/>
              <a:gd name="connsiteY44" fmla="*/ 580709 h 1514733"/>
              <a:gd name="connsiteX45" fmla="*/ 3302301 w 5264169"/>
              <a:gd name="connsiteY45" fmla="*/ 793058 h 1514733"/>
              <a:gd name="connsiteX46" fmla="*/ 3254631 w 5264169"/>
              <a:gd name="connsiteY46" fmla="*/ 931735 h 1514733"/>
              <a:gd name="connsiteX47" fmla="*/ 3128955 w 5264169"/>
              <a:gd name="connsiteY47" fmla="*/ 1139750 h 1514733"/>
              <a:gd name="connsiteX48" fmla="*/ 3046616 w 5264169"/>
              <a:gd name="connsiteY48" fmla="*/ 1291428 h 1514733"/>
              <a:gd name="connsiteX49" fmla="*/ 2925274 w 5264169"/>
              <a:gd name="connsiteY49" fmla="*/ 1451773 h 1514733"/>
              <a:gd name="connsiteX50" fmla="*/ 2916607 w 5264169"/>
              <a:gd name="connsiteY50" fmla="*/ 1456106 h 1514733"/>
              <a:gd name="connsiteX51" fmla="*/ 2985945 w 5264169"/>
              <a:gd name="connsiteY51" fmla="*/ 1469107 h 1514733"/>
              <a:gd name="connsiteX52" fmla="*/ 3033615 w 5264169"/>
              <a:gd name="connsiteY52" fmla="*/ 1469107 h 1514733"/>
              <a:gd name="connsiteX53" fmla="*/ 4117027 w 5264169"/>
              <a:gd name="connsiteY53" fmla="*/ 1469107 h 1514733"/>
              <a:gd name="connsiteX54" fmla="*/ 4138696 w 5264169"/>
              <a:gd name="connsiteY54" fmla="*/ 1443105 h 1514733"/>
              <a:gd name="connsiteX55" fmla="*/ 4281706 w 5264169"/>
              <a:gd name="connsiteY55" fmla="*/ 1369433 h 1514733"/>
              <a:gd name="connsiteX56" fmla="*/ 4407382 w 5264169"/>
              <a:gd name="connsiteY56" fmla="*/ 1356432 h 1514733"/>
              <a:gd name="connsiteX57" fmla="*/ 4745407 w 5264169"/>
              <a:gd name="connsiteY57" fmla="*/ 1334764 h 1514733"/>
              <a:gd name="connsiteX58" fmla="*/ 4858082 w 5264169"/>
              <a:gd name="connsiteY58" fmla="*/ 1343431 h 1514733"/>
              <a:gd name="connsiteX59" fmla="*/ 4970756 w 5264169"/>
              <a:gd name="connsiteY59" fmla="*/ 1235090 h 1514733"/>
              <a:gd name="connsiteX60" fmla="*/ 4979424 w 5264169"/>
              <a:gd name="connsiteY60" fmla="*/ 1044410 h 1514733"/>
              <a:gd name="connsiteX61" fmla="*/ 4979424 w 5264169"/>
              <a:gd name="connsiteY61" fmla="*/ 957737 h 1514733"/>
              <a:gd name="connsiteX62" fmla="*/ 5074764 w 5264169"/>
              <a:gd name="connsiteY62" fmla="*/ 884065 h 1514733"/>
              <a:gd name="connsiteX63" fmla="*/ 5187439 w 5264169"/>
              <a:gd name="connsiteY63" fmla="*/ 836394 h 1514733"/>
              <a:gd name="connsiteX64" fmla="*/ 5248110 w 5264169"/>
              <a:gd name="connsiteY64" fmla="*/ 793058 h 1514733"/>
              <a:gd name="connsiteX65" fmla="*/ 5261111 w 5264169"/>
              <a:gd name="connsiteY65" fmla="*/ 771390 h 1514733"/>
              <a:gd name="connsiteX66" fmla="*/ 5200440 w 5264169"/>
              <a:gd name="connsiteY66" fmla="*/ 619712 h 1514733"/>
              <a:gd name="connsiteX67" fmla="*/ 5109433 w 5264169"/>
              <a:gd name="connsiteY67" fmla="*/ 485369 h 1514733"/>
              <a:gd name="connsiteX68" fmla="*/ 4927420 w 5264169"/>
              <a:gd name="connsiteY68" fmla="*/ 424698 h 1514733"/>
              <a:gd name="connsiteX69" fmla="*/ 4827746 w 5264169"/>
              <a:gd name="connsiteY69" fmla="*/ 416030 h 1514733"/>
              <a:gd name="connsiteX70" fmla="*/ 4767075 w 5264169"/>
              <a:gd name="connsiteY70" fmla="*/ 372694 h 1514733"/>
              <a:gd name="connsiteX71" fmla="*/ 4702070 w 5264169"/>
              <a:gd name="connsiteY71" fmla="*/ 307689 h 1514733"/>
              <a:gd name="connsiteX72" fmla="*/ 4654400 w 5264169"/>
              <a:gd name="connsiteY72" fmla="*/ 264353 h 1514733"/>
              <a:gd name="connsiteX73" fmla="*/ 4611063 w 5264169"/>
              <a:gd name="connsiteY73" fmla="*/ 182013 h 1514733"/>
              <a:gd name="connsiteX74" fmla="*/ 4576394 w 5264169"/>
              <a:gd name="connsiteY74" fmla="*/ 121342 h 1514733"/>
              <a:gd name="connsiteX75" fmla="*/ 4520057 w 5264169"/>
              <a:gd name="connsiteY75" fmla="*/ 73672 h 1514733"/>
              <a:gd name="connsiteX76" fmla="*/ 4437718 w 5264169"/>
              <a:gd name="connsiteY76" fmla="*/ 26002 h 1514733"/>
              <a:gd name="connsiteX77" fmla="*/ 4385714 w 5264169"/>
              <a:gd name="connsiteY77" fmla="*/ 99674 h 1514733"/>
              <a:gd name="connsiteX78" fmla="*/ 4364045 w 5264169"/>
              <a:gd name="connsiteY78" fmla="*/ 134343 h 1514733"/>
              <a:gd name="connsiteX79" fmla="*/ 4351045 w 5264169"/>
              <a:gd name="connsiteY79" fmla="*/ 247018 h 1514733"/>
              <a:gd name="connsiteX80" fmla="*/ 4359712 w 5264169"/>
              <a:gd name="connsiteY80" fmla="*/ 364027 h 1514733"/>
              <a:gd name="connsiteX81" fmla="*/ 4320709 w 5264169"/>
              <a:gd name="connsiteY81" fmla="*/ 407363 h 1514733"/>
              <a:gd name="connsiteX82" fmla="*/ 4290373 w 5264169"/>
              <a:gd name="connsiteY82" fmla="*/ 437699 h 1514733"/>
              <a:gd name="connsiteX83" fmla="*/ 4212368 w 5264169"/>
              <a:gd name="connsiteY83" fmla="*/ 416030 h 1514733"/>
              <a:gd name="connsiteX84" fmla="*/ 3995685 w 5264169"/>
              <a:gd name="connsiteY84" fmla="*/ 338025 h 1514733"/>
              <a:gd name="connsiteX85" fmla="*/ 3943682 w 5264169"/>
              <a:gd name="connsiteY85" fmla="*/ 290355 h 1514733"/>
              <a:gd name="connsiteX86" fmla="*/ 3753001 w 5264169"/>
              <a:gd name="connsiteY86" fmla="*/ 195014 h 1514733"/>
              <a:gd name="connsiteX87" fmla="*/ 3588322 w 5264169"/>
              <a:gd name="connsiteY87" fmla="*/ 91007 h 1514733"/>
              <a:gd name="connsiteX88" fmla="*/ 3536318 w 5264169"/>
              <a:gd name="connsiteY88" fmla="*/ 65005 h 1514733"/>
              <a:gd name="connsiteX89" fmla="*/ 3445312 w 5264169"/>
              <a:gd name="connsiteY89" fmla="*/ 82339 h 1514733"/>
              <a:gd name="connsiteX90" fmla="*/ 3354305 w 5264169"/>
              <a:gd name="connsiteY90" fmla="*/ 112675 h 1514733"/>
              <a:gd name="connsiteX91" fmla="*/ 3211295 w 5264169"/>
              <a:gd name="connsiteY91" fmla="*/ 117009 h 1514733"/>
              <a:gd name="connsiteX92" fmla="*/ 3146290 w 5264169"/>
              <a:gd name="connsiteY92" fmla="*/ 91007 h 1514733"/>
              <a:gd name="connsiteX93" fmla="*/ 3076952 w 5264169"/>
              <a:gd name="connsiteY93" fmla="*/ 86673 h 1514733"/>
              <a:gd name="connsiteX94" fmla="*/ 3046616 w 5264169"/>
              <a:gd name="connsiteY94" fmla="*/ 21668 h 1514733"/>
              <a:gd name="connsiteX95" fmla="*/ 3042282 w 5264169"/>
              <a:gd name="connsiteY95" fmla="*/ 0 h 1514733"/>
              <a:gd name="connsiteX96" fmla="*/ 2565581 w 5264169"/>
              <a:gd name="connsiteY96" fmla="*/ 8667 h 1514733"/>
              <a:gd name="connsiteX97" fmla="*/ 1954536 w 5264169"/>
              <a:gd name="connsiteY97" fmla="*/ 8667 h 1514733"/>
              <a:gd name="connsiteX98" fmla="*/ 1187481 w 5264169"/>
              <a:gd name="connsiteY98" fmla="*/ 8667 h 1514733"/>
              <a:gd name="connsiteX99" fmla="*/ 1040136 w 5264169"/>
              <a:gd name="connsiteY99" fmla="*/ 13001 h 1514733"/>
              <a:gd name="connsiteX100" fmla="*/ 1079139 w 5264169"/>
              <a:gd name="connsiteY100" fmla="*/ 43337 h 1514733"/>
              <a:gd name="connsiteX101" fmla="*/ 1170146 w 5264169"/>
              <a:gd name="connsiteY101" fmla="*/ 91007 h 1514733"/>
              <a:gd name="connsiteX102" fmla="*/ 1330491 w 5264169"/>
              <a:gd name="connsiteY102" fmla="*/ 125676 h 1514733"/>
              <a:gd name="connsiteX103" fmla="*/ 1399829 w 5264169"/>
              <a:gd name="connsiteY103" fmla="*/ 164679 h 1514733"/>
              <a:gd name="connsiteX104" fmla="*/ 1469168 w 5264169"/>
              <a:gd name="connsiteY104" fmla="*/ 199348 h 1514733"/>
              <a:gd name="connsiteX105" fmla="*/ 1482169 w 5264169"/>
              <a:gd name="connsiteY105" fmla="*/ 229684 h 1514733"/>
              <a:gd name="connsiteX106" fmla="*/ 1473501 w 5264169"/>
              <a:gd name="connsiteY106" fmla="*/ 268686 h 1514733"/>
              <a:gd name="connsiteX107" fmla="*/ 1473501 w 5264169"/>
              <a:gd name="connsiteY107" fmla="*/ 307689 h 1514733"/>
              <a:gd name="connsiteX108" fmla="*/ 1460500 w 5264169"/>
              <a:gd name="connsiteY108" fmla="*/ 325024 h 1514733"/>
              <a:gd name="connsiteX109" fmla="*/ 1378161 w 5264169"/>
              <a:gd name="connsiteY109" fmla="*/ 325024 h 1514733"/>
              <a:gd name="connsiteX110" fmla="*/ 1321824 w 5264169"/>
              <a:gd name="connsiteY110" fmla="*/ 294688 h 1514733"/>
              <a:gd name="connsiteX111" fmla="*/ 1278487 w 5264169"/>
              <a:gd name="connsiteY111" fmla="*/ 273020 h 1514733"/>
              <a:gd name="connsiteX112" fmla="*/ 1239484 w 5264169"/>
              <a:gd name="connsiteY112" fmla="*/ 273020 h 1514733"/>
              <a:gd name="connsiteX113" fmla="*/ 1222150 w 5264169"/>
              <a:gd name="connsiteY113" fmla="*/ 273020 h 1514733"/>
              <a:gd name="connsiteX114" fmla="*/ 1191814 w 5264169"/>
              <a:gd name="connsiteY114" fmla="*/ 316357 h 1514733"/>
              <a:gd name="connsiteX115" fmla="*/ 1170146 w 5264169"/>
              <a:gd name="connsiteY115" fmla="*/ 385695 h 1514733"/>
              <a:gd name="connsiteX116" fmla="*/ 1152811 w 5264169"/>
              <a:gd name="connsiteY116" fmla="*/ 424698 h 1514733"/>
              <a:gd name="connsiteX117" fmla="*/ 1113809 w 5264169"/>
              <a:gd name="connsiteY117" fmla="*/ 424698 h 1514733"/>
              <a:gd name="connsiteX118" fmla="*/ 1096474 w 5264169"/>
              <a:gd name="connsiteY118" fmla="*/ 390029 h 1514733"/>
              <a:gd name="connsiteX119" fmla="*/ 1048804 w 5264169"/>
              <a:gd name="connsiteY119" fmla="*/ 342358 h 1514733"/>
              <a:gd name="connsiteX120" fmla="*/ 1040136 w 5264169"/>
              <a:gd name="connsiteY120" fmla="*/ 329357 h 1514733"/>
              <a:gd name="connsiteX121" fmla="*/ 975132 w 5264169"/>
              <a:gd name="connsiteY121" fmla="*/ 325024 h 1514733"/>
              <a:gd name="connsiteX122" fmla="*/ 944796 w 5264169"/>
              <a:gd name="connsiteY122" fmla="*/ 338025 h 1514733"/>
              <a:gd name="connsiteX123" fmla="*/ 910127 w 5264169"/>
              <a:gd name="connsiteY123" fmla="*/ 377028 h 1514733"/>
              <a:gd name="connsiteX124" fmla="*/ 884125 w 5264169"/>
              <a:gd name="connsiteY124" fmla="*/ 403030 h 1514733"/>
              <a:gd name="connsiteX125" fmla="*/ 858123 w 5264169"/>
              <a:gd name="connsiteY125" fmla="*/ 433365 h 1514733"/>
              <a:gd name="connsiteX126" fmla="*/ 788785 w 5264169"/>
              <a:gd name="connsiteY126" fmla="*/ 411697 h 1514733"/>
              <a:gd name="connsiteX127" fmla="*/ 728114 w 5264169"/>
              <a:gd name="connsiteY127" fmla="*/ 338025 h 1514733"/>
              <a:gd name="connsiteX128" fmla="*/ 684777 w 5264169"/>
              <a:gd name="connsiteY128" fmla="*/ 268686 h 1514733"/>
              <a:gd name="connsiteX129" fmla="*/ 611105 w 5264169"/>
              <a:gd name="connsiteY129" fmla="*/ 203682 h 1514733"/>
              <a:gd name="connsiteX130" fmla="*/ 567769 w 5264169"/>
              <a:gd name="connsiteY130" fmla="*/ 160345 h 1514733"/>
              <a:gd name="connsiteX131" fmla="*/ 533100 w 5264169"/>
              <a:gd name="connsiteY131" fmla="*/ 138677 h 1514733"/>
              <a:gd name="connsiteX132" fmla="*/ 494097 w 5264169"/>
              <a:gd name="connsiteY132" fmla="*/ 125676 h 1514733"/>
              <a:gd name="connsiteX133" fmla="*/ 455094 w 5264169"/>
              <a:gd name="connsiteY133" fmla="*/ 125676 h 1514733"/>
              <a:gd name="connsiteX134" fmla="*/ 424758 w 5264169"/>
              <a:gd name="connsiteY134" fmla="*/ 169012 h 1514733"/>
              <a:gd name="connsiteX135" fmla="*/ 394423 w 5264169"/>
              <a:gd name="connsiteY135" fmla="*/ 299022 h 1514733"/>
              <a:gd name="connsiteX136" fmla="*/ 385755 w 5264169"/>
              <a:gd name="connsiteY136" fmla="*/ 463701 h 1514733"/>
              <a:gd name="connsiteX137" fmla="*/ 381422 w 5264169"/>
              <a:gd name="connsiteY137" fmla="*/ 624046 h 1514733"/>
              <a:gd name="connsiteX138" fmla="*/ 359754 w 5264169"/>
              <a:gd name="connsiteY138" fmla="*/ 736720 h 1514733"/>
              <a:gd name="connsiteX139" fmla="*/ 316417 w 5264169"/>
              <a:gd name="connsiteY139" fmla="*/ 797392 h 1514733"/>
              <a:gd name="connsiteX140" fmla="*/ 268747 w 5264169"/>
              <a:gd name="connsiteY140" fmla="*/ 905733 h 1514733"/>
              <a:gd name="connsiteX141" fmla="*/ 208076 w 5264169"/>
              <a:gd name="connsiteY141" fmla="*/ 996739 h 1514733"/>
              <a:gd name="connsiteX142" fmla="*/ 160406 w 5264169"/>
              <a:gd name="connsiteY142" fmla="*/ 1044410 h 1514733"/>
              <a:gd name="connsiteX143" fmla="*/ 56398 w 5264169"/>
              <a:gd name="connsiteY143" fmla="*/ 1092080 h 151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64169" h="1514733">
                <a:moveTo>
                  <a:pt x="56398" y="1092080"/>
                </a:moveTo>
                <a:cubicBezTo>
                  <a:pt x="33285" y="1110859"/>
                  <a:pt x="29674" y="1135416"/>
                  <a:pt x="21729" y="1157084"/>
                </a:cubicBezTo>
                <a:cubicBezTo>
                  <a:pt x="13784" y="1178752"/>
                  <a:pt x="12339" y="1202588"/>
                  <a:pt x="8728" y="1222089"/>
                </a:cubicBezTo>
                <a:cubicBezTo>
                  <a:pt x="5117" y="1241590"/>
                  <a:pt x="-661" y="1257481"/>
                  <a:pt x="61" y="1274093"/>
                </a:cubicBezTo>
                <a:cubicBezTo>
                  <a:pt x="783" y="1290705"/>
                  <a:pt x="61" y="1310207"/>
                  <a:pt x="13062" y="1321763"/>
                </a:cubicBezTo>
                <a:cubicBezTo>
                  <a:pt x="26063" y="1333319"/>
                  <a:pt x="54953" y="1339097"/>
                  <a:pt x="78066" y="1343431"/>
                </a:cubicBezTo>
                <a:cubicBezTo>
                  <a:pt x="101179" y="1347765"/>
                  <a:pt x="121402" y="1350654"/>
                  <a:pt x="151738" y="1347765"/>
                </a:cubicBezTo>
                <a:cubicBezTo>
                  <a:pt x="182074" y="1344876"/>
                  <a:pt x="223244" y="1336931"/>
                  <a:pt x="260080" y="1326097"/>
                </a:cubicBezTo>
                <a:cubicBezTo>
                  <a:pt x="296916" y="1315263"/>
                  <a:pt x="349641" y="1293594"/>
                  <a:pt x="372754" y="1282760"/>
                </a:cubicBezTo>
                <a:cubicBezTo>
                  <a:pt x="395867" y="1271926"/>
                  <a:pt x="385033" y="1263259"/>
                  <a:pt x="398756" y="1261092"/>
                </a:cubicBezTo>
                <a:cubicBezTo>
                  <a:pt x="412479" y="1258925"/>
                  <a:pt x="441371" y="1264703"/>
                  <a:pt x="455094" y="1269759"/>
                </a:cubicBezTo>
                <a:cubicBezTo>
                  <a:pt x="468817" y="1274815"/>
                  <a:pt x="476762" y="1276260"/>
                  <a:pt x="481096" y="1291428"/>
                </a:cubicBezTo>
                <a:cubicBezTo>
                  <a:pt x="485430" y="1306596"/>
                  <a:pt x="480374" y="1337653"/>
                  <a:pt x="481096" y="1360766"/>
                </a:cubicBezTo>
                <a:cubicBezTo>
                  <a:pt x="481818" y="1383879"/>
                  <a:pt x="487596" y="1409158"/>
                  <a:pt x="485429" y="1430104"/>
                </a:cubicBezTo>
                <a:cubicBezTo>
                  <a:pt x="483262" y="1451050"/>
                  <a:pt x="470984" y="1472719"/>
                  <a:pt x="468095" y="1486442"/>
                </a:cubicBezTo>
                <a:cubicBezTo>
                  <a:pt x="465206" y="1500165"/>
                  <a:pt x="422592" y="1508110"/>
                  <a:pt x="468095" y="1512444"/>
                </a:cubicBezTo>
                <a:cubicBezTo>
                  <a:pt x="513598" y="1516778"/>
                  <a:pt x="650831" y="1513889"/>
                  <a:pt x="741115" y="1512444"/>
                </a:cubicBezTo>
                <a:cubicBezTo>
                  <a:pt x="831399" y="1510999"/>
                  <a:pt x="1009801" y="1503776"/>
                  <a:pt x="1009801" y="1503776"/>
                </a:cubicBezTo>
                <a:cubicBezTo>
                  <a:pt x="1112364" y="1499442"/>
                  <a:pt x="1290766" y="1502332"/>
                  <a:pt x="1356493" y="1486442"/>
                </a:cubicBezTo>
                <a:cubicBezTo>
                  <a:pt x="1422220" y="1470552"/>
                  <a:pt x="1396940" y="1458273"/>
                  <a:pt x="1404163" y="1408436"/>
                </a:cubicBezTo>
                <a:cubicBezTo>
                  <a:pt x="1411386" y="1358599"/>
                  <a:pt x="1407774" y="1257481"/>
                  <a:pt x="1399829" y="1187420"/>
                </a:cubicBezTo>
                <a:cubicBezTo>
                  <a:pt x="1391884" y="1117359"/>
                  <a:pt x="1367327" y="1053076"/>
                  <a:pt x="1356493" y="988072"/>
                </a:cubicBezTo>
                <a:cubicBezTo>
                  <a:pt x="1345659" y="923068"/>
                  <a:pt x="1336269" y="837839"/>
                  <a:pt x="1334825" y="797392"/>
                </a:cubicBezTo>
                <a:cubicBezTo>
                  <a:pt x="1333381" y="756945"/>
                  <a:pt x="1321102" y="759833"/>
                  <a:pt x="1347826" y="745388"/>
                </a:cubicBezTo>
                <a:cubicBezTo>
                  <a:pt x="1374550" y="730943"/>
                  <a:pt x="1467001" y="720109"/>
                  <a:pt x="1495170" y="710719"/>
                </a:cubicBezTo>
                <a:cubicBezTo>
                  <a:pt x="1523339" y="701329"/>
                  <a:pt x="1503837" y="725164"/>
                  <a:pt x="1516838" y="689050"/>
                </a:cubicBezTo>
                <a:cubicBezTo>
                  <a:pt x="1529839" y="652936"/>
                  <a:pt x="1547895" y="531594"/>
                  <a:pt x="1573175" y="494036"/>
                </a:cubicBezTo>
                <a:cubicBezTo>
                  <a:pt x="1598455" y="456478"/>
                  <a:pt x="1630958" y="457201"/>
                  <a:pt x="1668516" y="463701"/>
                </a:cubicBezTo>
                <a:cubicBezTo>
                  <a:pt x="1706074" y="470201"/>
                  <a:pt x="1761689" y="520760"/>
                  <a:pt x="1798525" y="533039"/>
                </a:cubicBezTo>
                <a:cubicBezTo>
                  <a:pt x="1835361" y="545318"/>
                  <a:pt x="1849085" y="537373"/>
                  <a:pt x="1889532" y="537373"/>
                </a:cubicBezTo>
                <a:cubicBezTo>
                  <a:pt x="1929979" y="537373"/>
                  <a:pt x="2001484" y="535928"/>
                  <a:pt x="2041209" y="533039"/>
                </a:cubicBezTo>
                <a:cubicBezTo>
                  <a:pt x="2080934" y="530150"/>
                  <a:pt x="2096824" y="522205"/>
                  <a:pt x="2127882" y="520038"/>
                </a:cubicBezTo>
                <a:cubicBezTo>
                  <a:pt x="2158940" y="517871"/>
                  <a:pt x="2200109" y="510648"/>
                  <a:pt x="2227556" y="520038"/>
                </a:cubicBezTo>
                <a:cubicBezTo>
                  <a:pt x="2255003" y="529428"/>
                  <a:pt x="2288950" y="548929"/>
                  <a:pt x="2292561" y="576375"/>
                </a:cubicBezTo>
                <a:cubicBezTo>
                  <a:pt x="2296172" y="603821"/>
                  <a:pt x="2269449" y="650048"/>
                  <a:pt x="2249225" y="684717"/>
                </a:cubicBezTo>
                <a:cubicBezTo>
                  <a:pt x="2229001" y="719386"/>
                  <a:pt x="2190720" y="751889"/>
                  <a:pt x="2171219" y="784391"/>
                </a:cubicBezTo>
                <a:cubicBezTo>
                  <a:pt x="2151718" y="816893"/>
                  <a:pt x="2123549" y="853729"/>
                  <a:pt x="2132216" y="879731"/>
                </a:cubicBezTo>
                <a:cubicBezTo>
                  <a:pt x="2140883" y="905733"/>
                  <a:pt x="2187109" y="931735"/>
                  <a:pt x="2223223" y="940402"/>
                </a:cubicBezTo>
                <a:cubicBezTo>
                  <a:pt x="2259337" y="949069"/>
                  <a:pt x="2315674" y="936791"/>
                  <a:pt x="2348899" y="931735"/>
                </a:cubicBezTo>
                <a:cubicBezTo>
                  <a:pt x="2382124" y="926679"/>
                  <a:pt x="2398736" y="929567"/>
                  <a:pt x="2422571" y="910066"/>
                </a:cubicBezTo>
                <a:cubicBezTo>
                  <a:pt x="2446406" y="890565"/>
                  <a:pt x="2452906" y="852284"/>
                  <a:pt x="2491909" y="814726"/>
                </a:cubicBezTo>
                <a:cubicBezTo>
                  <a:pt x="2530912" y="777168"/>
                  <a:pt x="2603140" y="718664"/>
                  <a:pt x="2656588" y="684717"/>
                </a:cubicBezTo>
                <a:cubicBezTo>
                  <a:pt x="2710036" y="650770"/>
                  <a:pt x="2756984" y="623324"/>
                  <a:pt x="2812599" y="611045"/>
                </a:cubicBezTo>
                <a:cubicBezTo>
                  <a:pt x="2868214" y="598766"/>
                  <a:pt x="2922385" y="616101"/>
                  <a:pt x="2990279" y="611045"/>
                </a:cubicBezTo>
                <a:cubicBezTo>
                  <a:pt x="3058173" y="605989"/>
                  <a:pt x="3167958" y="550374"/>
                  <a:pt x="3219962" y="580709"/>
                </a:cubicBezTo>
                <a:cubicBezTo>
                  <a:pt x="3271966" y="611044"/>
                  <a:pt x="3296523" y="734554"/>
                  <a:pt x="3302301" y="793058"/>
                </a:cubicBezTo>
                <a:cubicBezTo>
                  <a:pt x="3308079" y="851562"/>
                  <a:pt x="3283522" y="873953"/>
                  <a:pt x="3254631" y="931735"/>
                </a:cubicBezTo>
                <a:cubicBezTo>
                  <a:pt x="3225740" y="989517"/>
                  <a:pt x="3163624" y="1079801"/>
                  <a:pt x="3128955" y="1139750"/>
                </a:cubicBezTo>
                <a:cubicBezTo>
                  <a:pt x="3094286" y="1199699"/>
                  <a:pt x="3080563" y="1239424"/>
                  <a:pt x="3046616" y="1291428"/>
                </a:cubicBezTo>
                <a:cubicBezTo>
                  <a:pt x="3012669" y="1343432"/>
                  <a:pt x="2946942" y="1424327"/>
                  <a:pt x="2925274" y="1451773"/>
                </a:cubicBezTo>
                <a:cubicBezTo>
                  <a:pt x="2903606" y="1479219"/>
                  <a:pt x="2906495" y="1453217"/>
                  <a:pt x="2916607" y="1456106"/>
                </a:cubicBezTo>
                <a:cubicBezTo>
                  <a:pt x="2926719" y="1458995"/>
                  <a:pt x="2966444" y="1466940"/>
                  <a:pt x="2985945" y="1469107"/>
                </a:cubicBezTo>
                <a:cubicBezTo>
                  <a:pt x="3005446" y="1471274"/>
                  <a:pt x="3033615" y="1469107"/>
                  <a:pt x="3033615" y="1469107"/>
                </a:cubicBezTo>
                <a:lnTo>
                  <a:pt x="4117027" y="1469107"/>
                </a:lnTo>
                <a:cubicBezTo>
                  <a:pt x="4301207" y="1464773"/>
                  <a:pt x="4111250" y="1459717"/>
                  <a:pt x="4138696" y="1443105"/>
                </a:cubicBezTo>
                <a:cubicBezTo>
                  <a:pt x="4166143" y="1426493"/>
                  <a:pt x="4236925" y="1383878"/>
                  <a:pt x="4281706" y="1369433"/>
                </a:cubicBezTo>
                <a:cubicBezTo>
                  <a:pt x="4326487" y="1354988"/>
                  <a:pt x="4330099" y="1362210"/>
                  <a:pt x="4407382" y="1356432"/>
                </a:cubicBezTo>
                <a:cubicBezTo>
                  <a:pt x="4484666" y="1350654"/>
                  <a:pt x="4670290" y="1336931"/>
                  <a:pt x="4745407" y="1334764"/>
                </a:cubicBezTo>
                <a:cubicBezTo>
                  <a:pt x="4820524" y="1332597"/>
                  <a:pt x="4820524" y="1360043"/>
                  <a:pt x="4858082" y="1343431"/>
                </a:cubicBezTo>
                <a:cubicBezTo>
                  <a:pt x="4895640" y="1326819"/>
                  <a:pt x="4950532" y="1284927"/>
                  <a:pt x="4970756" y="1235090"/>
                </a:cubicBezTo>
                <a:cubicBezTo>
                  <a:pt x="4990980" y="1185253"/>
                  <a:pt x="4977979" y="1090635"/>
                  <a:pt x="4979424" y="1044410"/>
                </a:cubicBezTo>
                <a:cubicBezTo>
                  <a:pt x="4980869" y="998185"/>
                  <a:pt x="4963534" y="984461"/>
                  <a:pt x="4979424" y="957737"/>
                </a:cubicBezTo>
                <a:cubicBezTo>
                  <a:pt x="4995314" y="931013"/>
                  <a:pt x="5040095" y="904289"/>
                  <a:pt x="5074764" y="884065"/>
                </a:cubicBezTo>
                <a:cubicBezTo>
                  <a:pt x="5109433" y="863841"/>
                  <a:pt x="5158548" y="851562"/>
                  <a:pt x="5187439" y="836394"/>
                </a:cubicBezTo>
                <a:cubicBezTo>
                  <a:pt x="5216330" y="821226"/>
                  <a:pt x="5235831" y="803892"/>
                  <a:pt x="5248110" y="793058"/>
                </a:cubicBezTo>
                <a:cubicBezTo>
                  <a:pt x="5260389" y="782224"/>
                  <a:pt x="5269056" y="800281"/>
                  <a:pt x="5261111" y="771390"/>
                </a:cubicBezTo>
                <a:cubicBezTo>
                  <a:pt x="5253166" y="742499"/>
                  <a:pt x="5225720" y="667382"/>
                  <a:pt x="5200440" y="619712"/>
                </a:cubicBezTo>
                <a:cubicBezTo>
                  <a:pt x="5175160" y="572042"/>
                  <a:pt x="5154936" y="517871"/>
                  <a:pt x="5109433" y="485369"/>
                </a:cubicBezTo>
                <a:cubicBezTo>
                  <a:pt x="5063930" y="452867"/>
                  <a:pt x="4974368" y="436254"/>
                  <a:pt x="4927420" y="424698"/>
                </a:cubicBezTo>
                <a:cubicBezTo>
                  <a:pt x="4880472" y="413142"/>
                  <a:pt x="4854470" y="424697"/>
                  <a:pt x="4827746" y="416030"/>
                </a:cubicBezTo>
                <a:cubicBezTo>
                  <a:pt x="4801022" y="407363"/>
                  <a:pt x="4788021" y="390751"/>
                  <a:pt x="4767075" y="372694"/>
                </a:cubicBezTo>
                <a:cubicBezTo>
                  <a:pt x="4746129" y="354637"/>
                  <a:pt x="4720849" y="325746"/>
                  <a:pt x="4702070" y="307689"/>
                </a:cubicBezTo>
                <a:cubicBezTo>
                  <a:pt x="4683291" y="289632"/>
                  <a:pt x="4669568" y="285299"/>
                  <a:pt x="4654400" y="264353"/>
                </a:cubicBezTo>
                <a:cubicBezTo>
                  <a:pt x="4639232" y="243407"/>
                  <a:pt x="4624064" y="205848"/>
                  <a:pt x="4611063" y="182013"/>
                </a:cubicBezTo>
                <a:cubicBezTo>
                  <a:pt x="4598062" y="158178"/>
                  <a:pt x="4591562" y="139399"/>
                  <a:pt x="4576394" y="121342"/>
                </a:cubicBezTo>
                <a:cubicBezTo>
                  <a:pt x="4561226" y="103285"/>
                  <a:pt x="4543170" y="89562"/>
                  <a:pt x="4520057" y="73672"/>
                </a:cubicBezTo>
                <a:cubicBezTo>
                  <a:pt x="4496944" y="57782"/>
                  <a:pt x="4460109" y="21668"/>
                  <a:pt x="4437718" y="26002"/>
                </a:cubicBezTo>
                <a:cubicBezTo>
                  <a:pt x="4415328" y="30336"/>
                  <a:pt x="4397993" y="81617"/>
                  <a:pt x="4385714" y="99674"/>
                </a:cubicBezTo>
                <a:cubicBezTo>
                  <a:pt x="4373435" y="117731"/>
                  <a:pt x="4369823" y="109786"/>
                  <a:pt x="4364045" y="134343"/>
                </a:cubicBezTo>
                <a:cubicBezTo>
                  <a:pt x="4358267" y="158900"/>
                  <a:pt x="4351767" y="208737"/>
                  <a:pt x="4351045" y="247018"/>
                </a:cubicBezTo>
                <a:cubicBezTo>
                  <a:pt x="4350323" y="285299"/>
                  <a:pt x="4364768" y="337303"/>
                  <a:pt x="4359712" y="364027"/>
                </a:cubicBezTo>
                <a:cubicBezTo>
                  <a:pt x="4354656" y="390751"/>
                  <a:pt x="4332266" y="395084"/>
                  <a:pt x="4320709" y="407363"/>
                </a:cubicBezTo>
                <a:cubicBezTo>
                  <a:pt x="4309152" y="419642"/>
                  <a:pt x="4308430" y="436255"/>
                  <a:pt x="4290373" y="437699"/>
                </a:cubicBezTo>
                <a:cubicBezTo>
                  <a:pt x="4272316" y="439143"/>
                  <a:pt x="4261483" y="432642"/>
                  <a:pt x="4212368" y="416030"/>
                </a:cubicBezTo>
                <a:cubicBezTo>
                  <a:pt x="4163253" y="399418"/>
                  <a:pt x="4040466" y="358971"/>
                  <a:pt x="3995685" y="338025"/>
                </a:cubicBezTo>
                <a:cubicBezTo>
                  <a:pt x="3950904" y="317079"/>
                  <a:pt x="3984129" y="314190"/>
                  <a:pt x="3943682" y="290355"/>
                </a:cubicBezTo>
                <a:cubicBezTo>
                  <a:pt x="3903235" y="266520"/>
                  <a:pt x="3812228" y="228239"/>
                  <a:pt x="3753001" y="195014"/>
                </a:cubicBezTo>
                <a:cubicBezTo>
                  <a:pt x="3693774" y="161789"/>
                  <a:pt x="3624436" y="112675"/>
                  <a:pt x="3588322" y="91007"/>
                </a:cubicBezTo>
                <a:cubicBezTo>
                  <a:pt x="3552208" y="69339"/>
                  <a:pt x="3560153" y="66450"/>
                  <a:pt x="3536318" y="65005"/>
                </a:cubicBezTo>
                <a:cubicBezTo>
                  <a:pt x="3512483" y="63560"/>
                  <a:pt x="3475647" y="74394"/>
                  <a:pt x="3445312" y="82339"/>
                </a:cubicBezTo>
                <a:cubicBezTo>
                  <a:pt x="3414977" y="90284"/>
                  <a:pt x="3393308" y="106897"/>
                  <a:pt x="3354305" y="112675"/>
                </a:cubicBezTo>
                <a:cubicBezTo>
                  <a:pt x="3315302" y="118453"/>
                  <a:pt x="3245964" y="120620"/>
                  <a:pt x="3211295" y="117009"/>
                </a:cubicBezTo>
                <a:cubicBezTo>
                  <a:pt x="3176626" y="113398"/>
                  <a:pt x="3168680" y="96063"/>
                  <a:pt x="3146290" y="91007"/>
                </a:cubicBezTo>
                <a:cubicBezTo>
                  <a:pt x="3123900" y="85951"/>
                  <a:pt x="3093564" y="98229"/>
                  <a:pt x="3076952" y="86673"/>
                </a:cubicBezTo>
                <a:cubicBezTo>
                  <a:pt x="3060340" y="75117"/>
                  <a:pt x="3052394" y="36113"/>
                  <a:pt x="3046616" y="21668"/>
                </a:cubicBezTo>
                <a:cubicBezTo>
                  <a:pt x="3040838" y="7223"/>
                  <a:pt x="3042282" y="0"/>
                  <a:pt x="3042282" y="0"/>
                </a:cubicBezTo>
                <a:lnTo>
                  <a:pt x="2565581" y="8667"/>
                </a:lnTo>
                <a:lnTo>
                  <a:pt x="1954536" y="8667"/>
                </a:lnTo>
                <a:lnTo>
                  <a:pt x="1187481" y="8667"/>
                </a:lnTo>
                <a:cubicBezTo>
                  <a:pt x="1035081" y="9389"/>
                  <a:pt x="1058193" y="7223"/>
                  <a:pt x="1040136" y="13001"/>
                </a:cubicBezTo>
                <a:cubicBezTo>
                  <a:pt x="1022079" y="18779"/>
                  <a:pt x="1057471" y="30336"/>
                  <a:pt x="1079139" y="43337"/>
                </a:cubicBezTo>
                <a:cubicBezTo>
                  <a:pt x="1100807" y="56338"/>
                  <a:pt x="1128254" y="77284"/>
                  <a:pt x="1170146" y="91007"/>
                </a:cubicBezTo>
                <a:cubicBezTo>
                  <a:pt x="1212038" y="104730"/>
                  <a:pt x="1292211" y="113397"/>
                  <a:pt x="1330491" y="125676"/>
                </a:cubicBezTo>
                <a:cubicBezTo>
                  <a:pt x="1368771" y="137955"/>
                  <a:pt x="1376716" y="152400"/>
                  <a:pt x="1399829" y="164679"/>
                </a:cubicBezTo>
                <a:cubicBezTo>
                  <a:pt x="1422942" y="176958"/>
                  <a:pt x="1469168" y="199348"/>
                  <a:pt x="1469168" y="199348"/>
                </a:cubicBezTo>
                <a:cubicBezTo>
                  <a:pt x="1482891" y="210182"/>
                  <a:pt x="1481447" y="218128"/>
                  <a:pt x="1482169" y="229684"/>
                </a:cubicBezTo>
                <a:cubicBezTo>
                  <a:pt x="1482891" y="241240"/>
                  <a:pt x="1474946" y="255685"/>
                  <a:pt x="1473501" y="268686"/>
                </a:cubicBezTo>
                <a:cubicBezTo>
                  <a:pt x="1472056" y="281687"/>
                  <a:pt x="1473501" y="307689"/>
                  <a:pt x="1473501" y="307689"/>
                </a:cubicBezTo>
                <a:cubicBezTo>
                  <a:pt x="1471334" y="317079"/>
                  <a:pt x="1476390" y="322135"/>
                  <a:pt x="1460500" y="325024"/>
                </a:cubicBezTo>
                <a:cubicBezTo>
                  <a:pt x="1444610" y="327913"/>
                  <a:pt x="1401274" y="330080"/>
                  <a:pt x="1378161" y="325024"/>
                </a:cubicBezTo>
                <a:cubicBezTo>
                  <a:pt x="1355048" y="319968"/>
                  <a:pt x="1338436" y="303355"/>
                  <a:pt x="1321824" y="294688"/>
                </a:cubicBezTo>
                <a:cubicBezTo>
                  <a:pt x="1305212" y="286021"/>
                  <a:pt x="1292210" y="276631"/>
                  <a:pt x="1278487" y="273020"/>
                </a:cubicBezTo>
                <a:cubicBezTo>
                  <a:pt x="1264764" y="269409"/>
                  <a:pt x="1239484" y="273020"/>
                  <a:pt x="1239484" y="273020"/>
                </a:cubicBezTo>
                <a:cubicBezTo>
                  <a:pt x="1230095" y="273020"/>
                  <a:pt x="1230095" y="265797"/>
                  <a:pt x="1222150" y="273020"/>
                </a:cubicBezTo>
                <a:cubicBezTo>
                  <a:pt x="1214205" y="280243"/>
                  <a:pt x="1200481" y="297578"/>
                  <a:pt x="1191814" y="316357"/>
                </a:cubicBezTo>
                <a:cubicBezTo>
                  <a:pt x="1183147" y="335136"/>
                  <a:pt x="1176647" y="367638"/>
                  <a:pt x="1170146" y="385695"/>
                </a:cubicBezTo>
                <a:cubicBezTo>
                  <a:pt x="1163646" y="403752"/>
                  <a:pt x="1162200" y="418198"/>
                  <a:pt x="1152811" y="424698"/>
                </a:cubicBezTo>
                <a:cubicBezTo>
                  <a:pt x="1143422" y="431198"/>
                  <a:pt x="1123198" y="430476"/>
                  <a:pt x="1113809" y="424698"/>
                </a:cubicBezTo>
                <a:cubicBezTo>
                  <a:pt x="1104420" y="418920"/>
                  <a:pt x="1107308" y="403752"/>
                  <a:pt x="1096474" y="390029"/>
                </a:cubicBezTo>
                <a:cubicBezTo>
                  <a:pt x="1085640" y="376306"/>
                  <a:pt x="1058194" y="352470"/>
                  <a:pt x="1048804" y="342358"/>
                </a:cubicBezTo>
                <a:cubicBezTo>
                  <a:pt x="1039414" y="332246"/>
                  <a:pt x="1052415" y="332246"/>
                  <a:pt x="1040136" y="329357"/>
                </a:cubicBezTo>
                <a:cubicBezTo>
                  <a:pt x="1027857" y="326468"/>
                  <a:pt x="991022" y="323579"/>
                  <a:pt x="975132" y="325024"/>
                </a:cubicBezTo>
                <a:cubicBezTo>
                  <a:pt x="959242" y="326469"/>
                  <a:pt x="955630" y="329358"/>
                  <a:pt x="944796" y="338025"/>
                </a:cubicBezTo>
                <a:cubicBezTo>
                  <a:pt x="933962" y="346692"/>
                  <a:pt x="920239" y="366194"/>
                  <a:pt x="910127" y="377028"/>
                </a:cubicBezTo>
                <a:cubicBezTo>
                  <a:pt x="900015" y="387862"/>
                  <a:pt x="892792" y="393641"/>
                  <a:pt x="884125" y="403030"/>
                </a:cubicBezTo>
                <a:cubicBezTo>
                  <a:pt x="875458" y="412419"/>
                  <a:pt x="874013" y="431920"/>
                  <a:pt x="858123" y="433365"/>
                </a:cubicBezTo>
                <a:cubicBezTo>
                  <a:pt x="842233" y="434810"/>
                  <a:pt x="810453" y="427587"/>
                  <a:pt x="788785" y="411697"/>
                </a:cubicBezTo>
                <a:cubicBezTo>
                  <a:pt x="767117" y="395807"/>
                  <a:pt x="745449" y="361860"/>
                  <a:pt x="728114" y="338025"/>
                </a:cubicBezTo>
                <a:cubicBezTo>
                  <a:pt x="710779" y="314190"/>
                  <a:pt x="704278" y="291076"/>
                  <a:pt x="684777" y="268686"/>
                </a:cubicBezTo>
                <a:cubicBezTo>
                  <a:pt x="665276" y="246296"/>
                  <a:pt x="630606" y="221739"/>
                  <a:pt x="611105" y="203682"/>
                </a:cubicBezTo>
                <a:cubicBezTo>
                  <a:pt x="591604" y="185625"/>
                  <a:pt x="580770" y="171179"/>
                  <a:pt x="567769" y="160345"/>
                </a:cubicBezTo>
                <a:cubicBezTo>
                  <a:pt x="554768" y="149511"/>
                  <a:pt x="545379" y="144455"/>
                  <a:pt x="533100" y="138677"/>
                </a:cubicBezTo>
                <a:cubicBezTo>
                  <a:pt x="520821" y="132899"/>
                  <a:pt x="507098" y="127843"/>
                  <a:pt x="494097" y="125676"/>
                </a:cubicBezTo>
                <a:cubicBezTo>
                  <a:pt x="481096" y="123509"/>
                  <a:pt x="466650" y="118453"/>
                  <a:pt x="455094" y="125676"/>
                </a:cubicBezTo>
                <a:cubicBezTo>
                  <a:pt x="443538" y="132899"/>
                  <a:pt x="434870" y="140121"/>
                  <a:pt x="424758" y="169012"/>
                </a:cubicBezTo>
                <a:cubicBezTo>
                  <a:pt x="414646" y="197903"/>
                  <a:pt x="400923" y="249907"/>
                  <a:pt x="394423" y="299022"/>
                </a:cubicBezTo>
                <a:cubicBezTo>
                  <a:pt x="387923" y="348137"/>
                  <a:pt x="387922" y="409530"/>
                  <a:pt x="385755" y="463701"/>
                </a:cubicBezTo>
                <a:cubicBezTo>
                  <a:pt x="383588" y="517872"/>
                  <a:pt x="385756" y="578543"/>
                  <a:pt x="381422" y="624046"/>
                </a:cubicBezTo>
                <a:cubicBezTo>
                  <a:pt x="377089" y="669549"/>
                  <a:pt x="370588" y="707829"/>
                  <a:pt x="359754" y="736720"/>
                </a:cubicBezTo>
                <a:cubicBezTo>
                  <a:pt x="348920" y="765611"/>
                  <a:pt x="331585" y="769223"/>
                  <a:pt x="316417" y="797392"/>
                </a:cubicBezTo>
                <a:cubicBezTo>
                  <a:pt x="301249" y="825561"/>
                  <a:pt x="286804" y="872508"/>
                  <a:pt x="268747" y="905733"/>
                </a:cubicBezTo>
                <a:cubicBezTo>
                  <a:pt x="250690" y="938957"/>
                  <a:pt x="226133" y="973626"/>
                  <a:pt x="208076" y="996739"/>
                </a:cubicBezTo>
                <a:cubicBezTo>
                  <a:pt x="190019" y="1019852"/>
                  <a:pt x="178463" y="1029242"/>
                  <a:pt x="160406" y="1044410"/>
                </a:cubicBezTo>
                <a:cubicBezTo>
                  <a:pt x="142349" y="1059578"/>
                  <a:pt x="79511" y="1073301"/>
                  <a:pt x="56398" y="1092080"/>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4" name="ZoneTexte 23">
            <a:extLst>
              <a:ext uri="{FF2B5EF4-FFF2-40B4-BE49-F238E27FC236}">
                <a16:creationId xmlns:a16="http://schemas.microsoft.com/office/drawing/2014/main" id="{9408EBDB-D41A-42F1-854A-5634BBA6751A}"/>
              </a:ext>
            </a:extLst>
          </p:cNvPr>
          <p:cNvSpPr txBox="1"/>
          <p:nvPr/>
        </p:nvSpPr>
        <p:spPr>
          <a:xfrm>
            <a:off x="4002072" y="3139741"/>
            <a:ext cx="761747" cy="369332"/>
          </a:xfrm>
          <a:prstGeom prst="rect">
            <a:avLst/>
          </a:prstGeom>
          <a:noFill/>
        </p:spPr>
        <p:txBody>
          <a:bodyPr wrap="none" rtlCol="0">
            <a:spAutoFit/>
          </a:bodyPr>
          <a:lstStyle/>
          <a:p>
            <a:r>
              <a:rPr lang="fr-CA" dirty="0"/>
              <a:t>0,5 ha</a:t>
            </a:r>
          </a:p>
        </p:txBody>
      </p:sp>
      <p:sp>
        <p:nvSpPr>
          <p:cNvPr id="25" name="ZoneTexte 24">
            <a:extLst>
              <a:ext uri="{FF2B5EF4-FFF2-40B4-BE49-F238E27FC236}">
                <a16:creationId xmlns:a16="http://schemas.microsoft.com/office/drawing/2014/main" id="{DE848258-B1CB-47D7-9266-41E763BDA3AE}"/>
              </a:ext>
            </a:extLst>
          </p:cNvPr>
          <p:cNvSpPr txBox="1"/>
          <p:nvPr/>
        </p:nvSpPr>
        <p:spPr>
          <a:xfrm>
            <a:off x="4536028" y="2275297"/>
            <a:ext cx="761747" cy="369332"/>
          </a:xfrm>
          <a:prstGeom prst="rect">
            <a:avLst/>
          </a:prstGeom>
          <a:noFill/>
        </p:spPr>
        <p:txBody>
          <a:bodyPr wrap="none" rtlCol="0">
            <a:spAutoFit/>
          </a:bodyPr>
          <a:lstStyle/>
          <a:p>
            <a:r>
              <a:rPr lang="fr-CA" dirty="0"/>
              <a:t>0,8 ha</a:t>
            </a:r>
          </a:p>
        </p:txBody>
      </p:sp>
      <p:sp>
        <p:nvSpPr>
          <p:cNvPr id="26" name="ZoneTexte 25">
            <a:extLst>
              <a:ext uri="{FF2B5EF4-FFF2-40B4-BE49-F238E27FC236}">
                <a16:creationId xmlns:a16="http://schemas.microsoft.com/office/drawing/2014/main" id="{789F34A6-BD7F-408E-9545-E7B8FD02A9C8}"/>
              </a:ext>
            </a:extLst>
          </p:cNvPr>
          <p:cNvSpPr txBox="1"/>
          <p:nvPr/>
        </p:nvSpPr>
        <p:spPr>
          <a:xfrm>
            <a:off x="6861872" y="2211928"/>
            <a:ext cx="761747" cy="369332"/>
          </a:xfrm>
          <a:prstGeom prst="rect">
            <a:avLst/>
          </a:prstGeom>
          <a:noFill/>
        </p:spPr>
        <p:txBody>
          <a:bodyPr wrap="none" rtlCol="0">
            <a:spAutoFit/>
          </a:bodyPr>
          <a:lstStyle/>
          <a:p>
            <a:r>
              <a:rPr lang="fr-CA" dirty="0"/>
              <a:t>7,2 ha</a:t>
            </a:r>
          </a:p>
        </p:txBody>
      </p:sp>
      <p:sp>
        <p:nvSpPr>
          <p:cNvPr id="27" name="ZoneTexte 26">
            <a:extLst>
              <a:ext uri="{FF2B5EF4-FFF2-40B4-BE49-F238E27FC236}">
                <a16:creationId xmlns:a16="http://schemas.microsoft.com/office/drawing/2014/main" id="{4E00FF22-2FDC-4772-A46C-8CF9B4FD0360}"/>
              </a:ext>
            </a:extLst>
          </p:cNvPr>
          <p:cNvSpPr txBox="1"/>
          <p:nvPr/>
        </p:nvSpPr>
        <p:spPr>
          <a:xfrm>
            <a:off x="10780953" y="3028126"/>
            <a:ext cx="761747" cy="369332"/>
          </a:xfrm>
          <a:prstGeom prst="rect">
            <a:avLst/>
          </a:prstGeom>
          <a:noFill/>
        </p:spPr>
        <p:txBody>
          <a:bodyPr wrap="none" rtlCol="0">
            <a:spAutoFit/>
          </a:bodyPr>
          <a:lstStyle/>
          <a:p>
            <a:r>
              <a:rPr lang="fr-CA" dirty="0"/>
              <a:t>0,7 ha</a:t>
            </a:r>
          </a:p>
        </p:txBody>
      </p:sp>
      <p:sp>
        <p:nvSpPr>
          <p:cNvPr id="29" name="Forme libre : forme 28">
            <a:extLst>
              <a:ext uri="{FF2B5EF4-FFF2-40B4-BE49-F238E27FC236}">
                <a16:creationId xmlns:a16="http://schemas.microsoft.com/office/drawing/2014/main" id="{5E8D27C2-126E-4263-88B5-633D86943E3B}"/>
              </a:ext>
            </a:extLst>
          </p:cNvPr>
          <p:cNvSpPr/>
          <p:nvPr/>
        </p:nvSpPr>
        <p:spPr>
          <a:xfrm rot="6927473">
            <a:off x="3202512" y="2617972"/>
            <a:ext cx="130469" cy="77832"/>
          </a:xfrm>
          <a:custGeom>
            <a:avLst/>
            <a:gdLst>
              <a:gd name="connsiteX0" fmla="*/ 225350 w 541806"/>
              <a:gd name="connsiteY0" fmla="*/ 1433 h 459738"/>
              <a:gd name="connsiteX1" fmla="*/ 398696 w 541806"/>
              <a:gd name="connsiteY1" fmla="*/ 31768 h 459738"/>
              <a:gd name="connsiteX2" fmla="*/ 489702 w 541806"/>
              <a:gd name="connsiteY2" fmla="*/ 36102 h 459738"/>
              <a:gd name="connsiteX3" fmla="*/ 520038 w 541806"/>
              <a:gd name="connsiteY3" fmla="*/ 79439 h 459738"/>
              <a:gd name="connsiteX4" fmla="*/ 541706 w 541806"/>
              <a:gd name="connsiteY4" fmla="*/ 140110 h 459738"/>
              <a:gd name="connsiteX5" fmla="*/ 511371 w 541806"/>
              <a:gd name="connsiteY5" fmla="*/ 248451 h 459738"/>
              <a:gd name="connsiteX6" fmla="*/ 502703 w 541806"/>
              <a:gd name="connsiteY6" fmla="*/ 304788 h 459738"/>
              <a:gd name="connsiteX7" fmla="*/ 420364 w 541806"/>
              <a:gd name="connsiteY7" fmla="*/ 369793 h 459738"/>
              <a:gd name="connsiteX8" fmla="*/ 329357 w 541806"/>
              <a:gd name="connsiteY8" fmla="*/ 426130 h 459738"/>
              <a:gd name="connsiteX9" fmla="*/ 264353 w 541806"/>
              <a:gd name="connsiteY9" fmla="*/ 456466 h 459738"/>
              <a:gd name="connsiteX10" fmla="*/ 186347 w 541806"/>
              <a:gd name="connsiteY10" fmla="*/ 456466 h 459738"/>
              <a:gd name="connsiteX11" fmla="*/ 95340 w 541806"/>
              <a:gd name="connsiteY11" fmla="*/ 434798 h 459738"/>
              <a:gd name="connsiteX12" fmla="*/ 34669 w 541806"/>
              <a:gd name="connsiteY12" fmla="*/ 391461 h 459738"/>
              <a:gd name="connsiteX13" fmla="*/ 0 w 541806"/>
              <a:gd name="connsiteY13" fmla="*/ 326457 h 459738"/>
              <a:gd name="connsiteX14" fmla="*/ 34669 w 541806"/>
              <a:gd name="connsiteY14" fmla="*/ 226783 h 459738"/>
              <a:gd name="connsiteX15" fmla="*/ 78006 w 541806"/>
              <a:gd name="connsiteY15" fmla="*/ 148777 h 459738"/>
              <a:gd name="connsiteX16" fmla="*/ 108341 w 541806"/>
              <a:gd name="connsiteY16" fmla="*/ 140110 h 459738"/>
              <a:gd name="connsiteX17" fmla="*/ 143010 w 541806"/>
              <a:gd name="connsiteY17" fmla="*/ 83772 h 459738"/>
              <a:gd name="connsiteX18" fmla="*/ 225350 w 541806"/>
              <a:gd name="connsiteY18" fmla="*/ 1433 h 45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806" h="459738">
                <a:moveTo>
                  <a:pt x="225350" y="1433"/>
                </a:moveTo>
                <a:cubicBezTo>
                  <a:pt x="267964" y="-7234"/>
                  <a:pt x="354637" y="25990"/>
                  <a:pt x="398696" y="31768"/>
                </a:cubicBezTo>
                <a:cubicBezTo>
                  <a:pt x="442755" y="37546"/>
                  <a:pt x="469478" y="28157"/>
                  <a:pt x="489702" y="36102"/>
                </a:cubicBezTo>
                <a:cubicBezTo>
                  <a:pt x="509926" y="44047"/>
                  <a:pt x="511371" y="62104"/>
                  <a:pt x="520038" y="79439"/>
                </a:cubicBezTo>
                <a:cubicBezTo>
                  <a:pt x="528705" y="96774"/>
                  <a:pt x="543151" y="111941"/>
                  <a:pt x="541706" y="140110"/>
                </a:cubicBezTo>
                <a:cubicBezTo>
                  <a:pt x="540262" y="168279"/>
                  <a:pt x="517872" y="221005"/>
                  <a:pt x="511371" y="248451"/>
                </a:cubicBezTo>
                <a:cubicBezTo>
                  <a:pt x="504871" y="275897"/>
                  <a:pt x="517871" y="284564"/>
                  <a:pt x="502703" y="304788"/>
                </a:cubicBezTo>
                <a:cubicBezTo>
                  <a:pt x="487535" y="325012"/>
                  <a:pt x="449255" y="349569"/>
                  <a:pt x="420364" y="369793"/>
                </a:cubicBezTo>
                <a:cubicBezTo>
                  <a:pt x="391473" y="390017"/>
                  <a:pt x="355359" y="411685"/>
                  <a:pt x="329357" y="426130"/>
                </a:cubicBezTo>
                <a:cubicBezTo>
                  <a:pt x="303355" y="440576"/>
                  <a:pt x="288188" y="451410"/>
                  <a:pt x="264353" y="456466"/>
                </a:cubicBezTo>
                <a:cubicBezTo>
                  <a:pt x="240518" y="461522"/>
                  <a:pt x="214516" y="460077"/>
                  <a:pt x="186347" y="456466"/>
                </a:cubicBezTo>
                <a:cubicBezTo>
                  <a:pt x="158178" y="452855"/>
                  <a:pt x="120620" y="445632"/>
                  <a:pt x="95340" y="434798"/>
                </a:cubicBezTo>
                <a:cubicBezTo>
                  <a:pt x="70060" y="423964"/>
                  <a:pt x="50559" y="409518"/>
                  <a:pt x="34669" y="391461"/>
                </a:cubicBezTo>
                <a:cubicBezTo>
                  <a:pt x="18779" y="373404"/>
                  <a:pt x="0" y="353903"/>
                  <a:pt x="0" y="326457"/>
                </a:cubicBezTo>
                <a:cubicBezTo>
                  <a:pt x="0" y="299011"/>
                  <a:pt x="21668" y="256396"/>
                  <a:pt x="34669" y="226783"/>
                </a:cubicBezTo>
                <a:cubicBezTo>
                  <a:pt x="47670" y="197170"/>
                  <a:pt x="65727" y="163223"/>
                  <a:pt x="78006" y="148777"/>
                </a:cubicBezTo>
                <a:cubicBezTo>
                  <a:pt x="90285" y="134332"/>
                  <a:pt x="97507" y="150944"/>
                  <a:pt x="108341" y="140110"/>
                </a:cubicBezTo>
                <a:cubicBezTo>
                  <a:pt x="119175" y="129276"/>
                  <a:pt x="130009" y="101829"/>
                  <a:pt x="143010" y="83772"/>
                </a:cubicBezTo>
                <a:cubicBezTo>
                  <a:pt x="156011" y="65715"/>
                  <a:pt x="182736" y="10100"/>
                  <a:pt x="225350" y="1433"/>
                </a:cubicBezTo>
                <a:close/>
              </a:path>
            </a:pathLst>
          </a:custGeom>
          <a:solidFill>
            <a:srgbClr val="94D271"/>
          </a:solid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30" name="Connecteur droit avec flèche 29">
            <a:extLst>
              <a:ext uri="{FF2B5EF4-FFF2-40B4-BE49-F238E27FC236}">
                <a16:creationId xmlns:a16="http://schemas.microsoft.com/office/drawing/2014/main" id="{C0DBFF3B-E998-4CBF-821D-29875ED3716C}"/>
              </a:ext>
            </a:extLst>
          </p:cNvPr>
          <p:cNvCxnSpPr>
            <a:cxnSpLocks/>
          </p:cNvCxnSpPr>
          <p:nvPr/>
        </p:nvCxnSpPr>
        <p:spPr>
          <a:xfrm flipV="1">
            <a:off x="2519223" y="2657453"/>
            <a:ext cx="646729" cy="282998"/>
          </a:xfrm>
          <a:prstGeom prst="straightConnector1">
            <a:avLst/>
          </a:prstGeom>
          <a:ln w="381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Rectangle 30">
            <a:extLst>
              <a:ext uri="{FF2B5EF4-FFF2-40B4-BE49-F238E27FC236}">
                <a16:creationId xmlns:a16="http://schemas.microsoft.com/office/drawing/2014/main" id="{4D50D10A-F94D-46BE-A2C3-3E7808BE5131}"/>
              </a:ext>
            </a:extLst>
          </p:cNvPr>
          <p:cNvSpPr/>
          <p:nvPr/>
        </p:nvSpPr>
        <p:spPr>
          <a:xfrm>
            <a:off x="1314120" y="2416466"/>
            <a:ext cx="1767433" cy="1446550"/>
          </a:xfrm>
          <a:prstGeom prst="rect">
            <a:avLst/>
          </a:prstGeom>
        </p:spPr>
        <p:txBody>
          <a:bodyPr wrap="square">
            <a:spAutoFit/>
          </a:bodyPr>
          <a:lstStyle/>
          <a:p>
            <a:r>
              <a:rPr lang="fr-CA" sz="1400" b="1" dirty="0">
                <a:solidFill>
                  <a:schemeClr val="bg1"/>
                </a:solidFill>
              </a:rPr>
              <a:t>Milieu humide boisé de petite superficie identifié sur le terrain et non cartographié</a:t>
            </a:r>
          </a:p>
          <a:p>
            <a:endParaRPr lang="fr-CA" b="1" dirty="0">
              <a:solidFill>
                <a:schemeClr val="bg1"/>
              </a:solidFill>
            </a:endParaRPr>
          </a:p>
        </p:txBody>
      </p:sp>
      <p:sp>
        <p:nvSpPr>
          <p:cNvPr id="32" name="ZoneTexte 31">
            <a:extLst>
              <a:ext uri="{FF2B5EF4-FFF2-40B4-BE49-F238E27FC236}">
                <a16:creationId xmlns:a16="http://schemas.microsoft.com/office/drawing/2014/main" id="{BD107528-3E33-4A4B-B060-E80AE9C774EB}"/>
              </a:ext>
            </a:extLst>
          </p:cNvPr>
          <p:cNvSpPr txBox="1"/>
          <p:nvPr/>
        </p:nvSpPr>
        <p:spPr>
          <a:xfrm>
            <a:off x="2419972" y="5968052"/>
            <a:ext cx="4993857" cy="830997"/>
          </a:xfrm>
          <a:prstGeom prst="rect">
            <a:avLst/>
          </a:prstGeom>
          <a:noFill/>
        </p:spPr>
        <p:txBody>
          <a:bodyPr wrap="square">
            <a:spAutoFit/>
          </a:bodyPr>
          <a:lstStyle/>
          <a:p>
            <a:pPr algn="just"/>
            <a:r>
              <a:rPr lang="fr-CA" sz="1600" b="1" dirty="0"/>
              <a:t>Pour les activités dont les superficies visées sont mieux délimitées, comme les chemins, il est préférable de faire une validation terrain avant leur réalisation. </a:t>
            </a:r>
          </a:p>
        </p:txBody>
      </p:sp>
      <p:sp>
        <p:nvSpPr>
          <p:cNvPr id="13" name="Rectangle : coins arrondis 12">
            <a:extLst>
              <a:ext uri="{FF2B5EF4-FFF2-40B4-BE49-F238E27FC236}">
                <a16:creationId xmlns:a16="http://schemas.microsoft.com/office/drawing/2014/main" id="{4D324746-C699-4633-8F57-C71FDD2B81C1}"/>
              </a:ext>
            </a:extLst>
          </p:cNvPr>
          <p:cNvSpPr/>
          <p:nvPr/>
        </p:nvSpPr>
        <p:spPr>
          <a:xfrm>
            <a:off x="7768201" y="3397458"/>
            <a:ext cx="4059230" cy="2669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CA" b="1" dirty="0"/>
              <a:t>Les seuils suivants pourraient être jugés acceptables :</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dirty="0"/>
              <a:t>300 m</a:t>
            </a:r>
            <a:r>
              <a:rPr lang="fr-CA" baseline="30000" dirty="0"/>
              <a:t>2</a:t>
            </a:r>
            <a:r>
              <a:rPr lang="fr-CA" dirty="0"/>
              <a:t>/0,03 ha dans les basses-terres du Saint-Laurent;</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dirty="0"/>
              <a:t>3 000 m</a:t>
            </a:r>
            <a:r>
              <a:rPr lang="fr-CA" baseline="30000" dirty="0"/>
              <a:t>2</a:t>
            </a:r>
            <a:r>
              <a:rPr lang="fr-CA" dirty="0"/>
              <a:t>/0,3 ha dans tout autre territoire.</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800" dirty="0"/>
          </a:p>
          <a:p>
            <a:pPr marL="0" marR="0" lvl="0" indent="0" defTabSz="914400" rtl="0" eaLnBrk="1" fontAlgn="auto" latinLnBrk="0" hangingPunct="1">
              <a:lnSpc>
                <a:spcPct val="100000"/>
              </a:lnSpc>
              <a:spcBef>
                <a:spcPts val="0"/>
              </a:spcBef>
              <a:spcAft>
                <a:spcPts val="0"/>
              </a:spcAft>
              <a:buClrTx/>
              <a:buSzTx/>
              <a:buFontTx/>
              <a:buNone/>
              <a:tabLst/>
              <a:defRPr/>
            </a:pPr>
            <a:r>
              <a:rPr lang="fr-CA" dirty="0"/>
              <a:t>Au-delà de ces superficies, tout milieu humide devrait être considéré.</a:t>
            </a:r>
          </a:p>
        </p:txBody>
      </p:sp>
    </p:spTree>
    <p:extLst>
      <p:ext uri="{BB962C8B-B14F-4D97-AF65-F5344CB8AC3E}">
        <p14:creationId xmlns:p14="http://schemas.microsoft.com/office/powerpoint/2010/main" val="3789726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2050436"/>
            <a:ext cx="12191999" cy="2035125"/>
          </a:xfrm>
        </p:spPr>
        <p:txBody>
          <a:bodyPr>
            <a:normAutofit/>
          </a:bodyPr>
          <a:lstStyle/>
          <a:p>
            <a:r>
              <a:rPr lang="fr-CA" sz="5400" dirty="0"/>
              <a:t>Autres travaux </a:t>
            </a:r>
            <a:br>
              <a:rPr lang="fr-CA" sz="5400" dirty="0"/>
            </a:br>
            <a:r>
              <a:rPr lang="fr-CA" sz="5400" dirty="0"/>
              <a:t>sylvicoles et activités</a:t>
            </a:r>
          </a:p>
        </p:txBody>
      </p:sp>
    </p:spTree>
    <p:extLst>
      <p:ext uri="{BB962C8B-B14F-4D97-AF65-F5344CB8AC3E}">
        <p14:creationId xmlns:p14="http://schemas.microsoft.com/office/powerpoint/2010/main" val="4063420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AF4D7A9-8FF0-41BA-B01B-03A2BE03A4D9}"/>
              </a:ext>
            </a:extLst>
          </p:cNvPr>
          <p:cNvSpPr>
            <a:spLocks noGrp="1"/>
          </p:cNvSpPr>
          <p:nvPr>
            <p:ph type="title"/>
          </p:nvPr>
        </p:nvSpPr>
        <p:spPr>
          <a:xfrm>
            <a:off x="73671" y="107687"/>
            <a:ext cx="10955400" cy="550607"/>
          </a:xfrm>
        </p:spPr>
        <p:txBody>
          <a:bodyPr>
            <a:noAutofit/>
          </a:bodyPr>
          <a:lstStyle/>
          <a:p>
            <a:r>
              <a:rPr lang="fr-CA" sz="2800" dirty="0"/>
              <a:t>Forêt privée et milieux humides et hydriques </a:t>
            </a:r>
            <a:r>
              <a:rPr lang="fr-CA" sz="2800" b="0" dirty="0"/>
              <a:t>– traitements sylvicoles</a:t>
            </a:r>
            <a:endParaRPr lang="fr-CA" sz="2800" dirty="0"/>
          </a:p>
        </p:txBody>
      </p:sp>
      <p:graphicFrame>
        <p:nvGraphicFramePr>
          <p:cNvPr id="5" name="Espace réservé du contenu 4">
            <a:extLst>
              <a:ext uri="{FF2B5EF4-FFF2-40B4-BE49-F238E27FC236}">
                <a16:creationId xmlns:a16="http://schemas.microsoft.com/office/drawing/2014/main" id="{C4B9F99B-1937-4C9D-AC8B-2E7A3DA287BB}"/>
              </a:ext>
            </a:extLst>
          </p:cNvPr>
          <p:cNvGraphicFramePr>
            <a:graphicFrameLocks noGrp="1"/>
          </p:cNvGraphicFramePr>
          <p:nvPr>
            <p:ph idx="1"/>
            <p:extLst>
              <p:ext uri="{D42A27DB-BD31-4B8C-83A1-F6EECF244321}">
                <p14:modId xmlns:p14="http://schemas.microsoft.com/office/powerpoint/2010/main" val="881582775"/>
              </p:ext>
            </p:extLst>
          </p:nvPr>
        </p:nvGraphicFramePr>
        <p:xfrm>
          <a:off x="-1185" y="1129678"/>
          <a:ext cx="6045559" cy="4840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4">
            <a:extLst>
              <a:ext uri="{FF2B5EF4-FFF2-40B4-BE49-F238E27FC236}">
                <a16:creationId xmlns:a16="http://schemas.microsoft.com/office/drawing/2014/main" id="{04F5681E-8B4A-4044-96DB-A759991AF097}"/>
              </a:ext>
            </a:extLst>
          </p:cNvPr>
          <p:cNvSpPr txBox="1">
            <a:spLocks/>
          </p:cNvSpPr>
          <p:nvPr/>
        </p:nvSpPr>
        <p:spPr>
          <a:xfrm>
            <a:off x="9448800" y="64325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37</a:t>
            </a:fld>
            <a:endParaRPr lang="fr-CA" dirty="0"/>
          </a:p>
        </p:txBody>
      </p:sp>
      <p:pic>
        <p:nvPicPr>
          <p:cNvPr id="7" name="Image 6" descr="C:\Users\tesma01\AppData\Local\Microsoft\Windows\Temporary Internet Files\Content.Outlook\5FN2QKOA\losanges avec lettres_Plan de travail 1 copie.png">
            <a:extLst>
              <a:ext uri="{FF2B5EF4-FFF2-40B4-BE49-F238E27FC236}">
                <a16:creationId xmlns:a16="http://schemas.microsoft.com/office/drawing/2014/main" id="{08A4FFB3-9C8B-422E-921E-5536F579167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575" y="1355430"/>
            <a:ext cx="672318" cy="637200"/>
          </a:xfrm>
          <a:prstGeom prst="rect">
            <a:avLst/>
          </a:prstGeom>
          <a:noFill/>
          <a:ln>
            <a:noFill/>
          </a:ln>
        </p:spPr>
      </p:pic>
      <p:pic>
        <p:nvPicPr>
          <p:cNvPr id="8" name="Image 7" descr="C:\Users\tesma01\AppData\Local\Microsoft\Windows\Temporary Internet Files\Content.Outlook\5FN2QKOA\losanges avec lettres_Plan de travail 1 copie.png">
            <a:extLst>
              <a:ext uri="{FF2B5EF4-FFF2-40B4-BE49-F238E27FC236}">
                <a16:creationId xmlns:a16="http://schemas.microsoft.com/office/drawing/2014/main" id="{35A60ED3-8BEB-4FDF-B885-11BE942A9EE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780" y="3878865"/>
            <a:ext cx="672318" cy="637200"/>
          </a:xfrm>
          <a:prstGeom prst="rect">
            <a:avLst/>
          </a:prstGeom>
          <a:noFill/>
          <a:ln>
            <a:noFill/>
          </a:ln>
        </p:spPr>
      </p:pic>
      <p:pic>
        <p:nvPicPr>
          <p:cNvPr id="9" name="Image 8" descr="C:\Users\tesma01\AppData\Local\Microsoft\Windows\Temporary Internet Files\Content.Outlook\5FN2QKOA\losanges avec lettres_Plan de travail 1 copie.png">
            <a:extLst>
              <a:ext uri="{FF2B5EF4-FFF2-40B4-BE49-F238E27FC236}">
                <a16:creationId xmlns:a16="http://schemas.microsoft.com/office/drawing/2014/main" id="{DC289493-EF3E-40E5-B759-2F0E829D781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575" y="2602466"/>
            <a:ext cx="672318" cy="637200"/>
          </a:xfrm>
          <a:prstGeom prst="rect">
            <a:avLst/>
          </a:prstGeom>
          <a:noFill/>
          <a:ln>
            <a:noFill/>
          </a:ln>
        </p:spPr>
      </p:pic>
      <p:pic>
        <p:nvPicPr>
          <p:cNvPr id="10" name="Image 9" descr="C:\Users\tesma01\AppData\Local\Microsoft\Windows\Temporary Internet Files\Content.Outlook\5FN2QKOA\losanges avec lettres_Plan de travail 1 copie.png">
            <a:extLst>
              <a:ext uri="{FF2B5EF4-FFF2-40B4-BE49-F238E27FC236}">
                <a16:creationId xmlns:a16="http://schemas.microsoft.com/office/drawing/2014/main" id="{E2E370B8-D5B7-4D90-A48E-61C045E904D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277" y="5125901"/>
            <a:ext cx="672318" cy="637200"/>
          </a:xfrm>
          <a:prstGeom prst="rect">
            <a:avLst/>
          </a:prstGeom>
          <a:noFill/>
          <a:ln>
            <a:noFill/>
          </a:ln>
        </p:spPr>
      </p:pic>
      <p:sp>
        <p:nvSpPr>
          <p:cNvPr id="11" name="ZoneTexte 10">
            <a:extLst>
              <a:ext uri="{FF2B5EF4-FFF2-40B4-BE49-F238E27FC236}">
                <a16:creationId xmlns:a16="http://schemas.microsoft.com/office/drawing/2014/main" id="{55B4E34A-1E06-4535-A2A7-5CADCD7E503B}"/>
              </a:ext>
            </a:extLst>
          </p:cNvPr>
          <p:cNvSpPr txBox="1"/>
          <p:nvPr/>
        </p:nvSpPr>
        <p:spPr>
          <a:xfrm>
            <a:off x="886413" y="1886119"/>
            <a:ext cx="771365" cy="307777"/>
          </a:xfrm>
          <a:prstGeom prst="rect">
            <a:avLst/>
          </a:prstGeom>
          <a:noFill/>
        </p:spPr>
        <p:txBody>
          <a:bodyPr wrap="none" rtlCol="0">
            <a:spAutoFit/>
          </a:bodyPr>
          <a:lstStyle/>
          <a:p>
            <a:r>
              <a:rPr lang="fr-CA" sz="1400" dirty="0"/>
              <a:t>Art. 329</a:t>
            </a:r>
          </a:p>
        </p:txBody>
      </p:sp>
      <p:sp>
        <p:nvSpPr>
          <p:cNvPr id="12" name="ZoneTexte 11">
            <a:extLst>
              <a:ext uri="{FF2B5EF4-FFF2-40B4-BE49-F238E27FC236}">
                <a16:creationId xmlns:a16="http://schemas.microsoft.com/office/drawing/2014/main" id="{D62147AE-5649-4106-9B3B-FE300CC668F9}"/>
              </a:ext>
            </a:extLst>
          </p:cNvPr>
          <p:cNvSpPr txBox="1"/>
          <p:nvPr/>
        </p:nvSpPr>
        <p:spPr>
          <a:xfrm>
            <a:off x="886413" y="3197423"/>
            <a:ext cx="771365" cy="307777"/>
          </a:xfrm>
          <a:prstGeom prst="rect">
            <a:avLst/>
          </a:prstGeom>
          <a:noFill/>
        </p:spPr>
        <p:txBody>
          <a:bodyPr wrap="none" rtlCol="0">
            <a:spAutoFit/>
          </a:bodyPr>
          <a:lstStyle/>
          <a:p>
            <a:r>
              <a:rPr lang="fr-CA" sz="1400" dirty="0"/>
              <a:t>Art. 341</a:t>
            </a:r>
          </a:p>
        </p:txBody>
      </p:sp>
      <p:sp>
        <p:nvSpPr>
          <p:cNvPr id="13" name="ZoneTexte 12">
            <a:extLst>
              <a:ext uri="{FF2B5EF4-FFF2-40B4-BE49-F238E27FC236}">
                <a16:creationId xmlns:a16="http://schemas.microsoft.com/office/drawing/2014/main" id="{02E3BF03-8069-4D01-8D12-5DAF6765A11F}"/>
              </a:ext>
            </a:extLst>
          </p:cNvPr>
          <p:cNvSpPr txBox="1"/>
          <p:nvPr/>
        </p:nvSpPr>
        <p:spPr>
          <a:xfrm>
            <a:off x="877618" y="4462620"/>
            <a:ext cx="771365" cy="307777"/>
          </a:xfrm>
          <a:prstGeom prst="rect">
            <a:avLst/>
          </a:prstGeom>
          <a:noFill/>
        </p:spPr>
        <p:txBody>
          <a:bodyPr wrap="none" rtlCol="0">
            <a:spAutoFit/>
          </a:bodyPr>
          <a:lstStyle/>
          <a:p>
            <a:r>
              <a:rPr lang="fr-CA" sz="1400" dirty="0"/>
              <a:t>Art. 345</a:t>
            </a:r>
          </a:p>
        </p:txBody>
      </p:sp>
      <p:sp>
        <p:nvSpPr>
          <p:cNvPr id="14" name="ZoneTexte 13">
            <a:extLst>
              <a:ext uri="{FF2B5EF4-FFF2-40B4-BE49-F238E27FC236}">
                <a16:creationId xmlns:a16="http://schemas.microsoft.com/office/drawing/2014/main" id="{22602A04-EF77-4697-BC9D-8D88D52E60C9}"/>
              </a:ext>
            </a:extLst>
          </p:cNvPr>
          <p:cNvSpPr txBox="1"/>
          <p:nvPr/>
        </p:nvSpPr>
        <p:spPr>
          <a:xfrm>
            <a:off x="886412" y="5768197"/>
            <a:ext cx="771365" cy="307777"/>
          </a:xfrm>
          <a:prstGeom prst="rect">
            <a:avLst/>
          </a:prstGeom>
          <a:noFill/>
        </p:spPr>
        <p:txBody>
          <a:bodyPr wrap="none" rtlCol="0">
            <a:spAutoFit/>
          </a:bodyPr>
          <a:lstStyle/>
          <a:p>
            <a:r>
              <a:rPr lang="fr-CA" sz="1400" dirty="0"/>
              <a:t>Art. 345</a:t>
            </a:r>
          </a:p>
        </p:txBody>
      </p:sp>
      <p:graphicFrame>
        <p:nvGraphicFramePr>
          <p:cNvPr id="15" name="Espace réservé du contenu 3">
            <a:extLst>
              <a:ext uri="{FF2B5EF4-FFF2-40B4-BE49-F238E27FC236}">
                <a16:creationId xmlns:a16="http://schemas.microsoft.com/office/drawing/2014/main" id="{32CC7D57-D265-45C0-B5B2-D50BB5629C5D}"/>
              </a:ext>
            </a:extLst>
          </p:cNvPr>
          <p:cNvGraphicFramePr>
            <a:graphicFrameLocks/>
          </p:cNvGraphicFramePr>
          <p:nvPr>
            <p:extLst>
              <p:ext uri="{D42A27DB-BD31-4B8C-83A1-F6EECF244321}">
                <p14:modId xmlns:p14="http://schemas.microsoft.com/office/powerpoint/2010/main" val="1159419010"/>
              </p:ext>
            </p:extLst>
          </p:nvPr>
        </p:nvGraphicFramePr>
        <p:xfrm>
          <a:off x="4989050" y="1129678"/>
          <a:ext cx="6668818" cy="48401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Rectangle 15">
            <a:extLst>
              <a:ext uri="{FF2B5EF4-FFF2-40B4-BE49-F238E27FC236}">
                <a16:creationId xmlns:a16="http://schemas.microsoft.com/office/drawing/2014/main" id="{5E7C1559-9CBF-4EDC-9378-33455A5694C7}"/>
              </a:ext>
            </a:extLst>
          </p:cNvPr>
          <p:cNvSpPr/>
          <p:nvPr/>
        </p:nvSpPr>
        <p:spPr>
          <a:xfrm rot="19799884">
            <a:off x="5688485" y="4698056"/>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17" name="ZoneTexte 16">
            <a:extLst>
              <a:ext uri="{FF2B5EF4-FFF2-40B4-BE49-F238E27FC236}">
                <a16:creationId xmlns:a16="http://schemas.microsoft.com/office/drawing/2014/main" id="{B0B29FD8-2F6E-41C7-B680-FB652C9FE37E}"/>
              </a:ext>
            </a:extLst>
          </p:cNvPr>
          <p:cNvSpPr txBox="1"/>
          <p:nvPr/>
        </p:nvSpPr>
        <p:spPr>
          <a:xfrm>
            <a:off x="5680467" y="4720697"/>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18" name="ZoneTexte 17">
            <a:extLst>
              <a:ext uri="{FF2B5EF4-FFF2-40B4-BE49-F238E27FC236}">
                <a16:creationId xmlns:a16="http://schemas.microsoft.com/office/drawing/2014/main" id="{621D01A5-F0BF-414D-A49D-E6DC2750737A}"/>
              </a:ext>
            </a:extLst>
          </p:cNvPr>
          <p:cNvSpPr txBox="1"/>
          <p:nvPr/>
        </p:nvSpPr>
        <p:spPr>
          <a:xfrm>
            <a:off x="6044374" y="2071510"/>
            <a:ext cx="679994" cy="307777"/>
          </a:xfrm>
          <a:prstGeom prst="rect">
            <a:avLst/>
          </a:prstGeom>
          <a:noFill/>
        </p:spPr>
        <p:txBody>
          <a:bodyPr wrap="none" rtlCol="0">
            <a:spAutoFit/>
          </a:bodyPr>
          <a:lstStyle/>
          <a:p>
            <a:r>
              <a:rPr lang="fr-CA" sz="1400" dirty="0"/>
              <a:t>Art. 12</a:t>
            </a:r>
          </a:p>
        </p:txBody>
      </p:sp>
      <p:sp>
        <p:nvSpPr>
          <p:cNvPr id="19" name="ZoneTexte 18">
            <a:extLst>
              <a:ext uri="{FF2B5EF4-FFF2-40B4-BE49-F238E27FC236}">
                <a16:creationId xmlns:a16="http://schemas.microsoft.com/office/drawing/2014/main" id="{D0E656EE-DD96-4784-A990-1CB2E69D1FDC}"/>
              </a:ext>
            </a:extLst>
          </p:cNvPr>
          <p:cNvSpPr txBox="1"/>
          <p:nvPr/>
        </p:nvSpPr>
        <p:spPr>
          <a:xfrm>
            <a:off x="5809177" y="3664780"/>
            <a:ext cx="1092607" cy="307777"/>
          </a:xfrm>
          <a:prstGeom prst="rect">
            <a:avLst/>
          </a:prstGeom>
          <a:noFill/>
        </p:spPr>
        <p:txBody>
          <a:bodyPr wrap="none" rtlCol="0">
            <a:spAutoFit/>
          </a:bodyPr>
          <a:lstStyle/>
          <a:p>
            <a:r>
              <a:rPr lang="fr-CA" sz="1400" dirty="0"/>
              <a:t>Art. 13 et 14</a:t>
            </a:r>
          </a:p>
        </p:txBody>
      </p:sp>
      <p:sp>
        <p:nvSpPr>
          <p:cNvPr id="20" name="ZoneTexte 19">
            <a:extLst>
              <a:ext uri="{FF2B5EF4-FFF2-40B4-BE49-F238E27FC236}">
                <a16:creationId xmlns:a16="http://schemas.microsoft.com/office/drawing/2014/main" id="{61F9C06B-43C9-46DB-93E0-40697554091E}"/>
              </a:ext>
            </a:extLst>
          </p:cNvPr>
          <p:cNvSpPr txBox="1"/>
          <p:nvPr/>
        </p:nvSpPr>
        <p:spPr>
          <a:xfrm>
            <a:off x="5870029" y="5411938"/>
            <a:ext cx="1092607" cy="307777"/>
          </a:xfrm>
          <a:prstGeom prst="rect">
            <a:avLst/>
          </a:prstGeom>
          <a:noFill/>
        </p:spPr>
        <p:txBody>
          <a:bodyPr wrap="none" rtlCol="0">
            <a:spAutoFit/>
          </a:bodyPr>
          <a:lstStyle/>
          <a:p>
            <a:r>
              <a:rPr lang="fr-CA" sz="1400" dirty="0"/>
              <a:t>Art. 36 et 45</a:t>
            </a:r>
          </a:p>
        </p:txBody>
      </p:sp>
      <p:sp>
        <p:nvSpPr>
          <p:cNvPr id="21" name="ZoneTexte 20">
            <a:extLst>
              <a:ext uri="{FF2B5EF4-FFF2-40B4-BE49-F238E27FC236}">
                <a16:creationId xmlns:a16="http://schemas.microsoft.com/office/drawing/2014/main" id="{361B9507-22FD-4D79-A4FF-B26E1C8439B2}"/>
              </a:ext>
            </a:extLst>
          </p:cNvPr>
          <p:cNvSpPr txBox="1"/>
          <p:nvPr/>
        </p:nvSpPr>
        <p:spPr>
          <a:xfrm>
            <a:off x="2286000" y="579071"/>
            <a:ext cx="2243691" cy="646331"/>
          </a:xfrm>
          <a:prstGeom prst="rect">
            <a:avLst/>
          </a:prstGeom>
          <a:noFill/>
        </p:spPr>
        <p:txBody>
          <a:bodyPr wrap="none" rtlCol="0">
            <a:spAutoFit/>
          </a:bodyPr>
          <a:lstStyle/>
          <a:p>
            <a:r>
              <a:rPr lang="fr-CA" b="1" dirty="0"/>
              <a:t>REAFIE (admissibilité)</a:t>
            </a:r>
          </a:p>
          <a:p>
            <a:endParaRPr lang="fr-CA" b="1" dirty="0"/>
          </a:p>
        </p:txBody>
      </p:sp>
      <p:sp>
        <p:nvSpPr>
          <p:cNvPr id="22" name="ZoneTexte 21">
            <a:extLst>
              <a:ext uri="{FF2B5EF4-FFF2-40B4-BE49-F238E27FC236}">
                <a16:creationId xmlns:a16="http://schemas.microsoft.com/office/drawing/2014/main" id="{44596975-FAF8-411B-9D9A-43D9FE619D71}"/>
              </a:ext>
            </a:extLst>
          </p:cNvPr>
          <p:cNvSpPr txBox="1"/>
          <p:nvPr/>
        </p:nvSpPr>
        <p:spPr>
          <a:xfrm>
            <a:off x="8106047" y="579071"/>
            <a:ext cx="2260683" cy="369332"/>
          </a:xfrm>
          <a:prstGeom prst="rect">
            <a:avLst/>
          </a:prstGeom>
          <a:noFill/>
        </p:spPr>
        <p:txBody>
          <a:bodyPr wrap="none" rtlCol="0">
            <a:spAutoFit/>
          </a:bodyPr>
          <a:lstStyle/>
          <a:p>
            <a:r>
              <a:rPr lang="fr-CA" b="1" dirty="0"/>
              <a:t>RAMHHS (réalisation)</a:t>
            </a:r>
          </a:p>
        </p:txBody>
      </p:sp>
    </p:spTree>
    <p:extLst>
      <p:ext uri="{BB962C8B-B14F-4D97-AF65-F5344CB8AC3E}">
        <p14:creationId xmlns:p14="http://schemas.microsoft.com/office/powerpoint/2010/main" val="3767963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1315" y="815901"/>
            <a:ext cx="3714301" cy="550607"/>
          </a:xfrm>
        </p:spPr>
        <p:txBody>
          <a:bodyPr>
            <a:normAutofit fontScale="90000"/>
          </a:bodyPr>
          <a:lstStyle/>
          <a:p>
            <a:r>
              <a:rPr lang="fr-CA" dirty="0">
                <a:ea typeface="+mn-lt"/>
                <a:cs typeface="+mn-lt"/>
              </a:rPr>
              <a:t>Autres travaux sylvicoles et activités</a:t>
            </a:r>
          </a:p>
        </p:txBody>
      </p:sp>
      <p:sp>
        <p:nvSpPr>
          <p:cNvPr id="23" name="Espace réservé du contenu 2">
            <a:extLst>
              <a:ext uri="{FF2B5EF4-FFF2-40B4-BE49-F238E27FC236}">
                <a16:creationId xmlns:a16="http://schemas.microsoft.com/office/drawing/2014/main" id="{13A6DC9E-DB5A-423A-A460-3B5D6F3552E2}"/>
              </a:ext>
            </a:extLst>
          </p:cNvPr>
          <p:cNvSpPr>
            <a:spLocks noGrp="1"/>
          </p:cNvSpPr>
          <p:nvPr>
            <p:ph idx="1"/>
            <p:custDataLst>
              <p:tags r:id="rId1"/>
            </p:custDataLst>
          </p:nvPr>
        </p:nvSpPr>
        <p:spPr>
          <a:xfrm>
            <a:off x="171224" y="1764664"/>
            <a:ext cx="3986852" cy="4286962"/>
          </a:xfrm>
        </p:spPr>
        <p:txBody>
          <a:bodyPr vert="horz" lIns="91440" tIns="45720" rIns="91440" bIns="45720" rtlCol="0" anchor="t">
            <a:noAutofit/>
          </a:bodyPr>
          <a:lstStyle/>
          <a:p>
            <a:pPr marL="0" indent="0">
              <a:buNone/>
            </a:pPr>
            <a:r>
              <a:rPr lang="fr-CA" sz="2000" b="1" spc="-1" dirty="0"/>
              <a:t>Projet fictif</a:t>
            </a:r>
          </a:p>
          <a:p>
            <a:pPr>
              <a:buFont typeface="Wingdings" panose="05000000000000000000" pitchFamily="2" charset="2"/>
              <a:buChar char="Ø"/>
            </a:pPr>
            <a:r>
              <a:rPr lang="fr-CA" sz="1800" dirty="0"/>
              <a:t>Plantation/boisement; p. 39</a:t>
            </a:r>
          </a:p>
          <a:p>
            <a:pPr>
              <a:buFont typeface="Wingdings" panose="05000000000000000000" pitchFamily="2" charset="2"/>
              <a:buChar char="Ø"/>
            </a:pPr>
            <a:r>
              <a:rPr lang="fr-CA" sz="1800" dirty="0"/>
              <a:t>Reboisement; p. 40 </a:t>
            </a:r>
          </a:p>
          <a:p>
            <a:pPr>
              <a:buFont typeface="Wingdings" panose="05000000000000000000" pitchFamily="2" charset="2"/>
              <a:buChar char="Ø"/>
            </a:pPr>
            <a:r>
              <a:rPr lang="fr-CA" sz="1800" dirty="0"/>
              <a:t>Traitements sylvicoles non commerciaux; p. 41</a:t>
            </a:r>
          </a:p>
          <a:p>
            <a:pPr>
              <a:buFont typeface="Wingdings" panose="05000000000000000000" pitchFamily="2" charset="2"/>
              <a:buChar char="Ø"/>
            </a:pPr>
            <a:r>
              <a:rPr lang="fr-CA" sz="1800" dirty="0"/>
              <a:t>Drainage sylvicole; p. 42</a:t>
            </a:r>
          </a:p>
          <a:p>
            <a:pPr>
              <a:buFont typeface="Wingdings" panose="05000000000000000000" pitchFamily="2" charset="2"/>
              <a:buChar char="Ø"/>
            </a:pPr>
            <a:r>
              <a:rPr lang="fr-CA" sz="1800" dirty="0"/>
              <a:t>Amendements; p. 43</a:t>
            </a:r>
          </a:p>
          <a:p>
            <a:pPr>
              <a:buFont typeface="Wingdings" panose="05000000000000000000" pitchFamily="2" charset="2"/>
              <a:buChar char="Ø"/>
            </a:pPr>
            <a:r>
              <a:rPr lang="fr-CA" sz="1700" dirty="0"/>
              <a:t>Interventions liées à l’acériculture; p. 44</a:t>
            </a:r>
          </a:p>
          <a:p>
            <a:pPr>
              <a:buFont typeface="Wingdings" panose="05000000000000000000" pitchFamily="2" charset="2"/>
              <a:buChar char="Ø"/>
            </a:pPr>
            <a:r>
              <a:rPr lang="fr-CA" sz="1800" dirty="0"/>
              <a:t>Boisement de friches humides; p. 45</a:t>
            </a:r>
          </a:p>
          <a:p>
            <a:pPr>
              <a:buFont typeface="Wingdings" panose="05000000000000000000" pitchFamily="2" charset="2"/>
              <a:buChar char="Ø"/>
            </a:pPr>
            <a:r>
              <a:rPr lang="fr-CA" sz="1800" dirty="0"/>
              <a:t>Déboisement et mise en culture; p. 46</a:t>
            </a:r>
            <a:endParaRPr lang="fr-CA" sz="2400" dirty="0"/>
          </a:p>
        </p:txBody>
      </p:sp>
      <p:pic>
        <p:nvPicPr>
          <p:cNvPr id="5" name="Image 4">
            <a:extLst>
              <a:ext uri="{FF2B5EF4-FFF2-40B4-BE49-F238E27FC236}">
                <a16:creationId xmlns:a16="http://schemas.microsoft.com/office/drawing/2014/main" id="{8DB4A4AC-2C93-4344-B68D-8768797D43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225621" y="-924089"/>
            <a:ext cx="234962" cy="3245017"/>
          </a:xfrm>
          <a:prstGeom prst="rect">
            <a:avLst/>
          </a:prstGeom>
        </p:spPr>
      </p:pic>
      <p:pic>
        <p:nvPicPr>
          <p:cNvPr id="11" name="Image 10" descr="Une image contenant carte&#10;&#10;Description générée automatiquement">
            <a:extLst>
              <a:ext uri="{FF2B5EF4-FFF2-40B4-BE49-F238E27FC236}">
                <a16:creationId xmlns:a16="http://schemas.microsoft.com/office/drawing/2014/main" id="{8808B610-8738-4CC3-A361-D96055AB5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533" y="806374"/>
            <a:ext cx="7772799" cy="5296172"/>
          </a:xfrm>
          <a:prstGeom prst="rect">
            <a:avLst/>
          </a:prstGeom>
        </p:spPr>
      </p:pic>
      <p:sp>
        <p:nvSpPr>
          <p:cNvPr id="4" name="ZoneTexte 3">
            <a:extLst>
              <a:ext uri="{FF2B5EF4-FFF2-40B4-BE49-F238E27FC236}">
                <a16:creationId xmlns:a16="http://schemas.microsoft.com/office/drawing/2014/main" id="{57C74DCB-02DB-4A42-B220-4D6FC261CF5A}"/>
              </a:ext>
            </a:extLst>
          </p:cNvPr>
          <p:cNvSpPr txBox="1"/>
          <p:nvPr/>
        </p:nvSpPr>
        <p:spPr>
          <a:xfrm>
            <a:off x="4083533" y="810600"/>
            <a:ext cx="3086999" cy="400110"/>
          </a:xfrm>
          <a:prstGeom prst="rect">
            <a:avLst/>
          </a:prstGeom>
          <a:noFill/>
        </p:spPr>
        <p:txBody>
          <a:bodyPr wrap="none" rtlCol="0">
            <a:spAutoFit/>
          </a:bodyPr>
          <a:lstStyle/>
          <a:p>
            <a:r>
              <a:rPr lang="fr-CA" sz="2000" b="1" dirty="0">
                <a:solidFill>
                  <a:schemeClr val="bg1"/>
                </a:solidFill>
              </a:rPr>
              <a:t>Milieux humides potentiels</a:t>
            </a:r>
          </a:p>
        </p:txBody>
      </p:sp>
      <p:sp>
        <p:nvSpPr>
          <p:cNvPr id="9" name="ZoneTexte 8">
            <a:extLst>
              <a:ext uri="{FF2B5EF4-FFF2-40B4-BE49-F238E27FC236}">
                <a16:creationId xmlns:a16="http://schemas.microsoft.com/office/drawing/2014/main" id="{768F3F01-A16A-49BC-909C-9E51F23E21CD}"/>
              </a:ext>
            </a:extLst>
          </p:cNvPr>
          <p:cNvSpPr txBox="1"/>
          <p:nvPr/>
        </p:nvSpPr>
        <p:spPr>
          <a:xfrm>
            <a:off x="4083533" y="4211220"/>
            <a:ext cx="2203617" cy="400110"/>
          </a:xfrm>
          <a:prstGeom prst="rect">
            <a:avLst/>
          </a:prstGeom>
          <a:noFill/>
        </p:spPr>
        <p:txBody>
          <a:bodyPr wrap="none" rtlCol="0">
            <a:spAutoFit/>
          </a:bodyPr>
          <a:lstStyle/>
          <a:p>
            <a:r>
              <a:rPr lang="fr-CA" sz="2000" b="1" dirty="0">
                <a:solidFill>
                  <a:schemeClr val="bg1"/>
                </a:solidFill>
              </a:rPr>
              <a:t>Éléments du projet</a:t>
            </a:r>
          </a:p>
        </p:txBody>
      </p:sp>
      <p:sp>
        <p:nvSpPr>
          <p:cNvPr id="14" name="ZoneTexte 13">
            <a:extLst>
              <a:ext uri="{FF2B5EF4-FFF2-40B4-BE49-F238E27FC236}">
                <a16:creationId xmlns:a16="http://schemas.microsoft.com/office/drawing/2014/main" id="{51936860-9957-415B-B129-7261DD7055FD}"/>
              </a:ext>
            </a:extLst>
          </p:cNvPr>
          <p:cNvSpPr txBox="1"/>
          <p:nvPr/>
        </p:nvSpPr>
        <p:spPr>
          <a:xfrm>
            <a:off x="6652717" y="6327982"/>
            <a:ext cx="2542234" cy="400110"/>
          </a:xfrm>
          <a:prstGeom prst="rect">
            <a:avLst/>
          </a:prstGeom>
          <a:noFill/>
        </p:spPr>
        <p:txBody>
          <a:bodyPr wrap="none" rtlCol="0">
            <a:spAutoFit/>
          </a:bodyPr>
          <a:lstStyle/>
          <a:p>
            <a:r>
              <a:rPr lang="fr-CA" sz="2000" b="1" dirty="0">
                <a:solidFill>
                  <a:srgbClr val="C380D7"/>
                </a:solidFill>
              </a:rPr>
              <a:t>Préparation de terrain</a:t>
            </a:r>
          </a:p>
        </p:txBody>
      </p:sp>
      <p:cxnSp>
        <p:nvCxnSpPr>
          <p:cNvPr id="18" name="Connecteur droit avec flèche 17">
            <a:extLst>
              <a:ext uri="{FF2B5EF4-FFF2-40B4-BE49-F238E27FC236}">
                <a16:creationId xmlns:a16="http://schemas.microsoft.com/office/drawing/2014/main" id="{8EEEE009-321D-4028-A859-349F676CEC05}"/>
              </a:ext>
            </a:extLst>
          </p:cNvPr>
          <p:cNvCxnSpPr>
            <a:stCxn id="14" idx="0"/>
          </p:cNvCxnSpPr>
          <p:nvPr/>
        </p:nvCxnSpPr>
        <p:spPr>
          <a:xfrm flipH="1" flipV="1">
            <a:off x="7073462" y="5686097"/>
            <a:ext cx="850372" cy="641885"/>
          </a:xfrm>
          <a:prstGeom prst="straightConnector1">
            <a:avLst/>
          </a:prstGeom>
          <a:ln w="38100">
            <a:solidFill>
              <a:srgbClr val="C380D7"/>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CB9A8DD7-CAF2-4766-A9AE-3951B1A66811}"/>
              </a:ext>
            </a:extLst>
          </p:cNvPr>
          <p:cNvCxnSpPr>
            <a:cxnSpLocks/>
            <a:stCxn id="14" idx="0"/>
          </p:cNvCxnSpPr>
          <p:nvPr/>
        </p:nvCxnSpPr>
        <p:spPr>
          <a:xfrm flipV="1">
            <a:off x="7923834" y="5665076"/>
            <a:ext cx="796759" cy="662906"/>
          </a:xfrm>
          <a:prstGeom prst="straightConnector1">
            <a:avLst/>
          </a:prstGeom>
          <a:ln w="38100">
            <a:solidFill>
              <a:srgbClr val="C380D7"/>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B280CF1E-9490-48D0-86D2-26E4971D34B8}"/>
              </a:ext>
            </a:extLst>
          </p:cNvPr>
          <p:cNvSpPr txBox="1"/>
          <p:nvPr>
            <p:custDataLst>
              <p:tags r:id="rId2"/>
            </p:custDataLst>
          </p:nvPr>
        </p:nvSpPr>
        <p:spPr>
          <a:xfrm>
            <a:off x="4083533" y="6106772"/>
            <a:ext cx="3034527" cy="461665"/>
          </a:xfrm>
          <a:prstGeom prst="rect">
            <a:avLst/>
          </a:prstGeom>
          <a:noFill/>
        </p:spPr>
        <p:txBody>
          <a:bodyPr wrap="square" rtlCol="0">
            <a:spAutoFit/>
          </a:bodyPr>
          <a:lstStyle/>
          <a:p>
            <a:r>
              <a:rPr lang="fr-CA" sz="1200" dirty="0"/>
              <a:t>Source : Sylvain Thibodeau</a:t>
            </a:r>
          </a:p>
          <a:p>
            <a:r>
              <a:rPr lang="fr-CA" sz="1200" dirty="0"/>
              <a:t>Groupement forestier coopératif Abitibi</a:t>
            </a:r>
          </a:p>
        </p:txBody>
      </p:sp>
      <p:sp>
        <p:nvSpPr>
          <p:cNvPr id="16" name="Espace réservé du numéro de diapositive 4">
            <a:extLst>
              <a:ext uri="{FF2B5EF4-FFF2-40B4-BE49-F238E27FC236}">
                <a16:creationId xmlns:a16="http://schemas.microsoft.com/office/drawing/2014/main" id="{69461937-9DAC-4B60-9465-75BF1528CD96}"/>
              </a:ext>
            </a:extLst>
          </p:cNvPr>
          <p:cNvSpPr txBox="1">
            <a:spLocks/>
          </p:cNvSpPr>
          <p:nvPr/>
        </p:nvSpPr>
        <p:spPr>
          <a:xfrm>
            <a:off x="8610600" y="30028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38</a:t>
            </a:fld>
            <a:endParaRPr lang="fr-CA" dirty="0"/>
          </a:p>
        </p:txBody>
      </p:sp>
      <p:sp>
        <p:nvSpPr>
          <p:cNvPr id="17" name="ZoneTexte 16">
            <a:extLst>
              <a:ext uri="{FF2B5EF4-FFF2-40B4-BE49-F238E27FC236}">
                <a16:creationId xmlns:a16="http://schemas.microsoft.com/office/drawing/2014/main" id="{7C7A9FB8-3D35-4A0B-B8FB-19948AF48065}"/>
              </a:ext>
            </a:extLst>
          </p:cNvPr>
          <p:cNvSpPr txBox="1"/>
          <p:nvPr/>
        </p:nvSpPr>
        <p:spPr>
          <a:xfrm>
            <a:off x="4583262" y="2562710"/>
            <a:ext cx="1743109" cy="707886"/>
          </a:xfrm>
          <a:prstGeom prst="rect">
            <a:avLst/>
          </a:prstGeom>
          <a:noFill/>
        </p:spPr>
        <p:txBody>
          <a:bodyPr wrap="square" rtlCol="0">
            <a:spAutoFit/>
          </a:bodyPr>
          <a:lstStyle/>
          <a:p>
            <a:r>
              <a:rPr lang="fr-CA" sz="2000" b="1" dirty="0"/>
              <a:t>Hauteur de canopée</a:t>
            </a:r>
          </a:p>
        </p:txBody>
      </p:sp>
    </p:spTree>
    <p:extLst>
      <p:ext uri="{BB962C8B-B14F-4D97-AF65-F5344CB8AC3E}">
        <p14:creationId xmlns:p14="http://schemas.microsoft.com/office/powerpoint/2010/main" val="965553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944" y="283053"/>
            <a:ext cx="10515600" cy="550607"/>
          </a:xfrm>
        </p:spPr>
        <p:txBody>
          <a:bodyPr>
            <a:normAutofit fontScale="90000"/>
          </a:bodyPr>
          <a:lstStyle/>
          <a:p>
            <a:r>
              <a:rPr lang="fr-CA" dirty="0">
                <a:ea typeface="+mn-lt"/>
                <a:cs typeface="+mn-lt"/>
              </a:rPr>
              <a:t>Autres travaux sylvicoles </a:t>
            </a:r>
            <a:r>
              <a:rPr lang="fr-CA" b="0" dirty="0">
                <a:ea typeface="+mn-lt"/>
                <a:cs typeface="+mn-lt"/>
              </a:rPr>
              <a:t>– plantation/boisement</a:t>
            </a:r>
            <a:endParaRPr lang="fr-CA" sz="2000" dirty="0"/>
          </a:p>
        </p:txBody>
      </p:sp>
      <p:sp>
        <p:nvSpPr>
          <p:cNvPr id="5" name="Espace réservé du numéro de diapositive 4"/>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39</a:t>
            </a:fld>
            <a:endParaRPr lang="fr-CA" dirty="0"/>
          </a:p>
        </p:txBody>
      </p:sp>
      <p:pic>
        <p:nvPicPr>
          <p:cNvPr id="4" name="Image 3" descr="Une image contenant carte&#10;&#10;Description générée automatiquement">
            <a:extLst>
              <a:ext uri="{FF2B5EF4-FFF2-40B4-BE49-F238E27FC236}">
                <a16:creationId xmlns:a16="http://schemas.microsoft.com/office/drawing/2014/main" id="{37034D99-DEF7-43C2-BB04-323274450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153127"/>
            <a:ext cx="11650607" cy="2557762"/>
          </a:xfrm>
          <a:prstGeom prst="rect">
            <a:avLst/>
          </a:prstGeom>
        </p:spPr>
      </p:pic>
      <p:sp>
        <p:nvSpPr>
          <p:cNvPr id="14" name="ZoneTexte 13">
            <a:extLst>
              <a:ext uri="{FF2B5EF4-FFF2-40B4-BE49-F238E27FC236}">
                <a16:creationId xmlns:a16="http://schemas.microsoft.com/office/drawing/2014/main" id="{EB9326D2-AB9B-4BF5-B0CC-93EB4F04FD85}"/>
              </a:ext>
            </a:extLst>
          </p:cNvPr>
          <p:cNvSpPr txBox="1"/>
          <p:nvPr/>
        </p:nvSpPr>
        <p:spPr>
          <a:xfrm>
            <a:off x="152731" y="3814574"/>
            <a:ext cx="6082969" cy="2339102"/>
          </a:xfrm>
          <a:prstGeom prst="rect">
            <a:avLst/>
          </a:prstGeom>
          <a:noFill/>
        </p:spPr>
        <p:txBody>
          <a:bodyPr wrap="square" rtlCol="0">
            <a:spAutoFit/>
          </a:bodyPr>
          <a:lstStyle/>
          <a:p>
            <a:pPr lvl="1"/>
            <a:endParaRPr lang="fr-CA" dirty="0"/>
          </a:p>
          <a:p>
            <a:pPr lvl="2"/>
            <a:r>
              <a:rPr lang="fr-CA" sz="1600" b="1" dirty="0"/>
              <a:t>REAFIE (admissibilité)</a:t>
            </a:r>
            <a:r>
              <a:rPr lang="fr-CA" sz="1600" dirty="0"/>
              <a:t> </a:t>
            </a:r>
          </a:p>
          <a:p>
            <a:pPr marL="1200150" lvl="2" indent="-285750">
              <a:buFont typeface="Arial" panose="020B0604020202020204" pitchFamily="34" charset="0"/>
              <a:buChar char="•"/>
            </a:pPr>
            <a:r>
              <a:rPr lang="fr-CA" sz="1600" dirty="0"/>
              <a:t>L’ensemencement ou la plantation d’espèces floristiques, si celles-ci ne sont pas des espèces floristiques exotiques envahissantes (tout MHH, dont la </a:t>
            </a:r>
            <a:r>
              <a:rPr lang="fr-CA" sz="1600" b="1" dirty="0"/>
              <a:t>rive</a:t>
            </a:r>
            <a:r>
              <a:rPr lang="fr-CA" sz="1600" dirty="0"/>
              <a:t>) (art. 329, par. 1)</a:t>
            </a:r>
          </a:p>
          <a:p>
            <a:pPr marL="1200150" lvl="2" indent="-285750">
              <a:buFont typeface="Arial" panose="020B0604020202020204" pitchFamily="34" charset="0"/>
              <a:buChar char="•"/>
            </a:pPr>
            <a:r>
              <a:rPr lang="fr-CA" sz="1600" dirty="0"/>
              <a:t>Traitements sylvicoles (zone inondable) (art. 341, par. 1)</a:t>
            </a:r>
          </a:p>
          <a:p>
            <a:pPr marL="1200150" lvl="2" indent="-285750">
              <a:buFont typeface="Arial" panose="020B0604020202020204" pitchFamily="34" charset="0"/>
              <a:buChar char="•"/>
            </a:pPr>
            <a:r>
              <a:rPr lang="fr-CA" sz="1600" dirty="0"/>
              <a:t>Traitements sylvicoles (MHU boisés) (art. 345, par. 1)</a:t>
            </a:r>
          </a:p>
          <a:p>
            <a:pPr marL="1200150" lvl="2" indent="-285750">
              <a:buFont typeface="Arial" panose="020B0604020202020204" pitchFamily="34" charset="0"/>
              <a:buChar char="•"/>
            </a:pPr>
            <a:endParaRPr lang="fr-CA" sz="1600" dirty="0"/>
          </a:p>
        </p:txBody>
      </p:sp>
      <p:pic>
        <p:nvPicPr>
          <p:cNvPr id="15" name="Image 14" descr="C:\Users\tesma01\AppData\Local\Microsoft\Windows\Temporary Internet Files\Content.Outlook\5FN2QKOA\losanges avec lettres_Plan de travail 1 copie.png">
            <a:extLst>
              <a:ext uri="{FF2B5EF4-FFF2-40B4-BE49-F238E27FC236}">
                <a16:creationId xmlns:a16="http://schemas.microsoft.com/office/drawing/2014/main" id="{D4257C0B-1BCA-4870-9870-7098D633A3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301" y="4127126"/>
            <a:ext cx="672318" cy="637200"/>
          </a:xfrm>
          <a:prstGeom prst="rect">
            <a:avLst/>
          </a:prstGeom>
          <a:noFill/>
          <a:ln>
            <a:noFill/>
          </a:ln>
        </p:spPr>
      </p:pic>
      <p:sp>
        <p:nvSpPr>
          <p:cNvPr id="31" name="Espace réservé du numéro de diapositive 4">
            <a:extLst>
              <a:ext uri="{FF2B5EF4-FFF2-40B4-BE49-F238E27FC236}">
                <a16:creationId xmlns:a16="http://schemas.microsoft.com/office/drawing/2014/main" id="{7B71BFC8-2E96-46FD-9F19-B7F6877F141A}"/>
              </a:ext>
            </a:extLst>
          </p:cNvPr>
          <p:cNvSpPr txBox="1">
            <a:spLocks/>
          </p:cNvSpPr>
          <p:nvPr/>
        </p:nvSpPr>
        <p:spPr>
          <a:xfrm>
            <a:off x="8610600" y="88550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39</a:t>
            </a:fld>
            <a:endParaRPr lang="fr-CA" dirty="0"/>
          </a:p>
        </p:txBody>
      </p:sp>
      <p:sp>
        <p:nvSpPr>
          <p:cNvPr id="32" name="ZoneTexte 31">
            <a:extLst>
              <a:ext uri="{FF2B5EF4-FFF2-40B4-BE49-F238E27FC236}">
                <a16:creationId xmlns:a16="http://schemas.microsoft.com/office/drawing/2014/main" id="{85149898-2484-4590-9D28-5B2B3BD1F0C5}"/>
              </a:ext>
            </a:extLst>
          </p:cNvPr>
          <p:cNvSpPr txBox="1"/>
          <p:nvPr/>
        </p:nvSpPr>
        <p:spPr>
          <a:xfrm>
            <a:off x="237034" y="3784039"/>
            <a:ext cx="1880515" cy="461665"/>
          </a:xfrm>
          <a:prstGeom prst="rect">
            <a:avLst/>
          </a:prstGeom>
          <a:noFill/>
        </p:spPr>
        <p:txBody>
          <a:bodyPr wrap="none" rtlCol="0">
            <a:spAutoFit/>
          </a:bodyPr>
          <a:lstStyle/>
          <a:p>
            <a:r>
              <a:rPr lang="fr-CA" sz="2400" b="1" dirty="0"/>
              <a:t>Encadrement</a:t>
            </a:r>
            <a:endParaRPr lang="fr-CA" b="1" dirty="0"/>
          </a:p>
        </p:txBody>
      </p:sp>
      <p:sp>
        <p:nvSpPr>
          <p:cNvPr id="33" name="Rectangle : coins arrondis 32">
            <a:extLst>
              <a:ext uri="{FF2B5EF4-FFF2-40B4-BE49-F238E27FC236}">
                <a16:creationId xmlns:a16="http://schemas.microsoft.com/office/drawing/2014/main" id="{E6A7ABA9-D163-43DE-BD34-13C26FA640C2}"/>
              </a:ext>
            </a:extLst>
          </p:cNvPr>
          <p:cNvSpPr/>
          <p:nvPr/>
        </p:nvSpPr>
        <p:spPr>
          <a:xfrm>
            <a:off x="6409165" y="3933347"/>
            <a:ext cx="5545801" cy="209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b="1" dirty="0"/>
          </a:p>
          <a:p>
            <a:pPr algn="ctr"/>
            <a:r>
              <a:rPr lang="fr-CA" sz="1600" b="1" dirty="0"/>
              <a:t>Boisement</a:t>
            </a:r>
          </a:p>
          <a:p>
            <a:pPr marL="285750" indent="-285750" algn="just">
              <a:buFont typeface="Wingdings" panose="05000000000000000000" pitchFamily="2" charset="2"/>
              <a:buChar char="Ø"/>
            </a:pPr>
            <a:r>
              <a:rPr lang="fr-CA" sz="1600" dirty="0"/>
              <a:t>La plantation/boisement ne devraient pas se faire dans des milieux naturellement ouverts.</a:t>
            </a:r>
          </a:p>
          <a:p>
            <a:pPr marL="285750" indent="-285750" algn="just">
              <a:buFont typeface="Wingdings" panose="05000000000000000000" pitchFamily="2" charset="2"/>
              <a:buChar char="Ø"/>
            </a:pPr>
            <a:r>
              <a:rPr lang="fr-CA" sz="1600" dirty="0"/>
              <a:t>Les traitements sylvicoles ne sont pas exemptés en milieux humides ouverts.</a:t>
            </a:r>
          </a:p>
          <a:p>
            <a:pPr marL="285750" indent="-285750" algn="just">
              <a:buFont typeface="Wingdings" panose="05000000000000000000" pitchFamily="2" charset="2"/>
              <a:buChar char="Ø"/>
            </a:pPr>
            <a:r>
              <a:rPr lang="fr-CA" sz="1600" dirty="0"/>
              <a:t>Un milieu qui pourrait être considéré comme ouvert </a:t>
            </a:r>
            <a:r>
              <a:rPr lang="fr-CA" sz="1600" dirty="0">
                <a:solidFill>
                  <a:schemeClr val="bg1"/>
                </a:solidFill>
              </a:rPr>
              <a:t>à la suite d’un</a:t>
            </a:r>
            <a:r>
              <a:rPr lang="fr-CA" sz="1600" dirty="0"/>
              <a:t> traitement sylvicole est tout de même visé par l’exemption pour les milieux humides boisés.</a:t>
            </a:r>
          </a:p>
          <a:p>
            <a:pPr algn="just"/>
            <a:endParaRPr lang="fr-CA" sz="1400" dirty="0"/>
          </a:p>
        </p:txBody>
      </p:sp>
      <p:sp>
        <p:nvSpPr>
          <p:cNvPr id="16" name="Forme libre : forme 15">
            <a:extLst>
              <a:ext uri="{FF2B5EF4-FFF2-40B4-BE49-F238E27FC236}">
                <a16:creationId xmlns:a16="http://schemas.microsoft.com/office/drawing/2014/main" id="{FE27A495-CA7E-4025-8336-950FDD3987C9}"/>
              </a:ext>
            </a:extLst>
          </p:cNvPr>
          <p:cNvSpPr/>
          <p:nvPr/>
        </p:nvSpPr>
        <p:spPr>
          <a:xfrm>
            <a:off x="5276154" y="2819609"/>
            <a:ext cx="713214" cy="433471"/>
          </a:xfrm>
          <a:custGeom>
            <a:avLst/>
            <a:gdLst>
              <a:gd name="connsiteX0" fmla="*/ 24649 w 713214"/>
              <a:gd name="connsiteY0" fmla="*/ 421961 h 433471"/>
              <a:gd name="connsiteX1" fmla="*/ 335426 w 713214"/>
              <a:gd name="connsiteY1" fmla="*/ 421961 h 433471"/>
              <a:gd name="connsiteX2" fmla="*/ 676085 w 713214"/>
              <a:gd name="connsiteY2" fmla="*/ 421961 h 433471"/>
              <a:gd name="connsiteX3" fmla="*/ 682061 w 713214"/>
              <a:gd name="connsiteY3" fmla="*/ 266572 h 433471"/>
              <a:gd name="connsiteX4" fmla="*/ 711944 w 713214"/>
              <a:gd name="connsiteY4" fmla="*/ 188878 h 433471"/>
              <a:gd name="connsiteX5" fmla="*/ 634249 w 713214"/>
              <a:gd name="connsiteY5" fmla="*/ 164972 h 433471"/>
              <a:gd name="connsiteX6" fmla="*/ 508744 w 713214"/>
              <a:gd name="connsiteY6" fmla="*/ 224737 h 433471"/>
              <a:gd name="connsiteX7" fmla="*/ 389214 w 713214"/>
              <a:gd name="connsiteY7" fmla="*/ 266572 h 433471"/>
              <a:gd name="connsiteX8" fmla="*/ 269685 w 713214"/>
              <a:gd name="connsiteY8" fmla="*/ 260596 h 433471"/>
              <a:gd name="connsiteX9" fmla="*/ 215896 w 713214"/>
              <a:gd name="connsiteY9" fmla="*/ 248643 h 433471"/>
              <a:gd name="connsiteX10" fmla="*/ 191991 w 713214"/>
              <a:gd name="connsiteY10" fmla="*/ 188878 h 433471"/>
              <a:gd name="connsiteX11" fmla="*/ 197967 w 713214"/>
              <a:gd name="connsiteY11" fmla="*/ 69349 h 433471"/>
              <a:gd name="connsiteX12" fmla="*/ 239802 w 713214"/>
              <a:gd name="connsiteY12" fmla="*/ 39467 h 433471"/>
              <a:gd name="connsiteX13" fmla="*/ 269685 w 713214"/>
              <a:gd name="connsiteY13" fmla="*/ 15561 h 433471"/>
              <a:gd name="connsiteX14" fmla="*/ 251755 w 713214"/>
              <a:gd name="connsiteY14" fmla="*/ 3608 h 433471"/>
              <a:gd name="connsiteX15" fmla="*/ 162108 w 713214"/>
              <a:gd name="connsiteY15" fmla="*/ 81302 h 433471"/>
              <a:gd name="connsiteX16" fmla="*/ 114296 w 713214"/>
              <a:gd name="connsiteY16" fmla="*/ 182902 h 433471"/>
              <a:gd name="connsiteX17" fmla="*/ 66485 w 713214"/>
              <a:gd name="connsiteY17" fmla="*/ 278525 h 433471"/>
              <a:gd name="connsiteX18" fmla="*/ 24649 w 713214"/>
              <a:gd name="connsiteY18" fmla="*/ 362196 h 433471"/>
              <a:gd name="connsiteX19" fmla="*/ 24649 w 713214"/>
              <a:gd name="connsiteY19" fmla="*/ 421961 h 4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3214" h="433471">
                <a:moveTo>
                  <a:pt x="24649" y="421961"/>
                </a:moveTo>
                <a:cubicBezTo>
                  <a:pt x="76445" y="431922"/>
                  <a:pt x="335426" y="421961"/>
                  <a:pt x="335426" y="421961"/>
                </a:cubicBezTo>
                <a:cubicBezTo>
                  <a:pt x="443999" y="421961"/>
                  <a:pt x="618313" y="447859"/>
                  <a:pt x="676085" y="421961"/>
                </a:cubicBezTo>
                <a:cubicBezTo>
                  <a:pt x="733858" y="396063"/>
                  <a:pt x="676085" y="305419"/>
                  <a:pt x="682061" y="266572"/>
                </a:cubicBezTo>
                <a:cubicBezTo>
                  <a:pt x="688038" y="227725"/>
                  <a:pt x="719913" y="205811"/>
                  <a:pt x="711944" y="188878"/>
                </a:cubicBezTo>
                <a:cubicBezTo>
                  <a:pt x="703975" y="171945"/>
                  <a:pt x="668116" y="158996"/>
                  <a:pt x="634249" y="164972"/>
                </a:cubicBezTo>
                <a:cubicBezTo>
                  <a:pt x="600382" y="170948"/>
                  <a:pt x="549583" y="207804"/>
                  <a:pt x="508744" y="224737"/>
                </a:cubicBezTo>
                <a:cubicBezTo>
                  <a:pt x="467905" y="241670"/>
                  <a:pt x="429057" y="260596"/>
                  <a:pt x="389214" y="266572"/>
                </a:cubicBezTo>
                <a:cubicBezTo>
                  <a:pt x="349371" y="272548"/>
                  <a:pt x="298571" y="263584"/>
                  <a:pt x="269685" y="260596"/>
                </a:cubicBezTo>
                <a:cubicBezTo>
                  <a:pt x="240799" y="257608"/>
                  <a:pt x="228845" y="260596"/>
                  <a:pt x="215896" y="248643"/>
                </a:cubicBezTo>
                <a:cubicBezTo>
                  <a:pt x="202947" y="236690"/>
                  <a:pt x="194979" y="218760"/>
                  <a:pt x="191991" y="188878"/>
                </a:cubicBezTo>
                <a:cubicBezTo>
                  <a:pt x="189003" y="158996"/>
                  <a:pt x="189999" y="94251"/>
                  <a:pt x="197967" y="69349"/>
                </a:cubicBezTo>
                <a:cubicBezTo>
                  <a:pt x="205935" y="44447"/>
                  <a:pt x="227849" y="48432"/>
                  <a:pt x="239802" y="39467"/>
                </a:cubicBezTo>
                <a:cubicBezTo>
                  <a:pt x="251755" y="30502"/>
                  <a:pt x="269685" y="15561"/>
                  <a:pt x="269685" y="15561"/>
                </a:cubicBezTo>
                <a:cubicBezTo>
                  <a:pt x="271677" y="9585"/>
                  <a:pt x="269684" y="-7349"/>
                  <a:pt x="251755" y="3608"/>
                </a:cubicBezTo>
                <a:cubicBezTo>
                  <a:pt x="233826" y="14565"/>
                  <a:pt x="185018" y="51420"/>
                  <a:pt x="162108" y="81302"/>
                </a:cubicBezTo>
                <a:cubicBezTo>
                  <a:pt x="139198" y="111184"/>
                  <a:pt x="130233" y="150032"/>
                  <a:pt x="114296" y="182902"/>
                </a:cubicBezTo>
                <a:cubicBezTo>
                  <a:pt x="98359" y="215772"/>
                  <a:pt x="66485" y="278525"/>
                  <a:pt x="66485" y="278525"/>
                </a:cubicBezTo>
                <a:cubicBezTo>
                  <a:pt x="51544" y="308407"/>
                  <a:pt x="31622" y="339286"/>
                  <a:pt x="24649" y="362196"/>
                </a:cubicBezTo>
                <a:cubicBezTo>
                  <a:pt x="17676" y="385106"/>
                  <a:pt x="-27147" y="412000"/>
                  <a:pt x="24649" y="421961"/>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orme libre : forme 16">
            <a:extLst>
              <a:ext uri="{FF2B5EF4-FFF2-40B4-BE49-F238E27FC236}">
                <a16:creationId xmlns:a16="http://schemas.microsoft.com/office/drawing/2014/main" id="{5E257443-E5B7-436F-B82D-B16DD33A6F16}"/>
              </a:ext>
            </a:extLst>
          </p:cNvPr>
          <p:cNvSpPr/>
          <p:nvPr/>
        </p:nvSpPr>
        <p:spPr>
          <a:xfrm>
            <a:off x="6804319" y="2202409"/>
            <a:ext cx="1102819" cy="1029293"/>
          </a:xfrm>
          <a:custGeom>
            <a:avLst/>
            <a:gdLst>
              <a:gd name="connsiteX0" fmla="*/ 50693 w 1102819"/>
              <a:gd name="connsiteY0" fmla="*/ 1010725 h 1029293"/>
              <a:gd name="connsiteX1" fmla="*/ 104481 w 1102819"/>
              <a:gd name="connsiteY1" fmla="*/ 933031 h 1029293"/>
              <a:gd name="connsiteX2" fmla="*/ 86552 w 1102819"/>
              <a:gd name="connsiteY2" fmla="*/ 789595 h 1029293"/>
              <a:gd name="connsiteX3" fmla="*/ 50693 w 1102819"/>
              <a:gd name="connsiteY3" fmla="*/ 580419 h 1029293"/>
              <a:gd name="connsiteX4" fmla="*/ 14834 w 1102819"/>
              <a:gd name="connsiteY4" fmla="*/ 401125 h 1029293"/>
              <a:gd name="connsiteX5" fmla="*/ 8857 w 1102819"/>
              <a:gd name="connsiteY5" fmla="*/ 293548 h 1029293"/>
              <a:gd name="connsiteX6" fmla="*/ 134363 w 1102819"/>
              <a:gd name="connsiteY6" fmla="*/ 251713 h 1029293"/>
              <a:gd name="connsiteX7" fmla="*/ 188152 w 1102819"/>
              <a:gd name="connsiteY7" fmla="*/ 233784 h 1029293"/>
              <a:gd name="connsiteX8" fmla="*/ 224010 w 1102819"/>
              <a:gd name="connsiteY8" fmla="*/ 138160 h 1029293"/>
              <a:gd name="connsiteX9" fmla="*/ 247916 w 1102819"/>
              <a:gd name="connsiteY9" fmla="*/ 42537 h 1029293"/>
              <a:gd name="connsiteX10" fmla="*/ 349516 w 1102819"/>
              <a:gd name="connsiteY10" fmla="*/ 701 h 1029293"/>
              <a:gd name="connsiteX11" fmla="*/ 421234 w 1102819"/>
              <a:gd name="connsiteY11" fmla="*/ 18631 h 1029293"/>
              <a:gd name="connsiteX12" fmla="*/ 451116 w 1102819"/>
              <a:gd name="connsiteY12" fmla="*/ 48513 h 1029293"/>
              <a:gd name="connsiteX13" fmla="*/ 666269 w 1102819"/>
              <a:gd name="connsiteY13" fmla="*/ 66442 h 1029293"/>
              <a:gd name="connsiteX14" fmla="*/ 797752 w 1102819"/>
              <a:gd name="connsiteY14" fmla="*/ 54489 h 1029293"/>
              <a:gd name="connsiteX15" fmla="*/ 899352 w 1102819"/>
              <a:gd name="connsiteY15" fmla="*/ 54489 h 1029293"/>
              <a:gd name="connsiteX16" fmla="*/ 959116 w 1102819"/>
              <a:gd name="connsiteY16" fmla="*/ 96325 h 1029293"/>
              <a:gd name="connsiteX17" fmla="*/ 953140 w 1102819"/>
              <a:gd name="connsiteY17" fmla="*/ 162066 h 1029293"/>
              <a:gd name="connsiteX18" fmla="*/ 929234 w 1102819"/>
              <a:gd name="connsiteY18" fmla="*/ 263666 h 1029293"/>
              <a:gd name="connsiteX19" fmla="*/ 875446 w 1102819"/>
              <a:gd name="connsiteY19" fmla="*/ 317454 h 1029293"/>
              <a:gd name="connsiteX20" fmla="*/ 833610 w 1102819"/>
              <a:gd name="connsiteY20" fmla="*/ 401125 h 1029293"/>
              <a:gd name="connsiteX21" fmla="*/ 845563 w 1102819"/>
              <a:gd name="connsiteY21" fmla="*/ 460889 h 1029293"/>
              <a:gd name="connsiteX22" fmla="*/ 965093 w 1102819"/>
              <a:gd name="connsiteY22" fmla="*/ 484795 h 1029293"/>
              <a:gd name="connsiteX23" fmla="*/ 1060716 w 1102819"/>
              <a:gd name="connsiteY23" fmla="*/ 460889 h 1029293"/>
              <a:gd name="connsiteX24" fmla="*/ 1102552 w 1102819"/>
              <a:gd name="connsiteY24" fmla="*/ 431007 h 1029293"/>
              <a:gd name="connsiteX25" fmla="*/ 1078646 w 1102819"/>
              <a:gd name="connsiteY25" fmla="*/ 634207 h 1029293"/>
              <a:gd name="connsiteX26" fmla="*/ 1078646 w 1102819"/>
              <a:gd name="connsiteY26" fmla="*/ 831431 h 1029293"/>
              <a:gd name="connsiteX27" fmla="*/ 1060716 w 1102819"/>
              <a:gd name="connsiteY27" fmla="*/ 879242 h 1029293"/>
              <a:gd name="connsiteX28" fmla="*/ 965093 w 1102819"/>
              <a:gd name="connsiteY28" fmla="*/ 992795 h 1029293"/>
              <a:gd name="connsiteX29" fmla="*/ 923257 w 1102819"/>
              <a:gd name="connsiteY29" fmla="*/ 1028654 h 1029293"/>
              <a:gd name="connsiteX30" fmla="*/ 666269 w 1102819"/>
              <a:gd name="connsiteY30" fmla="*/ 1016701 h 1029293"/>
              <a:gd name="connsiteX31" fmla="*/ 373422 w 1102819"/>
              <a:gd name="connsiteY31" fmla="*/ 1022678 h 1029293"/>
              <a:gd name="connsiteX32" fmla="*/ 170222 w 1102819"/>
              <a:gd name="connsiteY32" fmla="*/ 1010725 h 1029293"/>
              <a:gd name="connsiteX33" fmla="*/ 50693 w 1102819"/>
              <a:gd name="connsiteY33" fmla="*/ 1010725 h 102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2819" h="1029293">
                <a:moveTo>
                  <a:pt x="50693" y="1010725"/>
                </a:moveTo>
                <a:cubicBezTo>
                  <a:pt x="39736" y="997776"/>
                  <a:pt x="98505" y="969886"/>
                  <a:pt x="104481" y="933031"/>
                </a:cubicBezTo>
                <a:cubicBezTo>
                  <a:pt x="110458" y="896176"/>
                  <a:pt x="95517" y="848364"/>
                  <a:pt x="86552" y="789595"/>
                </a:cubicBezTo>
                <a:cubicBezTo>
                  <a:pt x="77587" y="730826"/>
                  <a:pt x="62646" y="645164"/>
                  <a:pt x="50693" y="580419"/>
                </a:cubicBezTo>
                <a:cubicBezTo>
                  <a:pt x="38740" y="515674"/>
                  <a:pt x="21807" y="448937"/>
                  <a:pt x="14834" y="401125"/>
                </a:cubicBezTo>
                <a:cubicBezTo>
                  <a:pt x="7861" y="353313"/>
                  <a:pt x="-11064" y="318450"/>
                  <a:pt x="8857" y="293548"/>
                </a:cubicBezTo>
                <a:cubicBezTo>
                  <a:pt x="28778" y="268646"/>
                  <a:pt x="134363" y="251713"/>
                  <a:pt x="134363" y="251713"/>
                </a:cubicBezTo>
                <a:cubicBezTo>
                  <a:pt x="164246" y="241752"/>
                  <a:pt x="173211" y="252709"/>
                  <a:pt x="188152" y="233784"/>
                </a:cubicBezTo>
                <a:cubicBezTo>
                  <a:pt x="203093" y="214859"/>
                  <a:pt x="214049" y="170034"/>
                  <a:pt x="224010" y="138160"/>
                </a:cubicBezTo>
                <a:cubicBezTo>
                  <a:pt x="233971" y="106285"/>
                  <a:pt x="226998" y="65447"/>
                  <a:pt x="247916" y="42537"/>
                </a:cubicBezTo>
                <a:cubicBezTo>
                  <a:pt x="268834" y="19627"/>
                  <a:pt x="320630" y="4685"/>
                  <a:pt x="349516" y="701"/>
                </a:cubicBezTo>
                <a:cubicBezTo>
                  <a:pt x="378402" y="-3283"/>
                  <a:pt x="404301" y="10662"/>
                  <a:pt x="421234" y="18631"/>
                </a:cubicBezTo>
                <a:cubicBezTo>
                  <a:pt x="438167" y="26600"/>
                  <a:pt x="410277" y="40544"/>
                  <a:pt x="451116" y="48513"/>
                </a:cubicBezTo>
                <a:cubicBezTo>
                  <a:pt x="491955" y="56481"/>
                  <a:pt x="608496" y="65446"/>
                  <a:pt x="666269" y="66442"/>
                </a:cubicBezTo>
                <a:cubicBezTo>
                  <a:pt x="724042" y="67438"/>
                  <a:pt x="758905" y="56481"/>
                  <a:pt x="797752" y="54489"/>
                </a:cubicBezTo>
                <a:cubicBezTo>
                  <a:pt x="836599" y="52497"/>
                  <a:pt x="872458" y="47516"/>
                  <a:pt x="899352" y="54489"/>
                </a:cubicBezTo>
                <a:cubicBezTo>
                  <a:pt x="926246" y="61462"/>
                  <a:pt x="950151" y="78396"/>
                  <a:pt x="959116" y="96325"/>
                </a:cubicBezTo>
                <a:cubicBezTo>
                  <a:pt x="968081" y="114254"/>
                  <a:pt x="958120" y="134176"/>
                  <a:pt x="953140" y="162066"/>
                </a:cubicBezTo>
                <a:cubicBezTo>
                  <a:pt x="948160" y="189956"/>
                  <a:pt x="942183" y="237768"/>
                  <a:pt x="929234" y="263666"/>
                </a:cubicBezTo>
                <a:cubicBezTo>
                  <a:pt x="916285" y="289564"/>
                  <a:pt x="891383" y="294544"/>
                  <a:pt x="875446" y="317454"/>
                </a:cubicBezTo>
                <a:cubicBezTo>
                  <a:pt x="859509" y="340364"/>
                  <a:pt x="838590" y="377219"/>
                  <a:pt x="833610" y="401125"/>
                </a:cubicBezTo>
                <a:cubicBezTo>
                  <a:pt x="828630" y="425031"/>
                  <a:pt x="823649" y="446944"/>
                  <a:pt x="845563" y="460889"/>
                </a:cubicBezTo>
                <a:cubicBezTo>
                  <a:pt x="867477" y="474834"/>
                  <a:pt x="929234" y="484795"/>
                  <a:pt x="965093" y="484795"/>
                </a:cubicBezTo>
                <a:cubicBezTo>
                  <a:pt x="1000952" y="484795"/>
                  <a:pt x="1037806" y="469854"/>
                  <a:pt x="1060716" y="460889"/>
                </a:cubicBezTo>
                <a:cubicBezTo>
                  <a:pt x="1083626" y="451924"/>
                  <a:pt x="1099564" y="402121"/>
                  <a:pt x="1102552" y="431007"/>
                </a:cubicBezTo>
                <a:cubicBezTo>
                  <a:pt x="1105540" y="459893"/>
                  <a:pt x="1082630" y="567470"/>
                  <a:pt x="1078646" y="634207"/>
                </a:cubicBezTo>
                <a:cubicBezTo>
                  <a:pt x="1074662" y="700944"/>
                  <a:pt x="1081634" y="790592"/>
                  <a:pt x="1078646" y="831431"/>
                </a:cubicBezTo>
                <a:cubicBezTo>
                  <a:pt x="1075658" y="872270"/>
                  <a:pt x="1079641" y="852348"/>
                  <a:pt x="1060716" y="879242"/>
                </a:cubicBezTo>
                <a:cubicBezTo>
                  <a:pt x="1041791" y="906136"/>
                  <a:pt x="988003" y="967893"/>
                  <a:pt x="965093" y="992795"/>
                </a:cubicBezTo>
                <a:cubicBezTo>
                  <a:pt x="942183" y="1017697"/>
                  <a:pt x="973061" y="1024670"/>
                  <a:pt x="923257" y="1028654"/>
                </a:cubicBezTo>
                <a:cubicBezTo>
                  <a:pt x="873453" y="1032638"/>
                  <a:pt x="666269" y="1016701"/>
                  <a:pt x="666269" y="1016701"/>
                </a:cubicBezTo>
                <a:cubicBezTo>
                  <a:pt x="574630" y="1015705"/>
                  <a:pt x="456096" y="1023674"/>
                  <a:pt x="373422" y="1022678"/>
                </a:cubicBezTo>
                <a:cubicBezTo>
                  <a:pt x="290748" y="1021682"/>
                  <a:pt x="218034" y="1012717"/>
                  <a:pt x="170222" y="1010725"/>
                </a:cubicBezTo>
                <a:cubicBezTo>
                  <a:pt x="122410" y="1008733"/>
                  <a:pt x="61650" y="1023674"/>
                  <a:pt x="50693" y="1010725"/>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Forme libre : forme 17">
            <a:extLst>
              <a:ext uri="{FF2B5EF4-FFF2-40B4-BE49-F238E27FC236}">
                <a16:creationId xmlns:a16="http://schemas.microsoft.com/office/drawing/2014/main" id="{D38B3FF1-6C12-4236-9D9B-BE80F075D115}"/>
              </a:ext>
            </a:extLst>
          </p:cNvPr>
          <p:cNvSpPr/>
          <p:nvPr/>
        </p:nvSpPr>
        <p:spPr>
          <a:xfrm>
            <a:off x="9596133" y="2519528"/>
            <a:ext cx="1365005" cy="673284"/>
          </a:xfrm>
          <a:custGeom>
            <a:avLst/>
            <a:gdLst>
              <a:gd name="connsiteX0" fmla="*/ 2079 w 1365005"/>
              <a:gd name="connsiteY0" fmla="*/ 663717 h 673284"/>
              <a:gd name="connsiteX1" fmla="*/ 181373 w 1365005"/>
              <a:gd name="connsiteY1" fmla="*/ 580047 h 673284"/>
              <a:gd name="connsiteX2" fmla="*/ 348714 w 1365005"/>
              <a:gd name="connsiteY2" fmla="*/ 544188 h 673284"/>
              <a:gd name="connsiteX3" fmla="*/ 510079 w 1365005"/>
              <a:gd name="connsiteY3" fmla="*/ 550164 h 673284"/>
              <a:gd name="connsiteX4" fmla="*/ 743161 w 1365005"/>
              <a:gd name="connsiteY4" fmla="*/ 568094 h 673284"/>
              <a:gd name="connsiteX5" fmla="*/ 784996 w 1365005"/>
              <a:gd name="connsiteY5" fmla="*/ 562117 h 673284"/>
              <a:gd name="connsiteX6" fmla="*/ 868667 w 1365005"/>
              <a:gd name="connsiteY6" fmla="*/ 460517 h 673284"/>
              <a:gd name="connsiteX7" fmla="*/ 862691 w 1365005"/>
              <a:gd name="connsiteY7" fmla="*/ 364894 h 673284"/>
              <a:gd name="connsiteX8" fmla="*/ 868667 w 1365005"/>
              <a:gd name="connsiteY8" fmla="*/ 191576 h 673284"/>
              <a:gd name="connsiteX9" fmla="*/ 958314 w 1365005"/>
              <a:gd name="connsiteY9" fmla="*/ 89976 h 673284"/>
              <a:gd name="connsiteX10" fmla="*/ 1059914 w 1365005"/>
              <a:gd name="connsiteY10" fmla="*/ 48141 h 673284"/>
              <a:gd name="connsiteX11" fmla="*/ 1143585 w 1365005"/>
              <a:gd name="connsiteY11" fmla="*/ 329 h 673284"/>
              <a:gd name="connsiteX12" fmla="*/ 1221279 w 1365005"/>
              <a:gd name="connsiteY12" fmla="*/ 30212 h 673284"/>
              <a:gd name="connsiteX13" fmla="*/ 1292996 w 1365005"/>
              <a:gd name="connsiteY13" fmla="*/ 89976 h 673284"/>
              <a:gd name="connsiteX14" fmla="*/ 1346785 w 1365005"/>
              <a:gd name="connsiteY14" fmla="*/ 155717 h 673284"/>
              <a:gd name="connsiteX15" fmla="*/ 1364714 w 1365005"/>
              <a:gd name="connsiteY15" fmla="*/ 161694 h 673284"/>
              <a:gd name="connsiteX16" fmla="*/ 1352761 w 1365005"/>
              <a:gd name="connsiteY16" fmla="*/ 257317 h 673284"/>
              <a:gd name="connsiteX17" fmla="*/ 1292996 w 1365005"/>
              <a:gd name="connsiteY17" fmla="*/ 352941 h 673284"/>
              <a:gd name="connsiteX18" fmla="*/ 1245185 w 1365005"/>
              <a:gd name="connsiteY18" fmla="*/ 478447 h 673284"/>
              <a:gd name="connsiteX19" fmla="*/ 1233232 w 1365005"/>
              <a:gd name="connsiteY19" fmla="*/ 556141 h 673284"/>
              <a:gd name="connsiteX20" fmla="*/ 1298973 w 1365005"/>
              <a:gd name="connsiteY20" fmla="*/ 627859 h 673284"/>
              <a:gd name="connsiteX21" fmla="*/ 1322879 w 1365005"/>
              <a:gd name="connsiteY21" fmla="*/ 669694 h 673284"/>
              <a:gd name="connsiteX22" fmla="*/ 1024055 w 1365005"/>
              <a:gd name="connsiteY22" fmla="*/ 669694 h 673284"/>
              <a:gd name="connsiteX23" fmla="*/ 683396 w 1365005"/>
              <a:gd name="connsiteY23" fmla="*/ 657741 h 673284"/>
              <a:gd name="connsiteX24" fmla="*/ 306879 w 1365005"/>
              <a:gd name="connsiteY24" fmla="*/ 657741 h 673284"/>
              <a:gd name="connsiteX25" fmla="*/ 2079 w 1365005"/>
              <a:gd name="connsiteY25" fmla="*/ 663717 h 67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5005" h="673284">
                <a:moveTo>
                  <a:pt x="2079" y="663717"/>
                </a:moveTo>
                <a:cubicBezTo>
                  <a:pt x="-18839" y="650768"/>
                  <a:pt x="123601" y="599968"/>
                  <a:pt x="181373" y="580047"/>
                </a:cubicBezTo>
                <a:cubicBezTo>
                  <a:pt x="239146" y="560125"/>
                  <a:pt x="293930" y="549169"/>
                  <a:pt x="348714" y="544188"/>
                </a:cubicBezTo>
                <a:cubicBezTo>
                  <a:pt x="403498" y="539207"/>
                  <a:pt x="444338" y="546180"/>
                  <a:pt x="510079" y="550164"/>
                </a:cubicBezTo>
                <a:cubicBezTo>
                  <a:pt x="575820" y="554148"/>
                  <a:pt x="697342" y="566102"/>
                  <a:pt x="743161" y="568094"/>
                </a:cubicBezTo>
                <a:cubicBezTo>
                  <a:pt x="788981" y="570086"/>
                  <a:pt x="764078" y="580046"/>
                  <a:pt x="784996" y="562117"/>
                </a:cubicBezTo>
                <a:cubicBezTo>
                  <a:pt x="805914" y="544187"/>
                  <a:pt x="855718" y="493388"/>
                  <a:pt x="868667" y="460517"/>
                </a:cubicBezTo>
                <a:cubicBezTo>
                  <a:pt x="881616" y="427646"/>
                  <a:pt x="862691" y="409717"/>
                  <a:pt x="862691" y="364894"/>
                </a:cubicBezTo>
                <a:cubicBezTo>
                  <a:pt x="862691" y="320071"/>
                  <a:pt x="852730" y="237396"/>
                  <a:pt x="868667" y="191576"/>
                </a:cubicBezTo>
                <a:cubicBezTo>
                  <a:pt x="884604" y="145756"/>
                  <a:pt x="926440" y="113882"/>
                  <a:pt x="958314" y="89976"/>
                </a:cubicBezTo>
                <a:cubicBezTo>
                  <a:pt x="990188" y="66070"/>
                  <a:pt x="1029035" y="63082"/>
                  <a:pt x="1059914" y="48141"/>
                </a:cubicBezTo>
                <a:cubicBezTo>
                  <a:pt x="1090793" y="33200"/>
                  <a:pt x="1116691" y="3317"/>
                  <a:pt x="1143585" y="329"/>
                </a:cubicBezTo>
                <a:cubicBezTo>
                  <a:pt x="1170479" y="-2659"/>
                  <a:pt x="1196377" y="15271"/>
                  <a:pt x="1221279" y="30212"/>
                </a:cubicBezTo>
                <a:cubicBezTo>
                  <a:pt x="1246181" y="45153"/>
                  <a:pt x="1272078" y="69059"/>
                  <a:pt x="1292996" y="89976"/>
                </a:cubicBezTo>
                <a:cubicBezTo>
                  <a:pt x="1313914" y="110893"/>
                  <a:pt x="1346785" y="155717"/>
                  <a:pt x="1346785" y="155717"/>
                </a:cubicBezTo>
                <a:cubicBezTo>
                  <a:pt x="1358738" y="167670"/>
                  <a:pt x="1363718" y="144761"/>
                  <a:pt x="1364714" y="161694"/>
                </a:cubicBezTo>
                <a:cubicBezTo>
                  <a:pt x="1365710" y="178627"/>
                  <a:pt x="1364714" y="225442"/>
                  <a:pt x="1352761" y="257317"/>
                </a:cubicBezTo>
                <a:cubicBezTo>
                  <a:pt x="1340808" y="289191"/>
                  <a:pt x="1310925" y="316086"/>
                  <a:pt x="1292996" y="352941"/>
                </a:cubicBezTo>
                <a:cubicBezTo>
                  <a:pt x="1275067" y="389796"/>
                  <a:pt x="1255146" y="444580"/>
                  <a:pt x="1245185" y="478447"/>
                </a:cubicBezTo>
                <a:cubicBezTo>
                  <a:pt x="1235224" y="512314"/>
                  <a:pt x="1224267" y="531239"/>
                  <a:pt x="1233232" y="556141"/>
                </a:cubicBezTo>
                <a:cubicBezTo>
                  <a:pt x="1242197" y="581043"/>
                  <a:pt x="1284032" y="608934"/>
                  <a:pt x="1298973" y="627859"/>
                </a:cubicBezTo>
                <a:cubicBezTo>
                  <a:pt x="1313914" y="646784"/>
                  <a:pt x="1368698" y="662722"/>
                  <a:pt x="1322879" y="669694"/>
                </a:cubicBezTo>
                <a:cubicBezTo>
                  <a:pt x="1277060" y="676666"/>
                  <a:pt x="1130635" y="671686"/>
                  <a:pt x="1024055" y="669694"/>
                </a:cubicBezTo>
                <a:cubicBezTo>
                  <a:pt x="917475" y="667702"/>
                  <a:pt x="802925" y="659733"/>
                  <a:pt x="683396" y="657741"/>
                </a:cubicBezTo>
                <a:cubicBezTo>
                  <a:pt x="563867" y="655749"/>
                  <a:pt x="415451" y="655749"/>
                  <a:pt x="306879" y="657741"/>
                </a:cubicBezTo>
                <a:cubicBezTo>
                  <a:pt x="198307" y="659733"/>
                  <a:pt x="22997" y="676666"/>
                  <a:pt x="2079" y="663717"/>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Forme libre : forme 18">
            <a:extLst>
              <a:ext uri="{FF2B5EF4-FFF2-40B4-BE49-F238E27FC236}">
                <a16:creationId xmlns:a16="http://schemas.microsoft.com/office/drawing/2014/main" id="{42830875-B0BD-4FF7-8EE4-989AF3F215EE}"/>
              </a:ext>
            </a:extLst>
          </p:cNvPr>
          <p:cNvSpPr/>
          <p:nvPr/>
        </p:nvSpPr>
        <p:spPr>
          <a:xfrm>
            <a:off x="4958460" y="1800415"/>
            <a:ext cx="717337" cy="642353"/>
          </a:xfrm>
          <a:custGeom>
            <a:avLst/>
            <a:gdLst>
              <a:gd name="connsiteX0" fmla="*/ 161365 w 717337"/>
              <a:gd name="connsiteY0" fmla="*/ 23906 h 583957"/>
              <a:gd name="connsiteX1" fmla="*/ 484094 w 717337"/>
              <a:gd name="connsiteY1" fmla="*/ 0 h 583957"/>
              <a:gd name="connsiteX2" fmla="*/ 681318 w 717337"/>
              <a:gd name="connsiteY2" fmla="*/ 5976 h 583957"/>
              <a:gd name="connsiteX3" fmla="*/ 717176 w 717337"/>
              <a:gd name="connsiteY3" fmla="*/ 5976 h 583957"/>
              <a:gd name="connsiteX4" fmla="*/ 693271 w 717337"/>
              <a:gd name="connsiteY4" fmla="*/ 47812 h 583957"/>
              <a:gd name="connsiteX5" fmla="*/ 663388 w 717337"/>
              <a:gd name="connsiteY5" fmla="*/ 107576 h 583957"/>
              <a:gd name="connsiteX6" fmla="*/ 645459 w 717337"/>
              <a:gd name="connsiteY6" fmla="*/ 191247 h 583957"/>
              <a:gd name="connsiteX7" fmla="*/ 633506 w 717337"/>
              <a:gd name="connsiteY7" fmla="*/ 358588 h 583957"/>
              <a:gd name="connsiteX8" fmla="*/ 633506 w 717337"/>
              <a:gd name="connsiteY8" fmla="*/ 424329 h 583957"/>
              <a:gd name="connsiteX9" fmla="*/ 519953 w 717337"/>
              <a:gd name="connsiteY9" fmla="*/ 519953 h 583957"/>
              <a:gd name="connsiteX10" fmla="*/ 346635 w 717337"/>
              <a:gd name="connsiteY10" fmla="*/ 573741 h 583957"/>
              <a:gd name="connsiteX11" fmla="*/ 227106 w 717337"/>
              <a:gd name="connsiteY11" fmla="*/ 579718 h 583957"/>
              <a:gd name="connsiteX12" fmla="*/ 167341 w 717337"/>
              <a:gd name="connsiteY12" fmla="*/ 525929 h 583957"/>
              <a:gd name="connsiteX13" fmla="*/ 167341 w 717337"/>
              <a:gd name="connsiteY13" fmla="*/ 490070 h 583957"/>
              <a:gd name="connsiteX14" fmla="*/ 101600 w 717337"/>
              <a:gd name="connsiteY14" fmla="*/ 466165 h 583957"/>
              <a:gd name="connsiteX15" fmla="*/ 53788 w 717337"/>
              <a:gd name="connsiteY15" fmla="*/ 454212 h 583957"/>
              <a:gd name="connsiteX16" fmla="*/ 0 w 717337"/>
              <a:gd name="connsiteY16" fmla="*/ 322729 h 583957"/>
              <a:gd name="connsiteX17" fmla="*/ 53788 w 717337"/>
              <a:gd name="connsiteY17" fmla="*/ 137459 h 583957"/>
              <a:gd name="connsiteX18" fmla="*/ 161365 w 717337"/>
              <a:gd name="connsiteY18" fmla="*/ 23906 h 5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7337" h="583957">
                <a:moveTo>
                  <a:pt x="161365" y="23906"/>
                </a:moveTo>
                <a:cubicBezTo>
                  <a:pt x="279400" y="13447"/>
                  <a:pt x="397435" y="2988"/>
                  <a:pt x="484094" y="0"/>
                </a:cubicBezTo>
                <a:lnTo>
                  <a:pt x="681318" y="5976"/>
                </a:lnTo>
                <a:cubicBezTo>
                  <a:pt x="720165" y="6972"/>
                  <a:pt x="715184" y="-997"/>
                  <a:pt x="717176" y="5976"/>
                </a:cubicBezTo>
                <a:cubicBezTo>
                  <a:pt x="719168" y="12949"/>
                  <a:pt x="702236" y="30879"/>
                  <a:pt x="693271" y="47812"/>
                </a:cubicBezTo>
                <a:cubicBezTo>
                  <a:pt x="684306" y="64745"/>
                  <a:pt x="671357" y="83670"/>
                  <a:pt x="663388" y="107576"/>
                </a:cubicBezTo>
                <a:cubicBezTo>
                  <a:pt x="655419" y="131482"/>
                  <a:pt x="650439" y="149412"/>
                  <a:pt x="645459" y="191247"/>
                </a:cubicBezTo>
                <a:cubicBezTo>
                  <a:pt x="640479" y="233082"/>
                  <a:pt x="635498" y="319741"/>
                  <a:pt x="633506" y="358588"/>
                </a:cubicBezTo>
                <a:cubicBezTo>
                  <a:pt x="631514" y="397435"/>
                  <a:pt x="652431" y="397435"/>
                  <a:pt x="633506" y="424329"/>
                </a:cubicBezTo>
                <a:cubicBezTo>
                  <a:pt x="614581" y="451223"/>
                  <a:pt x="567765" y="495051"/>
                  <a:pt x="519953" y="519953"/>
                </a:cubicBezTo>
                <a:cubicBezTo>
                  <a:pt x="472141" y="544855"/>
                  <a:pt x="395443" y="563780"/>
                  <a:pt x="346635" y="573741"/>
                </a:cubicBezTo>
                <a:cubicBezTo>
                  <a:pt x="297827" y="583702"/>
                  <a:pt x="256988" y="587687"/>
                  <a:pt x="227106" y="579718"/>
                </a:cubicBezTo>
                <a:cubicBezTo>
                  <a:pt x="197224" y="571749"/>
                  <a:pt x="177302" y="540870"/>
                  <a:pt x="167341" y="525929"/>
                </a:cubicBezTo>
                <a:cubicBezTo>
                  <a:pt x="157380" y="510988"/>
                  <a:pt x="178298" y="500030"/>
                  <a:pt x="167341" y="490070"/>
                </a:cubicBezTo>
                <a:cubicBezTo>
                  <a:pt x="156384" y="480110"/>
                  <a:pt x="120526" y="472141"/>
                  <a:pt x="101600" y="466165"/>
                </a:cubicBezTo>
                <a:cubicBezTo>
                  <a:pt x="82674" y="460189"/>
                  <a:pt x="70721" y="478118"/>
                  <a:pt x="53788" y="454212"/>
                </a:cubicBezTo>
                <a:cubicBezTo>
                  <a:pt x="36855" y="430306"/>
                  <a:pt x="0" y="375521"/>
                  <a:pt x="0" y="322729"/>
                </a:cubicBezTo>
                <a:cubicBezTo>
                  <a:pt x="0" y="269937"/>
                  <a:pt x="30878" y="186267"/>
                  <a:pt x="53788" y="137459"/>
                </a:cubicBezTo>
                <a:cubicBezTo>
                  <a:pt x="76698" y="88651"/>
                  <a:pt x="107078" y="59266"/>
                  <a:pt x="161365" y="23906"/>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Forme libre : forme 19">
            <a:extLst>
              <a:ext uri="{FF2B5EF4-FFF2-40B4-BE49-F238E27FC236}">
                <a16:creationId xmlns:a16="http://schemas.microsoft.com/office/drawing/2014/main" id="{2C9DDB4A-7537-4B77-8530-553B94351008}"/>
              </a:ext>
            </a:extLst>
          </p:cNvPr>
          <p:cNvSpPr/>
          <p:nvPr/>
        </p:nvSpPr>
        <p:spPr>
          <a:xfrm>
            <a:off x="3961230" y="2744198"/>
            <a:ext cx="541281" cy="439677"/>
          </a:xfrm>
          <a:custGeom>
            <a:avLst/>
            <a:gdLst>
              <a:gd name="connsiteX0" fmla="*/ 242458 w 541281"/>
              <a:gd name="connsiteY0" fmla="*/ 146 h 439677"/>
              <a:gd name="connsiteX1" fmla="*/ 463587 w 541281"/>
              <a:gd name="connsiteY1" fmla="*/ 24052 h 439677"/>
              <a:gd name="connsiteX2" fmla="*/ 517375 w 541281"/>
              <a:gd name="connsiteY2" fmla="*/ 41981 h 439677"/>
              <a:gd name="connsiteX3" fmla="*/ 541281 w 541281"/>
              <a:gd name="connsiteY3" fmla="*/ 113699 h 439677"/>
              <a:gd name="connsiteX4" fmla="*/ 517375 w 541281"/>
              <a:gd name="connsiteY4" fmla="*/ 263111 h 439677"/>
              <a:gd name="connsiteX5" fmla="*/ 415775 w 541281"/>
              <a:gd name="connsiteY5" fmla="*/ 358734 h 439677"/>
              <a:gd name="connsiteX6" fmla="*/ 314175 w 541281"/>
              <a:gd name="connsiteY6" fmla="*/ 436429 h 439677"/>
              <a:gd name="connsiteX7" fmla="*/ 104999 w 541281"/>
              <a:gd name="connsiteY7" fmla="*/ 418499 h 439677"/>
              <a:gd name="connsiteX8" fmla="*/ 15352 w 541281"/>
              <a:gd name="connsiteY8" fmla="*/ 358734 h 439677"/>
              <a:gd name="connsiteX9" fmla="*/ 9375 w 541281"/>
              <a:gd name="connsiteY9" fmla="*/ 298970 h 439677"/>
              <a:gd name="connsiteX10" fmla="*/ 110975 w 541281"/>
              <a:gd name="connsiteY10" fmla="*/ 137605 h 439677"/>
              <a:gd name="connsiteX11" fmla="*/ 176717 w 541281"/>
              <a:gd name="connsiteY11" fmla="*/ 36005 h 439677"/>
              <a:gd name="connsiteX12" fmla="*/ 242458 w 541281"/>
              <a:gd name="connsiteY12" fmla="*/ 146 h 43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281" h="439677">
                <a:moveTo>
                  <a:pt x="242458" y="146"/>
                </a:moveTo>
                <a:cubicBezTo>
                  <a:pt x="290270" y="-1846"/>
                  <a:pt x="417768" y="17080"/>
                  <a:pt x="463587" y="24052"/>
                </a:cubicBezTo>
                <a:cubicBezTo>
                  <a:pt x="509406" y="31024"/>
                  <a:pt x="504426" y="27040"/>
                  <a:pt x="517375" y="41981"/>
                </a:cubicBezTo>
                <a:cubicBezTo>
                  <a:pt x="530324" y="56922"/>
                  <a:pt x="541281" y="76844"/>
                  <a:pt x="541281" y="113699"/>
                </a:cubicBezTo>
                <a:cubicBezTo>
                  <a:pt x="541281" y="150554"/>
                  <a:pt x="538293" y="222272"/>
                  <a:pt x="517375" y="263111"/>
                </a:cubicBezTo>
                <a:cubicBezTo>
                  <a:pt x="496457" y="303950"/>
                  <a:pt x="449642" y="329848"/>
                  <a:pt x="415775" y="358734"/>
                </a:cubicBezTo>
                <a:cubicBezTo>
                  <a:pt x="381908" y="387620"/>
                  <a:pt x="365971" y="426468"/>
                  <a:pt x="314175" y="436429"/>
                </a:cubicBezTo>
                <a:cubicBezTo>
                  <a:pt x="262379" y="446390"/>
                  <a:pt x="154803" y="431448"/>
                  <a:pt x="104999" y="418499"/>
                </a:cubicBezTo>
                <a:cubicBezTo>
                  <a:pt x="55195" y="405550"/>
                  <a:pt x="31289" y="378655"/>
                  <a:pt x="15352" y="358734"/>
                </a:cubicBezTo>
                <a:cubicBezTo>
                  <a:pt x="-585" y="338813"/>
                  <a:pt x="-6562" y="335825"/>
                  <a:pt x="9375" y="298970"/>
                </a:cubicBezTo>
                <a:cubicBezTo>
                  <a:pt x="25312" y="262115"/>
                  <a:pt x="83085" y="181433"/>
                  <a:pt x="110975" y="137605"/>
                </a:cubicBezTo>
                <a:cubicBezTo>
                  <a:pt x="138865" y="93778"/>
                  <a:pt x="159784" y="57919"/>
                  <a:pt x="176717" y="36005"/>
                </a:cubicBezTo>
                <a:cubicBezTo>
                  <a:pt x="193650" y="14091"/>
                  <a:pt x="194646" y="2138"/>
                  <a:pt x="242458" y="146"/>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Forme libre : forme 20">
            <a:extLst>
              <a:ext uri="{FF2B5EF4-FFF2-40B4-BE49-F238E27FC236}">
                <a16:creationId xmlns:a16="http://schemas.microsoft.com/office/drawing/2014/main" id="{FC68C905-4C1F-4909-BC64-E9D7CC692658}"/>
              </a:ext>
            </a:extLst>
          </p:cNvPr>
          <p:cNvSpPr/>
          <p:nvPr/>
        </p:nvSpPr>
        <p:spPr>
          <a:xfrm>
            <a:off x="3280948" y="2186901"/>
            <a:ext cx="1635770" cy="1076809"/>
          </a:xfrm>
          <a:custGeom>
            <a:avLst/>
            <a:gdLst>
              <a:gd name="connsiteX0" fmla="*/ 1161795 w 1635770"/>
              <a:gd name="connsiteY0" fmla="*/ 780 h 1076809"/>
              <a:gd name="connsiteX1" fmla="*/ 1170462 w 1635770"/>
              <a:gd name="connsiteY1" fmla="*/ 113455 h 1076809"/>
              <a:gd name="connsiteX2" fmla="*/ 1127126 w 1635770"/>
              <a:gd name="connsiteY2" fmla="*/ 174126 h 1076809"/>
              <a:gd name="connsiteX3" fmla="*/ 1088123 w 1635770"/>
              <a:gd name="connsiteY3" fmla="*/ 295468 h 1076809"/>
              <a:gd name="connsiteX4" fmla="*/ 1083789 w 1635770"/>
              <a:gd name="connsiteY4" fmla="*/ 386475 h 1076809"/>
              <a:gd name="connsiteX5" fmla="*/ 1127126 w 1635770"/>
              <a:gd name="connsiteY5" fmla="*/ 460147 h 1076809"/>
              <a:gd name="connsiteX6" fmla="*/ 1222466 w 1635770"/>
              <a:gd name="connsiteY6" fmla="*/ 464481 h 1076809"/>
              <a:gd name="connsiteX7" fmla="*/ 1300472 w 1635770"/>
              <a:gd name="connsiteY7" fmla="*/ 416810 h 1076809"/>
              <a:gd name="connsiteX8" fmla="*/ 1343808 w 1635770"/>
              <a:gd name="connsiteY8" fmla="*/ 382141 h 1076809"/>
              <a:gd name="connsiteX9" fmla="*/ 1352475 w 1635770"/>
              <a:gd name="connsiteY9" fmla="*/ 347472 h 1076809"/>
              <a:gd name="connsiteX10" fmla="*/ 1395812 w 1635770"/>
              <a:gd name="connsiteY10" fmla="*/ 390808 h 1076809"/>
              <a:gd name="connsiteX11" fmla="*/ 1504153 w 1635770"/>
              <a:gd name="connsiteY11" fmla="*/ 403809 h 1076809"/>
              <a:gd name="connsiteX12" fmla="*/ 1564824 w 1635770"/>
              <a:gd name="connsiteY12" fmla="*/ 425478 h 1076809"/>
              <a:gd name="connsiteX13" fmla="*/ 1621162 w 1635770"/>
              <a:gd name="connsiteY13" fmla="*/ 442812 h 1076809"/>
              <a:gd name="connsiteX14" fmla="*/ 1629829 w 1635770"/>
              <a:gd name="connsiteY14" fmla="*/ 538153 h 1076809"/>
              <a:gd name="connsiteX15" fmla="*/ 1543156 w 1635770"/>
              <a:gd name="connsiteY15" fmla="*/ 698498 h 1076809"/>
              <a:gd name="connsiteX16" fmla="*/ 1460817 w 1635770"/>
              <a:gd name="connsiteY16" fmla="*/ 819840 h 1076809"/>
              <a:gd name="connsiteX17" fmla="*/ 1335141 w 1635770"/>
              <a:gd name="connsiteY17" fmla="*/ 945516 h 1076809"/>
              <a:gd name="connsiteX18" fmla="*/ 1317806 w 1635770"/>
              <a:gd name="connsiteY18" fmla="*/ 1058190 h 1076809"/>
              <a:gd name="connsiteX19" fmla="*/ 1313473 w 1635770"/>
              <a:gd name="connsiteY19" fmla="*/ 1075525 h 1076809"/>
              <a:gd name="connsiteX20" fmla="*/ 797768 w 1635770"/>
              <a:gd name="connsiteY20" fmla="*/ 1075525 h 1076809"/>
              <a:gd name="connsiteX21" fmla="*/ 52381 w 1635770"/>
              <a:gd name="connsiteY21" fmla="*/ 1075525 h 1076809"/>
              <a:gd name="connsiteX22" fmla="*/ 74049 w 1635770"/>
              <a:gd name="connsiteY22" fmla="*/ 1053857 h 1076809"/>
              <a:gd name="connsiteX23" fmla="*/ 169389 w 1635770"/>
              <a:gd name="connsiteY23" fmla="*/ 1032189 h 1076809"/>
              <a:gd name="connsiteX24" fmla="*/ 173723 w 1635770"/>
              <a:gd name="connsiteY24" fmla="*/ 1001853 h 1076809"/>
              <a:gd name="connsiteX25" fmla="*/ 139054 w 1635770"/>
              <a:gd name="connsiteY25" fmla="*/ 954183 h 1076809"/>
              <a:gd name="connsiteX26" fmla="*/ 100051 w 1635770"/>
              <a:gd name="connsiteY26" fmla="*/ 858843 h 1076809"/>
              <a:gd name="connsiteX27" fmla="*/ 113052 w 1635770"/>
              <a:gd name="connsiteY27" fmla="*/ 767836 h 1076809"/>
              <a:gd name="connsiteX28" fmla="*/ 152055 w 1635770"/>
              <a:gd name="connsiteY28" fmla="*/ 607491 h 1076809"/>
              <a:gd name="connsiteX29" fmla="*/ 251728 w 1635770"/>
              <a:gd name="connsiteY29" fmla="*/ 464481 h 1076809"/>
              <a:gd name="connsiteX30" fmla="*/ 347069 w 1635770"/>
              <a:gd name="connsiteY30" fmla="*/ 356139 h 1076809"/>
              <a:gd name="connsiteX31" fmla="*/ 416407 w 1635770"/>
              <a:gd name="connsiteY31" fmla="*/ 282467 h 1076809"/>
              <a:gd name="connsiteX32" fmla="*/ 594087 w 1635770"/>
              <a:gd name="connsiteY32" fmla="*/ 230463 h 1076809"/>
              <a:gd name="connsiteX33" fmla="*/ 737097 w 1635770"/>
              <a:gd name="connsiteY33" fmla="*/ 226130 h 1076809"/>
              <a:gd name="connsiteX34" fmla="*/ 828104 w 1635770"/>
              <a:gd name="connsiteY34" fmla="*/ 213129 h 1076809"/>
              <a:gd name="connsiteX35" fmla="*/ 919110 w 1635770"/>
              <a:gd name="connsiteY35" fmla="*/ 187127 h 1076809"/>
              <a:gd name="connsiteX36" fmla="*/ 1014451 w 1635770"/>
              <a:gd name="connsiteY36" fmla="*/ 135123 h 1076809"/>
              <a:gd name="connsiteX37" fmla="*/ 1088123 w 1635770"/>
              <a:gd name="connsiteY37" fmla="*/ 65785 h 1076809"/>
              <a:gd name="connsiteX38" fmla="*/ 1161795 w 1635770"/>
              <a:gd name="connsiteY38" fmla="*/ 780 h 107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35770" h="1076809">
                <a:moveTo>
                  <a:pt x="1161795" y="780"/>
                </a:moveTo>
                <a:cubicBezTo>
                  <a:pt x="1175518" y="8725"/>
                  <a:pt x="1176240" y="84564"/>
                  <a:pt x="1170462" y="113455"/>
                </a:cubicBezTo>
                <a:cubicBezTo>
                  <a:pt x="1164684" y="142346"/>
                  <a:pt x="1140849" y="143791"/>
                  <a:pt x="1127126" y="174126"/>
                </a:cubicBezTo>
                <a:cubicBezTo>
                  <a:pt x="1113403" y="204461"/>
                  <a:pt x="1095346" y="260077"/>
                  <a:pt x="1088123" y="295468"/>
                </a:cubicBezTo>
                <a:cubicBezTo>
                  <a:pt x="1080900" y="330860"/>
                  <a:pt x="1077288" y="359029"/>
                  <a:pt x="1083789" y="386475"/>
                </a:cubicBezTo>
                <a:cubicBezTo>
                  <a:pt x="1090289" y="413922"/>
                  <a:pt x="1104013" y="447146"/>
                  <a:pt x="1127126" y="460147"/>
                </a:cubicBezTo>
                <a:cubicBezTo>
                  <a:pt x="1150239" y="473148"/>
                  <a:pt x="1193575" y="471704"/>
                  <a:pt x="1222466" y="464481"/>
                </a:cubicBezTo>
                <a:cubicBezTo>
                  <a:pt x="1251357" y="457258"/>
                  <a:pt x="1280249" y="430533"/>
                  <a:pt x="1300472" y="416810"/>
                </a:cubicBezTo>
                <a:cubicBezTo>
                  <a:pt x="1320695" y="403087"/>
                  <a:pt x="1335141" y="393697"/>
                  <a:pt x="1343808" y="382141"/>
                </a:cubicBezTo>
                <a:cubicBezTo>
                  <a:pt x="1352475" y="370585"/>
                  <a:pt x="1343808" y="346028"/>
                  <a:pt x="1352475" y="347472"/>
                </a:cubicBezTo>
                <a:cubicBezTo>
                  <a:pt x="1361142" y="348917"/>
                  <a:pt x="1370532" y="381419"/>
                  <a:pt x="1395812" y="390808"/>
                </a:cubicBezTo>
                <a:cubicBezTo>
                  <a:pt x="1421092" y="400198"/>
                  <a:pt x="1475984" y="398031"/>
                  <a:pt x="1504153" y="403809"/>
                </a:cubicBezTo>
                <a:cubicBezTo>
                  <a:pt x="1532322" y="409587"/>
                  <a:pt x="1545322" y="418977"/>
                  <a:pt x="1564824" y="425478"/>
                </a:cubicBezTo>
                <a:cubicBezTo>
                  <a:pt x="1584326" y="431979"/>
                  <a:pt x="1610328" y="424033"/>
                  <a:pt x="1621162" y="442812"/>
                </a:cubicBezTo>
                <a:cubicBezTo>
                  <a:pt x="1631996" y="461591"/>
                  <a:pt x="1642830" y="495539"/>
                  <a:pt x="1629829" y="538153"/>
                </a:cubicBezTo>
                <a:cubicBezTo>
                  <a:pt x="1616828" y="580767"/>
                  <a:pt x="1571325" y="651550"/>
                  <a:pt x="1543156" y="698498"/>
                </a:cubicBezTo>
                <a:cubicBezTo>
                  <a:pt x="1514987" y="745446"/>
                  <a:pt x="1495486" y="778670"/>
                  <a:pt x="1460817" y="819840"/>
                </a:cubicBezTo>
                <a:cubicBezTo>
                  <a:pt x="1426148" y="861010"/>
                  <a:pt x="1358976" y="905791"/>
                  <a:pt x="1335141" y="945516"/>
                </a:cubicBezTo>
                <a:cubicBezTo>
                  <a:pt x="1311306" y="985241"/>
                  <a:pt x="1317806" y="1058190"/>
                  <a:pt x="1317806" y="1058190"/>
                </a:cubicBezTo>
                <a:cubicBezTo>
                  <a:pt x="1314195" y="1079858"/>
                  <a:pt x="1400146" y="1072636"/>
                  <a:pt x="1313473" y="1075525"/>
                </a:cubicBezTo>
                <a:cubicBezTo>
                  <a:pt x="1226800" y="1078414"/>
                  <a:pt x="797768" y="1075525"/>
                  <a:pt x="797768" y="1075525"/>
                </a:cubicBezTo>
                <a:lnTo>
                  <a:pt x="52381" y="1075525"/>
                </a:lnTo>
                <a:cubicBezTo>
                  <a:pt x="-68239" y="1071914"/>
                  <a:pt x="54548" y="1061080"/>
                  <a:pt x="74049" y="1053857"/>
                </a:cubicBezTo>
                <a:cubicBezTo>
                  <a:pt x="93550" y="1046634"/>
                  <a:pt x="152777" y="1040856"/>
                  <a:pt x="169389" y="1032189"/>
                </a:cubicBezTo>
                <a:cubicBezTo>
                  <a:pt x="186001" y="1023522"/>
                  <a:pt x="178779" y="1014854"/>
                  <a:pt x="173723" y="1001853"/>
                </a:cubicBezTo>
                <a:cubicBezTo>
                  <a:pt x="168667" y="988852"/>
                  <a:pt x="151333" y="978018"/>
                  <a:pt x="139054" y="954183"/>
                </a:cubicBezTo>
                <a:cubicBezTo>
                  <a:pt x="126775" y="930348"/>
                  <a:pt x="104385" y="889901"/>
                  <a:pt x="100051" y="858843"/>
                </a:cubicBezTo>
                <a:cubicBezTo>
                  <a:pt x="95717" y="827785"/>
                  <a:pt x="104385" y="809728"/>
                  <a:pt x="113052" y="767836"/>
                </a:cubicBezTo>
                <a:cubicBezTo>
                  <a:pt x="121719" y="725944"/>
                  <a:pt x="128942" y="658050"/>
                  <a:pt x="152055" y="607491"/>
                </a:cubicBezTo>
                <a:cubicBezTo>
                  <a:pt x="175168" y="556932"/>
                  <a:pt x="219226" y="506373"/>
                  <a:pt x="251728" y="464481"/>
                </a:cubicBezTo>
                <a:cubicBezTo>
                  <a:pt x="284230" y="422589"/>
                  <a:pt x="319623" y="386475"/>
                  <a:pt x="347069" y="356139"/>
                </a:cubicBezTo>
                <a:cubicBezTo>
                  <a:pt x="374515" y="325803"/>
                  <a:pt x="375237" y="303413"/>
                  <a:pt x="416407" y="282467"/>
                </a:cubicBezTo>
                <a:cubicBezTo>
                  <a:pt x="457577" y="261521"/>
                  <a:pt x="540639" y="239853"/>
                  <a:pt x="594087" y="230463"/>
                </a:cubicBezTo>
                <a:cubicBezTo>
                  <a:pt x="647535" y="221074"/>
                  <a:pt x="698094" y="229019"/>
                  <a:pt x="737097" y="226130"/>
                </a:cubicBezTo>
                <a:cubicBezTo>
                  <a:pt x="776100" y="223241"/>
                  <a:pt x="797769" y="219629"/>
                  <a:pt x="828104" y="213129"/>
                </a:cubicBezTo>
                <a:cubicBezTo>
                  <a:pt x="858439" y="206629"/>
                  <a:pt x="888052" y="200128"/>
                  <a:pt x="919110" y="187127"/>
                </a:cubicBezTo>
                <a:cubicBezTo>
                  <a:pt x="950168" y="174126"/>
                  <a:pt x="986282" y="155347"/>
                  <a:pt x="1014451" y="135123"/>
                </a:cubicBezTo>
                <a:cubicBezTo>
                  <a:pt x="1042620" y="114899"/>
                  <a:pt x="1067899" y="83842"/>
                  <a:pt x="1088123" y="65785"/>
                </a:cubicBezTo>
                <a:cubicBezTo>
                  <a:pt x="1108347" y="47728"/>
                  <a:pt x="1148072" y="-7165"/>
                  <a:pt x="1161795" y="780"/>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ZoneTexte 33">
            <a:extLst>
              <a:ext uri="{FF2B5EF4-FFF2-40B4-BE49-F238E27FC236}">
                <a16:creationId xmlns:a16="http://schemas.microsoft.com/office/drawing/2014/main" id="{639571B4-3631-4590-ADC4-5883240318C2}"/>
              </a:ext>
            </a:extLst>
          </p:cNvPr>
          <p:cNvSpPr txBox="1"/>
          <p:nvPr/>
        </p:nvSpPr>
        <p:spPr>
          <a:xfrm>
            <a:off x="3955638" y="3360170"/>
            <a:ext cx="2280062" cy="830997"/>
          </a:xfrm>
          <a:prstGeom prst="rect">
            <a:avLst/>
          </a:prstGeom>
          <a:noFill/>
        </p:spPr>
        <p:txBody>
          <a:bodyPr wrap="square" rtlCol="0">
            <a:spAutoFit/>
          </a:bodyPr>
          <a:lstStyle/>
          <a:p>
            <a:r>
              <a:rPr lang="fr-CA" sz="1600" b="1" dirty="0"/>
              <a:t>Traitements sylvicoles en milieux humides naturellement ouverts</a:t>
            </a:r>
          </a:p>
        </p:txBody>
      </p:sp>
      <p:cxnSp>
        <p:nvCxnSpPr>
          <p:cNvPr id="35" name="Connecteur droit avec flèche 34">
            <a:extLst>
              <a:ext uri="{FF2B5EF4-FFF2-40B4-BE49-F238E27FC236}">
                <a16:creationId xmlns:a16="http://schemas.microsoft.com/office/drawing/2014/main" id="{5483802B-0FFA-4641-8004-144BDC26116E}"/>
              </a:ext>
            </a:extLst>
          </p:cNvPr>
          <p:cNvCxnSpPr>
            <a:cxnSpLocks/>
          </p:cNvCxnSpPr>
          <p:nvPr/>
        </p:nvCxnSpPr>
        <p:spPr>
          <a:xfrm flipV="1">
            <a:off x="5009100" y="2710390"/>
            <a:ext cx="375700" cy="689775"/>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6" name="Image 35" descr="C:\Users\tesma01\AppData\Local\Microsoft\Windows\Temporary Internet Files\Content.Outlook\5FN2QKOA\losanges avec lettres_Plan de travail 1.png">
            <a:extLst>
              <a:ext uri="{FF2B5EF4-FFF2-40B4-BE49-F238E27FC236}">
                <a16:creationId xmlns:a16="http://schemas.microsoft.com/office/drawing/2014/main" id="{98EB51FB-ED7B-43A2-B9BC-33118DC4B1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3441" y="3287343"/>
            <a:ext cx="644759" cy="613896"/>
          </a:xfrm>
          <a:prstGeom prst="rect">
            <a:avLst/>
          </a:prstGeom>
          <a:noFill/>
          <a:ln>
            <a:noFill/>
          </a:ln>
        </p:spPr>
      </p:pic>
      <p:sp>
        <p:nvSpPr>
          <p:cNvPr id="37" name="ZoneTexte 36">
            <a:extLst>
              <a:ext uri="{FF2B5EF4-FFF2-40B4-BE49-F238E27FC236}">
                <a16:creationId xmlns:a16="http://schemas.microsoft.com/office/drawing/2014/main" id="{6A9BAA00-A2E8-4013-AB54-42F2AC015345}"/>
              </a:ext>
            </a:extLst>
          </p:cNvPr>
          <p:cNvSpPr txBox="1"/>
          <p:nvPr/>
        </p:nvSpPr>
        <p:spPr>
          <a:xfrm>
            <a:off x="5471213" y="1737718"/>
            <a:ext cx="2033730" cy="1077218"/>
          </a:xfrm>
          <a:prstGeom prst="rect">
            <a:avLst/>
          </a:prstGeom>
          <a:noFill/>
        </p:spPr>
        <p:txBody>
          <a:bodyPr wrap="square" rtlCol="0">
            <a:spAutoFit/>
          </a:bodyPr>
          <a:lstStyle/>
          <a:p>
            <a:r>
              <a:rPr lang="fr-CA" sz="1600" b="1" dirty="0"/>
              <a:t>Traitements sylvicoles en milieux humides ouverts suite à une récolte</a:t>
            </a:r>
          </a:p>
        </p:txBody>
      </p:sp>
      <p:cxnSp>
        <p:nvCxnSpPr>
          <p:cNvPr id="38" name="Connecteur droit avec flèche 37">
            <a:extLst>
              <a:ext uri="{FF2B5EF4-FFF2-40B4-BE49-F238E27FC236}">
                <a16:creationId xmlns:a16="http://schemas.microsoft.com/office/drawing/2014/main" id="{DBF1E04C-AE10-4ACF-855B-6BC6ADAB25E1}"/>
              </a:ext>
            </a:extLst>
          </p:cNvPr>
          <p:cNvCxnSpPr>
            <a:cxnSpLocks/>
          </p:cNvCxnSpPr>
          <p:nvPr/>
        </p:nvCxnSpPr>
        <p:spPr>
          <a:xfrm>
            <a:off x="6945505" y="2306647"/>
            <a:ext cx="531945" cy="69017"/>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9" name="Image 38" descr="C:\Users\tesma01\AppData\Local\Microsoft\Windows\Temporary Internet Files\Content.Outlook\5FN2QKOA\losanges avec lettres_Plan de travail 1 copie.png">
            <a:extLst>
              <a:ext uri="{FF2B5EF4-FFF2-40B4-BE49-F238E27FC236}">
                <a16:creationId xmlns:a16="http://schemas.microsoft.com/office/drawing/2014/main" id="{CF98D509-F5E4-4A19-9FD7-69541D745B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0969" y="1729997"/>
            <a:ext cx="672318" cy="637200"/>
          </a:xfrm>
          <a:prstGeom prst="rect">
            <a:avLst/>
          </a:prstGeom>
          <a:noFill/>
          <a:ln>
            <a:noFill/>
          </a:ln>
        </p:spPr>
      </p:pic>
    </p:spTree>
    <p:extLst>
      <p:ext uri="{BB962C8B-B14F-4D97-AF65-F5344CB8AC3E}">
        <p14:creationId xmlns:p14="http://schemas.microsoft.com/office/powerpoint/2010/main" val="50621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75599F65-5718-4A64-AAF0-4C786C1A2D54}"/>
              </a:ext>
            </a:extLst>
          </p:cNvPr>
          <p:cNvGraphicFramePr/>
          <p:nvPr>
            <p:extLst>
              <p:ext uri="{D42A27DB-BD31-4B8C-83A1-F6EECF244321}">
                <p14:modId xmlns:p14="http://schemas.microsoft.com/office/powerpoint/2010/main" val="2201394592"/>
              </p:ext>
            </p:extLst>
          </p:nvPr>
        </p:nvGraphicFramePr>
        <p:xfrm>
          <a:off x="142177" y="3057258"/>
          <a:ext cx="11723758" cy="704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Légende : flèche vers le bas 12">
            <a:extLst>
              <a:ext uri="{FF2B5EF4-FFF2-40B4-BE49-F238E27FC236}">
                <a16:creationId xmlns:a16="http://schemas.microsoft.com/office/drawing/2014/main" id="{CCB8196E-86AC-42BF-AC87-7A0EFB7A7C39}"/>
              </a:ext>
            </a:extLst>
          </p:cNvPr>
          <p:cNvSpPr/>
          <p:nvPr/>
        </p:nvSpPr>
        <p:spPr>
          <a:xfrm>
            <a:off x="142177" y="1501114"/>
            <a:ext cx="1836179" cy="1461991"/>
          </a:xfrm>
          <a:prstGeom prst="downArrowCallout">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fr-CA" sz="1600">
                <a:solidFill>
                  <a:srgbClr val="2D2E83"/>
                </a:solidFill>
              </a:rPr>
              <a:t>Loi sur la qualité de l’environnement (LQE) </a:t>
            </a:r>
          </a:p>
        </p:txBody>
      </p:sp>
      <p:sp>
        <p:nvSpPr>
          <p:cNvPr id="14" name="Légende : flèche vers le bas 13">
            <a:extLst>
              <a:ext uri="{FF2B5EF4-FFF2-40B4-BE49-F238E27FC236}">
                <a16:creationId xmlns:a16="http://schemas.microsoft.com/office/drawing/2014/main" id="{0CDF785C-1FE3-456A-B417-B8198C38DA24}"/>
              </a:ext>
            </a:extLst>
          </p:cNvPr>
          <p:cNvSpPr/>
          <p:nvPr/>
        </p:nvSpPr>
        <p:spPr>
          <a:xfrm>
            <a:off x="3779943" y="1501113"/>
            <a:ext cx="1420163" cy="1461991"/>
          </a:xfrm>
          <a:prstGeom prst="downArrowCallout">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CA" sz="1600">
                <a:solidFill>
                  <a:srgbClr val="2D2E83"/>
                </a:solidFill>
              </a:rPr>
              <a:t>LQE modernisée</a:t>
            </a:r>
          </a:p>
        </p:txBody>
      </p:sp>
      <p:sp>
        <p:nvSpPr>
          <p:cNvPr id="25" name="Légende : flèche vers le haut 20">
            <a:extLst>
              <a:ext uri="{FF2B5EF4-FFF2-40B4-BE49-F238E27FC236}">
                <a16:creationId xmlns:a16="http://schemas.microsoft.com/office/drawing/2014/main" id="{BDEF76FA-3C3E-423A-ACE7-FF34869CE55F}"/>
              </a:ext>
            </a:extLst>
          </p:cNvPr>
          <p:cNvSpPr/>
          <p:nvPr/>
        </p:nvSpPr>
        <p:spPr>
          <a:xfrm>
            <a:off x="6834531" y="3855063"/>
            <a:ext cx="1625866" cy="1479202"/>
          </a:xfrm>
          <a:prstGeom prst="upArrowCallout">
            <a:avLst>
              <a:gd name="adj1" fmla="val 21628"/>
              <a:gd name="adj2" fmla="val 24079"/>
              <a:gd name="adj3" fmla="val 25000"/>
              <a:gd name="adj4" fmla="val 64977"/>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CA" sz="1600">
                <a:solidFill>
                  <a:srgbClr val="2D2E83"/>
                </a:solidFill>
              </a:rPr>
              <a:t>Actualisation du RCAMHH</a:t>
            </a:r>
          </a:p>
        </p:txBody>
      </p:sp>
      <p:sp>
        <p:nvSpPr>
          <p:cNvPr id="26" name="Légende : flèche vers le haut 20">
            <a:extLst>
              <a:ext uri="{FF2B5EF4-FFF2-40B4-BE49-F238E27FC236}">
                <a16:creationId xmlns:a16="http://schemas.microsoft.com/office/drawing/2014/main" id="{EC82B22B-E955-45E1-98B7-186C7B2705CC}"/>
              </a:ext>
            </a:extLst>
          </p:cNvPr>
          <p:cNvSpPr/>
          <p:nvPr/>
        </p:nvSpPr>
        <p:spPr>
          <a:xfrm>
            <a:off x="5566500" y="3855063"/>
            <a:ext cx="1058999" cy="1479202"/>
          </a:xfrm>
          <a:prstGeom prst="upArrowCallout">
            <a:avLst>
              <a:gd name="adj1" fmla="val 21628"/>
              <a:gd name="adj2" fmla="val 24079"/>
              <a:gd name="adj3" fmla="val 25000"/>
              <a:gd name="adj4" fmla="val 64977"/>
            </a:avLst>
          </a:prstGeom>
          <a:noFill/>
          <a:ln w="12700">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fr-CA" sz="1600" b="1">
                <a:solidFill>
                  <a:srgbClr val="2D2E83"/>
                </a:solidFill>
              </a:rPr>
              <a:t>REAFIE et RAMHHS</a:t>
            </a:r>
          </a:p>
        </p:txBody>
      </p:sp>
      <p:sp>
        <p:nvSpPr>
          <p:cNvPr id="28" name="Légende : flèche vers le haut 20">
            <a:extLst>
              <a:ext uri="{FF2B5EF4-FFF2-40B4-BE49-F238E27FC236}">
                <a16:creationId xmlns:a16="http://schemas.microsoft.com/office/drawing/2014/main" id="{B66184CB-86F9-4778-AFA3-FD104CA5E6E3}"/>
              </a:ext>
            </a:extLst>
          </p:cNvPr>
          <p:cNvSpPr/>
          <p:nvPr/>
        </p:nvSpPr>
        <p:spPr>
          <a:xfrm>
            <a:off x="3622579" y="3855063"/>
            <a:ext cx="1734889" cy="1479202"/>
          </a:xfrm>
          <a:prstGeom prst="upArrowCallout">
            <a:avLst>
              <a:gd name="adj1" fmla="val 21628"/>
              <a:gd name="adj2" fmla="val 24079"/>
              <a:gd name="adj3" fmla="val 25000"/>
              <a:gd name="adj4" fmla="val 64977"/>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fr-CA" sz="1600">
                <a:solidFill>
                  <a:srgbClr val="2D2E83"/>
                </a:solidFill>
              </a:rPr>
              <a:t>Règlement sur la compensation pour l’atteinte aux MHH (RCAMHH)</a:t>
            </a:r>
          </a:p>
        </p:txBody>
      </p:sp>
      <p:sp>
        <p:nvSpPr>
          <p:cNvPr id="29" name="Titre 1">
            <a:extLst>
              <a:ext uri="{FF2B5EF4-FFF2-40B4-BE49-F238E27FC236}">
                <a16:creationId xmlns:a16="http://schemas.microsoft.com/office/drawing/2014/main" id="{A2D0050A-0B1F-4A32-BD47-656D4786CD87}"/>
              </a:ext>
            </a:extLst>
          </p:cNvPr>
          <p:cNvSpPr>
            <a:spLocks noGrp="1"/>
          </p:cNvSpPr>
          <p:nvPr>
            <p:ph type="title"/>
            <p:custDataLst>
              <p:tags r:id="rId1"/>
            </p:custDataLst>
          </p:nvPr>
        </p:nvSpPr>
        <p:spPr>
          <a:xfrm>
            <a:off x="691215" y="375946"/>
            <a:ext cx="11596035" cy="550607"/>
          </a:xfrm>
        </p:spPr>
        <p:txBody>
          <a:bodyPr>
            <a:normAutofit fontScale="90000"/>
          </a:bodyPr>
          <a:lstStyle/>
          <a:p>
            <a:br>
              <a:rPr lang="fr-CA" dirty="0"/>
            </a:br>
            <a:r>
              <a:rPr lang="fr-CA" dirty="0"/>
              <a:t>Mise en contexte</a:t>
            </a:r>
            <a:br>
              <a:rPr lang="fr-CA" dirty="0"/>
            </a:br>
            <a:r>
              <a:rPr lang="fr-CA" sz="2700" dirty="0"/>
              <a:t>Encadrement environnemental des milieux humides et hydriques (MHH)</a:t>
            </a:r>
            <a:endParaRPr lang="fr-CA" dirty="0"/>
          </a:p>
        </p:txBody>
      </p:sp>
      <p:sp>
        <p:nvSpPr>
          <p:cNvPr id="11" name="Espace réservé du numéro de diapositive 4">
            <a:extLst>
              <a:ext uri="{FF2B5EF4-FFF2-40B4-BE49-F238E27FC236}">
                <a16:creationId xmlns:a16="http://schemas.microsoft.com/office/drawing/2014/main" id="{D2BBFEE8-0520-49B2-945D-5758C2286104}"/>
              </a:ext>
            </a:extLst>
          </p:cNvPr>
          <p:cNvSpPr>
            <a:spLocks noGrp="1"/>
          </p:cNvSpPr>
          <p:nvPr>
            <p:ph type="sldNum" sz="quarter" idx="4294967295"/>
          </p:nvPr>
        </p:nvSpPr>
        <p:spPr>
          <a:xfrm>
            <a:off x="9544050" y="6401091"/>
            <a:ext cx="2743200" cy="365125"/>
          </a:xfrm>
          <a:prstGeom prst="rect">
            <a:avLst/>
          </a:prstGeom>
        </p:spPr>
        <p:txBody>
          <a:bodyPr/>
          <a:lstStyle/>
          <a:p>
            <a:fld id="{511EA75C-EC4C-4D33-ACF8-A8544E993E0B}" type="slidenum">
              <a:rPr lang="fr-CA" smtClean="0"/>
              <a:t>4</a:t>
            </a:fld>
            <a:endParaRPr lang="fr-CA"/>
          </a:p>
        </p:txBody>
      </p:sp>
      <p:sp>
        <p:nvSpPr>
          <p:cNvPr id="12" name="Légende : flèche vers le bas 11">
            <a:extLst>
              <a:ext uri="{FF2B5EF4-FFF2-40B4-BE49-F238E27FC236}">
                <a16:creationId xmlns:a16="http://schemas.microsoft.com/office/drawing/2014/main" id="{EF0391E8-F91E-4D57-BDB7-03E85C466AC3}"/>
              </a:ext>
            </a:extLst>
          </p:cNvPr>
          <p:cNvSpPr/>
          <p:nvPr/>
        </p:nvSpPr>
        <p:spPr>
          <a:xfrm>
            <a:off x="9400032" y="1485369"/>
            <a:ext cx="2465903" cy="1461991"/>
          </a:xfrm>
          <a:prstGeom prst="downArrowCallout">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CA" sz="1600">
                <a:solidFill>
                  <a:srgbClr val="2D2E83"/>
                </a:solidFill>
                <a:ea typeface="+mn-lt"/>
                <a:cs typeface="+mn-lt"/>
              </a:rPr>
              <a:t> Premier bilan ministériel sur l’objectif d’aucune perte nette (APN)</a:t>
            </a:r>
            <a:endParaRPr lang="en-US" sz="1600"/>
          </a:p>
        </p:txBody>
      </p:sp>
      <p:sp>
        <p:nvSpPr>
          <p:cNvPr id="15" name="Légende : flèche vers le bas 14">
            <a:extLst>
              <a:ext uri="{FF2B5EF4-FFF2-40B4-BE49-F238E27FC236}">
                <a16:creationId xmlns:a16="http://schemas.microsoft.com/office/drawing/2014/main" id="{5533B3EA-F077-41FA-AE5D-EF132C43864A}"/>
              </a:ext>
            </a:extLst>
          </p:cNvPr>
          <p:cNvSpPr/>
          <p:nvPr/>
        </p:nvSpPr>
        <p:spPr>
          <a:xfrm>
            <a:off x="2066376" y="1501113"/>
            <a:ext cx="1618656" cy="1461991"/>
          </a:xfrm>
          <a:prstGeom prst="downArrowCallout">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fr-CA" sz="1600">
                <a:solidFill>
                  <a:srgbClr val="2D2E83"/>
                </a:solidFill>
              </a:rPr>
              <a:t>Loi concernant la conservation des MHH (LCMHH)</a:t>
            </a:r>
          </a:p>
        </p:txBody>
      </p:sp>
      <p:sp>
        <p:nvSpPr>
          <p:cNvPr id="17" name="Légende : flèche vers le haut 20">
            <a:extLst>
              <a:ext uri="{FF2B5EF4-FFF2-40B4-BE49-F238E27FC236}">
                <a16:creationId xmlns:a16="http://schemas.microsoft.com/office/drawing/2014/main" id="{58A72A4F-7AE3-479D-9F2F-5B528AB57C8A}"/>
              </a:ext>
            </a:extLst>
          </p:cNvPr>
          <p:cNvSpPr/>
          <p:nvPr/>
        </p:nvSpPr>
        <p:spPr>
          <a:xfrm>
            <a:off x="8610600" y="3855063"/>
            <a:ext cx="2043367" cy="1479202"/>
          </a:xfrm>
          <a:prstGeom prst="upArrowCallout">
            <a:avLst>
              <a:gd name="adj1" fmla="val 21628"/>
              <a:gd name="adj2" fmla="val 24079"/>
              <a:gd name="adj3" fmla="val 25000"/>
              <a:gd name="adj4" fmla="val 64977"/>
            </a:avLst>
          </a:prstGeom>
          <a:noFill/>
          <a:ln w="12700">
            <a:solidFill>
              <a:srgbClr val="2D2E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fr-CA" sz="1600">
                <a:solidFill>
                  <a:srgbClr val="2D2E83"/>
                </a:solidFill>
              </a:rPr>
              <a:t>Régime transitoire de gestion des zones inondables, des rives et du littoral</a:t>
            </a:r>
          </a:p>
        </p:txBody>
      </p:sp>
      <p:sp>
        <p:nvSpPr>
          <p:cNvPr id="21" name="ZoneTexte 20">
            <a:extLst>
              <a:ext uri="{FF2B5EF4-FFF2-40B4-BE49-F238E27FC236}">
                <a16:creationId xmlns:a16="http://schemas.microsoft.com/office/drawing/2014/main" id="{64FB6A13-84D2-4906-A9EC-1F103484C0A9}"/>
              </a:ext>
            </a:extLst>
          </p:cNvPr>
          <p:cNvSpPr txBox="1"/>
          <p:nvPr/>
        </p:nvSpPr>
        <p:spPr>
          <a:xfrm>
            <a:off x="5566501" y="5427834"/>
            <a:ext cx="4648654" cy="1077218"/>
          </a:xfrm>
          <a:prstGeom prst="rect">
            <a:avLst/>
          </a:prstGeom>
          <a:noFill/>
        </p:spPr>
        <p:txBody>
          <a:bodyPr wrap="square">
            <a:spAutoFit/>
          </a:bodyPr>
          <a:lstStyle/>
          <a:p>
            <a:pPr algn="just"/>
            <a:r>
              <a:rPr lang="fr-CA" sz="1600" b="1" dirty="0">
                <a:ea typeface="+mn-lt"/>
                <a:cs typeface="+mn-lt"/>
              </a:rPr>
              <a:t>REAFIE</a:t>
            </a:r>
            <a:r>
              <a:rPr lang="fr-CA" sz="1600" dirty="0">
                <a:ea typeface="+mn-lt"/>
                <a:cs typeface="+mn-lt"/>
              </a:rPr>
              <a:t> : Règlement sur l'encadrement d’activités en fonction de leur impact sur l’environnement </a:t>
            </a:r>
          </a:p>
          <a:p>
            <a:pPr algn="just"/>
            <a:r>
              <a:rPr lang="fr-CA" sz="1600" b="1" dirty="0">
                <a:ea typeface="+mn-lt"/>
                <a:cs typeface="+mn-lt"/>
              </a:rPr>
              <a:t>RAMHHS</a:t>
            </a:r>
            <a:r>
              <a:rPr lang="fr-CA" sz="1600" dirty="0">
                <a:ea typeface="+mn-lt"/>
                <a:cs typeface="+mn-lt"/>
              </a:rPr>
              <a:t> : Règlement sur les activités dans des milieux humides, hydriques et sensibles</a:t>
            </a:r>
            <a:endParaRPr lang="fr-CA" sz="1600" dirty="0"/>
          </a:p>
        </p:txBody>
      </p:sp>
    </p:spTree>
    <p:extLst>
      <p:ext uri="{BB962C8B-B14F-4D97-AF65-F5344CB8AC3E}">
        <p14:creationId xmlns:p14="http://schemas.microsoft.com/office/powerpoint/2010/main" val="1414933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600" y="284400"/>
            <a:ext cx="10515600" cy="550607"/>
          </a:xfrm>
        </p:spPr>
        <p:txBody>
          <a:bodyPr>
            <a:normAutofit fontScale="90000"/>
          </a:bodyPr>
          <a:lstStyle/>
          <a:p>
            <a:r>
              <a:rPr lang="fr-CA" dirty="0">
                <a:ea typeface="+mn-lt"/>
                <a:cs typeface="+mn-lt"/>
              </a:rPr>
              <a:t>Autres travaux sylvicoles </a:t>
            </a:r>
            <a:r>
              <a:rPr lang="fr-CA" b="0" dirty="0">
                <a:ea typeface="+mn-lt"/>
                <a:cs typeface="+mn-lt"/>
              </a:rPr>
              <a:t>– reboisement</a:t>
            </a:r>
            <a:endParaRPr lang="fr-CA" sz="2000" dirty="0"/>
          </a:p>
        </p:txBody>
      </p:sp>
      <p:sp>
        <p:nvSpPr>
          <p:cNvPr id="5" name="Espace réservé du numéro de diapositive 4"/>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40</a:t>
            </a:fld>
            <a:endParaRPr lang="fr-CA" dirty="0"/>
          </a:p>
        </p:txBody>
      </p:sp>
      <p:pic>
        <p:nvPicPr>
          <p:cNvPr id="4" name="Image 3" descr="Une image contenant carte&#10;&#10;Description générée automatiquement">
            <a:extLst>
              <a:ext uri="{FF2B5EF4-FFF2-40B4-BE49-F238E27FC236}">
                <a16:creationId xmlns:a16="http://schemas.microsoft.com/office/drawing/2014/main" id="{37034D99-DEF7-43C2-BB04-323274450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153127"/>
            <a:ext cx="11650607" cy="2557762"/>
          </a:xfrm>
          <a:prstGeom prst="rect">
            <a:avLst/>
          </a:prstGeom>
        </p:spPr>
      </p:pic>
      <p:sp>
        <p:nvSpPr>
          <p:cNvPr id="14" name="ZoneTexte 13">
            <a:extLst>
              <a:ext uri="{FF2B5EF4-FFF2-40B4-BE49-F238E27FC236}">
                <a16:creationId xmlns:a16="http://schemas.microsoft.com/office/drawing/2014/main" id="{EB9326D2-AB9B-4BF5-B0CC-93EB4F04FD85}"/>
              </a:ext>
            </a:extLst>
          </p:cNvPr>
          <p:cNvSpPr txBox="1"/>
          <p:nvPr/>
        </p:nvSpPr>
        <p:spPr>
          <a:xfrm>
            <a:off x="152731" y="3814574"/>
            <a:ext cx="6256434" cy="2831544"/>
          </a:xfrm>
          <a:prstGeom prst="rect">
            <a:avLst/>
          </a:prstGeom>
          <a:noFill/>
        </p:spPr>
        <p:txBody>
          <a:bodyPr wrap="square" rtlCol="0">
            <a:spAutoFit/>
          </a:bodyPr>
          <a:lstStyle/>
          <a:p>
            <a:pPr lvl="1"/>
            <a:endParaRPr lang="fr-CA" dirty="0"/>
          </a:p>
          <a:p>
            <a:pPr lvl="2"/>
            <a:r>
              <a:rPr lang="fr-CA" sz="1600" b="1" dirty="0"/>
              <a:t>RAMHHS (réalisation)</a:t>
            </a:r>
            <a:r>
              <a:rPr lang="fr-CA" sz="1600" dirty="0"/>
              <a:t> </a:t>
            </a:r>
          </a:p>
          <a:p>
            <a:pPr marL="1200150" lvl="2" indent="-285750">
              <a:buFont typeface="Arial" panose="020B0604020202020204" pitchFamily="34" charset="0"/>
              <a:buChar char="•"/>
            </a:pPr>
            <a:r>
              <a:rPr lang="fr-CA" sz="1600" dirty="0"/>
              <a:t>Traitements sylvicoles réalisés en favorisant la régénération naturelle de la végétation </a:t>
            </a:r>
          </a:p>
          <a:p>
            <a:pPr marL="1200150" lvl="2" indent="-285750">
              <a:buFont typeface="Arial" panose="020B0604020202020204" pitchFamily="34" charset="0"/>
              <a:buChar char="•"/>
            </a:pPr>
            <a:r>
              <a:rPr lang="fr-CA" sz="1600" dirty="0"/>
              <a:t>Si la régénération naturelle de la végétation est insuffisante pour permettre le retour du couvert forestier :</a:t>
            </a:r>
          </a:p>
          <a:p>
            <a:pPr marL="1657350" lvl="3" indent="-285750">
              <a:buFont typeface="Arial" panose="020B0604020202020204" pitchFamily="34" charset="0"/>
              <a:buChar char="•"/>
            </a:pPr>
            <a:r>
              <a:rPr lang="fr-CA" sz="1600" dirty="0"/>
              <a:t>Reboisement moins de 4 ans après la fin des traitements sauf à la suite d’une perturbation naturelle</a:t>
            </a:r>
          </a:p>
          <a:p>
            <a:pPr marL="1657350" lvl="3" indent="-285750">
              <a:buFont typeface="Arial" panose="020B0604020202020204" pitchFamily="34" charset="0"/>
              <a:buChar char="•"/>
            </a:pPr>
            <a:r>
              <a:rPr lang="fr-CA" sz="1600" dirty="0"/>
              <a:t>En rive dans un délai de 4 ans, peu importe la situation</a:t>
            </a:r>
          </a:p>
        </p:txBody>
      </p:sp>
      <p:sp>
        <p:nvSpPr>
          <p:cNvPr id="31" name="Espace réservé du numéro de diapositive 4">
            <a:extLst>
              <a:ext uri="{FF2B5EF4-FFF2-40B4-BE49-F238E27FC236}">
                <a16:creationId xmlns:a16="http://schemas.microsoft.com/office/drawing/2014/main" id="{7B71BFC8-2E96-46FD-9F19-B7F6877F141A}"/>
              </a:ext>
            </a:extLst>
          </p:cNvPr>
          <p:cNvSpPr txBox="1">
            <a:spLocks/>
          </p:cNvSpPr>
          <p:nvPr/>
        </p:nvSpPr>
        <p:spPr>
          <a:xfrm>
            <a:off x="8610600" y="88550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40</a:t>
            </a:fld>
            <a:endParaRPr lang="fr-CA" dirty="0"/>
          </a:p>
        </p:txBody>
      </p:sp>
      <p:sp>
        <p:nvSpPr>
          <p:cNvPr id="32" name="ZoneTexte 31">
            <a:extLst>
              <a:ext uri="{FF2B5EF4-FFF2-40B4-BE49-F238E27FC236}">
                <a16:creationId xmlns:a16="http://schemas.microsoft.com/office/drawing/2014/main" id="{85149898-2484-4590-9D28-5B2B3BD1F0C5}"/>
              </a:ext>
            </a:extLst>
          </p:cNvPr>
          <p:cNvSpPr txBox="1"/>
          <p:nvPr/>
        </p:nvSpPr>
        <p:spPr>
          <a:xfrm>
            <a:off x="237034" y="3784039"/>
            <a:ext cx="1880515" cy="461665"/>
          </a:xfrm>
          <a:prstGeom prst="rect">
            <a:avLst/>
          </a:prstGeom>
          <a:noFill/>
        </p:spPr>
        <p:txBody>
          <a:bodyPr wrap="none" rtlCol="0">
            <a:spAutoFit/>
          </a:bodyPr>
          <a:lstStyle/>
          <a:p>
            <a:r>
              <a:rPr lang="fr-CA" sz="2400" b="1" dirty="0"/>
              <a:t>Encadrement</a:t>
            </a:r>
            <a:endParaRPr lang="fr-CA" b="1" dirty="0"/>
          </a:p>
        </p:txBody>
      </p:sp>
      <p:sp>
        <p:nvSpPr>
          <p:cNvPr id="24" name="Rectangle : coins arrondis 23">
            <a:extLst>
              <a:ext uri="{FF2B5EF4-FFF2-40B4-BE49-F238E27FC236}">
                <a16:creationId xmlns:a16="http://schemas.microsoft.com/office/drawing/2014/main" id="{F485C5CB-CEB5-40A0-9659-5403E28F2E5E}"/>
              </a:ext>
            </a:extLst>
          </p:cNvPr>
          <p:cNvSpPr/>
          <p:nvPr/>
        </p:nvSpPr>
        <p:spPr>
          <a:xfrm>
            <a:off x="6451338" y="3814574"/>
            <a:ext cx="5199908" cy="2233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Régénération naturelle vs reboisement</a:t>
            </a:r>
          </a:p>
          <a:p>
            <a:pPr marL="285750" indent="-285750" algn="just">
              <a:buFont typeface="Wingdings" panose="05000000000000000000" pitchFamily="2" charset="2"/>
              <a:buChar char="Ø"/>
            </a:pPr>
            <a:r>
              <a:rPr lang="fr-CA" sz="1600" dirty="0"/>
              <a:t>Il s’agit ici d’un objectif. Ce qui est visé est le retour du couvert forestier (maintien de la vocation forestière).</a:t>
            </a:r>
          </a:p>
          <a:p>
            <a:pPr marL="285750" indent="-285750" algn="just">
              <a:buFont typeface="Wingdings" panose="05000000000000000000" pitchFamily="2" charset="2"/>
              <a:buChar char="Ø"/>
            </a:pPr>
            <a:r>
              <a:rPr lang="fr-CA" sz="1600" dirty="0"/>
              <a:t>Il n’est pas impossible de reboiser avec des espèces différentes de celles initialement présentes dans le milieu. La conversion de peuplement ne devrait toutefois pas se faire au détriment des fonctions apportées par le milieu.</a:t>
            </a:r>
          </a:p>
        </p:txBody>
      </p:sp>
      <p:sp>
        <p:nvSpPr>
          <p:cNvPr id="10" name="Forme libre : forme 9">
            <a:extLst>
              <a:ext uri="{FF2B5EF4-FFF2-40B4-BE49-F238E27FC236}">
                <a16:creationId xmlns:a16="http://schemas.microsoft.com/office/drawing/2014/main" id="{57E7F062-5AF5-40F8-BB8A-AD0DC5647A82}"/>
              </a:ext>
            </a:extLst>
          </p:cNvPr>
          <p:cNvSpPr/>
          <p:nvPr/>
        </p:nvSpPr>
        <p:spPr>
          <a:xfrm>
            <a:off x="2888375" y="1780769"/>
            <a:ext cx="2227395" cy="1470749"/>
          </a:xfrm>
          <a:custGeom>
            <a:avLst/>
            <a:gdLst>
              <a:gd name="connsiteX0" fmla="*/ 2214565 w 2227395"/>
              <a:gd name="connsiteY0" fmla="*/ 4988 h 1470749"/>
              <a:gd name="connsiteX1" fmla="*/ 1885207 w 2227395"/>
              <a:gd name="connsiteY1" fmla="*/ 9321 h 1470749"/>
              <a:gd name="connsiteX2" fmla="*/ 1525514 w 2227395"/>
              <a:gd name="connsiteY2" fmla="*/ 30989 h 1470749"/>
              <a:gd name="connsiteX3" fmla="*/ 1334834 w 2227395"/>
              <a:gd name="connsiteY3" fmla="*/ 56991 h 1470749"/>
              <a:gd name="connsiteX4" fmla="*/ 1083482 w 2227395"/>
              <a:gd name="connsiteY4" fmla="*/ 43990 h 1470749"/>
              <a:gd name="connsiteX5" fmla="*/ 871133 w 2227395"/>
              <a:gd name="connsiteY5" fmla="*/ 13655 h 1470749"/>
              <a:gd name="connsiteX6" fmla="*/ 671786 w 2227395"/>
              <a:gd name="connsiteY6" fmla="*/ 26656 h 1470749"/>
              <a:gd name="connsiteX7" fmla="*/ 520108 w 2227395"/>
              <a:gd name="connsiteY7" fmla="*/ 104661 h 1470749"/>
              <a:gd name="connsiteX8" fmla="*/ 459437 w 2227395"/>
              <a:gd name="connsiteY8" fmla="*/ 160999 h 1470749"/>
              <a:gd name="connsiteX9" fmla="*/ 164749 w 2227395"/>
              <a:gd name="connsiteY9" fmla="*/ 117662 h 1470749"/>
              <a:gd name="connsiteX10" fmla="*/ 73742 w 2227395"/>
              <a:gd name="connsiteY10" fmla="*/ 239005 h 1470749"/>
              <a:gd name="connsiteX11" fmla="*/ 108411 w 2227395"/>
              <a:gd name="connsiteY11" fmla="*/ 369014 h 1470749"/>
              <a:gd name="connsiteX12" fmla="*/ 91077 w 2227395"/>
              <a:gd name="connsiteY12" fmla="*/ 447020 h 1470749"/>
              <a:gd name="connsiteX13" fmla="*/ 34739 w 2227395"/>
              <a:gd name="connsiteY13" fmla="*/ 538026 h 1470749"/>
              <a:gd name="connsiteX14" fmla="*/ 70 w 2227395"/>
              <a:gd name="connsiteY14" fmla="*/ 564028 h 1470749"/>
              <a:gd name="connsiteX15" fmla="*/ 43406 w 2227395"/>
              <a:gd name="connsiteY15" fmla="*/ 733041 h 1470749"/>
              <a:gd name="connsiteX16" fmla="*/ 130079 w 2227395"/>
              <a:gd name="connsiteY16" fmla="*/ 824047 h 1470749"/>
              <a:gd name="connsiteX17" fmla="*/ 164749 w 2227395"/>
              <a:gd name="connsiteY17" fmla="*/ 850049 h 1470749"/>
              <a:gd name="connsiteX18" fmla="*/ 117078 w 2227395"/>
              <a:gd name="connsiteY18" fmla="*/ 1092734 h 1470749"/>
              <a:gd name="connsiteX19" fmla="*/ 130079 w 2227395"/>
              <a:gd name="connsiteY19" fmla="*/ 1322417 h 1470749"/>
              <a:gd name="connsiteX20" fmla="*/ 208085 w 2227395"/>
              <a:gd name="connsiteY20" fmla="*/ 1383088 h 1470749"/>
              <a:gd name="connsiteX21" fmla="*/ 255755 w 2227395"/>
              <a:gd name="connsiteY21" fmla="*/ 1422091 h 1470749"/>
              <a:gd name="connsiteX22" fmla="*/ 355429 w 2227395"/>
              <a:gd name="connsiteY22" fmla="*/ 1461094 h 1470749"/>
              <a:gd name="connsiteX23" fmla="*/ 489772 w 2227395"/>
              <a:gd name="connsiteY23" fmla="*/ 1469761 h 1470749"/>
              <a:gd name="connsiteX24" fmla="*/ 611114 w 2227395"/>
              <a:gd name="connsiteY24" fmla="*/ 1443759 h 1470749"/>
              <a:gd name="connsiteX25" fmla="*/ 702121 w 2227395"/>
              <a:gd name="connsiteY25" fmla="*/ 1396089 h 1470749"/>
              <a:gd name="connsiteX26" fmla="*/ 645784 w 2227395"/>
              <a:gd name="connsiteY26" fmla="*/ 1292081 h 1470749"/>
              <a:gd name="connsiteX27" fmla="*/ 654451 w 2227395"/>
              <a:gd name="connsiteY27" fmla="*/ 1123069 h 1470749"/>
              <a:gd name="connsiteX28" fmla="*/ 676119 w 2227395"/>
              <a:gd name="connsiteY28" fmla="*/ 1001727 h 1470749"/>
              <a:gd name="connsiteX29" fmla="*/ 754125 w 2227395"/>
              <a:gd name="connsiteY29" fmla="*/ 910720 h 1470749"/>
              <a:gd name="connsiteX30" fmla="*/ 862466 w 2227395"/>
              <a:gd name="connsiteY30" fmla="*/ 772043 h 1470749"/>
              <a:gd name="connsiteX31" fmla="*/ 983808 w 2227395"/>
              <a:gd name="connsiteY31" fmla="*/ 672370 h 1470749"/>
              <a:gd name="connsiteX32" fmla="*/ 1113818 w 2227395"/>
              <a:gd name="connsiteY32" fmla="*/ 616032 h 1470749"/>
              <a:gd name="connsiteX33" fmla="*/ 1256828 w 2227395"/>
              <a:gd name="connsiteY33" fmla="*/ 616032 h 1470749"/>
              <a:gd name="connsiteX34" fmla="*/ 1321833 w 2227395"/>
              <a:gd name="connsiteY34" fmla="*/ 611698 h 1470749"/>
              <a:gd name="connsiteX35" fmla="*/ 1382504 w 2227395"/>
              <a:gd name="connsiteY35" fmla="*/ 590030 h 1470749"/>
              <a:gd name="connsiteX36" fmla="*/ 1477844 w 2227395"/>
              <a:gd name="connsiteY36" fmla="*/ 555361 h 1470749"/>
              <a:gd name="connsiteX37" fmla="*/ 1599187 w 2227395"/>
              <a:gd name="connsiteY37" fmla="*/ 460021 h 1470749"/>
              <a:gd name="connsiteX38" fmla="*/ 1716195 w 2227395"/>
              <a:gd name="connsiteY38" fmla="*/ 395016 h 1470749"/>
              <a:gd name="connsiteX39" fmla="*/ 1716195 w 2227395"/>
              <a:gd name="connsiteY39" fmla="*/ 499024 h 1470749"/>
              <a:gd name="connsiteX40" fmla="*/ 1633856 w 2227395"/>
              <a:gd name="connsiteY40" fmla="*/ 611698 h 1470749"/>
              <a:gd name="connsiteX41" fmla="*/ 1616521 w 2227395"/>
              <a:gd name="connsiteY41" fmla="*/ 659369 h 1470749"/>
              <a:gd name="connsiteX42" fmla="*/ 1603520 w 2227395"/>
              <a:gd name="connsiteY42" fmla="*/ 733041 h 1470749"/>
              <a:gd name="connsiteX43" fmla="*/ 1638189 w 2227395"/>
              <a:gd name="connsiteY43" fmla="*/ 815380 h 1470749"/>
              <a:gd name="connsiteX44" fmla="*/ 1681526 w 2227395"/>
              <a:gd name="connsiteY44" fmla="*/ 824047 h 1470749"/>
              <a:gd name="connsiteX45" fmla="*/ 1759532 w 2227395"/>
              <a:gd name="connsiteY45" fmla="*/ 837048 h 1470749"/>
              <a:gd name="connsiteX46" fmla="*/ 1833204 w 2227395"/>
              <a:gd name="connsiteY46" fmla="*/ 806713 h 1470749"/>
              <a:gd name="connsiteX47" fmla="*/ 1867873 w 2227395"/>
              <a:gd name="connsiteY47" fmla="*/ 737374 h 1470749"/>
              <a:gd name="connsiteX48" fmla="*/ 1902542 w 2227395"/>
              <a:gd name="connsiteY48" fmla="*/ 650701 h 1470749"/>
              <a:gd name="connsiteX49" fmla="*/ 1958879 w 2227395"/>
              <a:gd name="connsiteY49" fmla="*/ 542360 h 1470749"/>
              <a:gd name="connsiteX50" fmla="*/ 2010883 w 2227395"/>
              <a:gd name="connsiteY50" fmla="*/ 512025 h 1470749"/>
              <a:gd name="connsiteX51" fmla="*/ 2101890 w 2227395"/>
              <a:gd name="connsiteY51" fmla="*/ 490356 h 1470749"/>
              <a:gd name="connsiteX52" fmla="*/ 2184229 w 2227395"/>
              <a:gd name="connsiteY52" fmla="*/ 468688 h 1470749"/>
              <a:gd name="connsiteX53" fmla="*/ 2188563 w 2227395"/>
              <a:gd name="connsiteY53" fmla="*/ 460021 h 1470749"/>
              <a:gd name="connsiteX54" fmla="*/ 2119224 w 2227395"/>
              <a:gd name="connsiteY54" fmla="*/ 416684 h 1470749"/>
              <a:gd name="connsiteX55" fmla="*/ 2067221 w 2227395"/>
              <a:gd name="connsiteY55" fmla="*/ 308343 h 1470749"/>
              <a:gd name="connsiteX56" fmla="*/ 2106223 w 2227395"/>
              <a:gd name="connsiteY56" fmla="*/ 121996 h 1470749"/>
              <a:gd name="connsiteX57" fmla="*/ 2153894 w 2227395"/>
              <a:gd name="connsiteY57" fmla="*/ 78660 h 1470749"/>
              <a:gd name="connsiteX58" fmla="*/ 2214565 w 2227395"/>
              <a:gd name="connsiteY58" fmla="*/ 4988 h 14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27395" h="1470749">
                <a:moveTo>
                  <a:pt x="2214565" y="4988"/>
                </a:moveTo>
                <a:cubicBezTo>
                  <a:pt x="2169784" y="-6568"/>
                  <a:pt x="2000049" y="4988"/>
                  <a:pt x="1885207" y="9321"/>
                </a:cubicBezTo>
                <a:cubicBezTo>
                  <a:pt x="1770365" y="13654"/>
                  <a:pt x="1617243" y="23044"/>
                  <a:pt x="1525514" y="30989"/>
                </a:cubicBezTo>
                <a:cubicBezTo>
                  <a:pt x="1433785" y="38934"/>
                  <a:pt x="1408506" y="54824"/>
                  <a:pt x="1334834" y="56991"/>
                </a:cubicBezTo>
                <a:cubicBezTo>
                  <a:pt x="1261162" y="59158"/>
                  <a:pt x="1160765" y="51213"/>
                  <a:pt x="1083482" y="43990"/>
                </a:cubicBezTo>
                <a:cubicBezTo>
                  <a:pt x="1006199" y="36767"/>
                  <a:pt x="939749" y="16544"/>
                  <a:pt x="871133" y="13655"/>
                </a:cubicBezTo>
                <a:cubicBezTo>
                  <a:pt x="802517" y="10766"/>
                  <a:pt x="730290" y="11488"/>
                  <a:pt x="671786" y="26656"/>
                </a:cubicBezTo>
                <a:cubicBezTo>
                  <a:pt x="613282" y="41824"/>
                  <a:pt x="555500" y="82270"/>
                  <a:pt x="520108" y="104661"/>
                </a:cubicBezTo>
                <a:cubicBezTo>
                  <a:pt x="484716" y="127052"/>
                  <a:pt x="518663" y="158832"/>
                  <a:pt x="459437" y="160999"/>
                </a:cubicBezTo>
                <a:cubicBezTo>
                  <a:pt x="400210" y="163166"/>
                  <a:pt x="229031" y="104661"/>
                  <a:pt x="164749" y="117662"/>
                </a:cubicBezTo>
                <a:cubicBezTo>
                  <a:pt x="100466" y="130663"/>
                  <a:pt x="83132" y="197113"/>
                  <a:pt x="73742" y="239005"/>
                </a:cubicBezTo>
                <a:cubicBezTo>
                  <a:pt x="64352" y="280897"/>
                  <a:pt x="105522" y="334345"/>
                  <a:pt x="108411" y="369014"/>
                </a:cubicBezTo>
                <a:cubicBezTo>
                  <a:pt x="111300" y="403683"/>
                  <a:pt x="103356" y="418851"/>
                  <a:pt x="91077" y="447020"/>
                </a:cubicBezTo>
                <a:cubicBezTo>
                  <a:pt x="78798" y="475189"/>
                  <a:pt x="49907" y="518525"/>
                  <a:pt x="34739" y="538026"/>
                </a:cubicBezTo>
                <a:cubicBezTo>
                  <a:pt x="19571" y="557527"/>
                  <a:pt x="-1374" y="531526"/>
                  <a:pt x="70" y="564028"/>
                </a:cubicBezTo>
                <a:cubicBezTo>
                  <a:pt x="1514" y="596530"/>
                  <a:pt x="21738" y="689705"/>
                  <a:pt x="43406" y="733041"/>
                </a:cubicBezTo>
                <a:cubicBezTo>
                  <a:pt x="65074" y="776378"/>
                  <a:pt x="109855" y="804546"/>
                  <a:pt x="130079" y="824047"/>
                </a:cubicBezTo>
                <a:cubicBezTo>
                  <a:pt x="150303" y="843548"/>
                  <a:pt x="166916" y="805268"/>
                  <a:pt x="164749" y="850049"/>
                </a:cubicBezTo>
                <a:cubicBezTo>
                  <a:pt x="162582" y="894830"/>
                  <a:pt x="122856" y="1014006"/>
                  <a:pt x="117078" y="1092734"/>
                </a:cubicBezTo>
                <a:cubicBezTo>
                  <a:pt x="111300" y="1171462"/>
                  <a:pt x="114911" y="1274025"/>
                  <a:pt x="130079" y="1322417"/>
                </a:cubicBezTo>
                <a:cubicBezTo>
                  <a:pt x="145247" y="1370809"/>
                  <a:pt x="187139" y="1366476"/>
                  <a:pt x="208085" y="1383088"/>
                </a:cubicBezTo>
                <a:cubicBezTo>
                  <a:pt x="229031" y="1399700"/>
                  <a:pt x="231198" y="1409090"/>
                  <a:pt x="255755" y="1422091"/>
                </a:cubicBezTo>
                <a:cubicBezTo>
                  <a:pt x="280312" y="1435092"/>
                  <a:pt x="316426" y="1453149"/>
                  <a:pt x="355429" y="1461094"/>
                </a:cubicBezTo>
                <a:cubicBezTo>
                  <a:pt x="394432" y="1469039"/>
                  <a:pt x="447158" y="1472650"/>
                  <a:pt x="489772" y="1469761"/>
                </a:cubicBezTo>
                <a:cubicBezTo>
                  <a:pt x="532386" y="1466872"/>
                  <a:pt x="575723" y="1456038"/>
                  <a:pt x="611114" y="1443759"/>
                </a:cubicBezTo>
                <a:cubicBezTo>
                  <a:pt x="646505" y="1431480"/>
                  <a:pt x="696343" y="1421369"/>
                  <a:pt x="702121" y="1396089"/>
                </a:cubicBezTo>
                <a:cubicBezTo>
                  <a:pt x="707899" y="1370809"/>
                  <a:pt x="653729" y="1337584"/>
                  <a:pt x="645784" y="1292081"/>
                </a:cubicBezTo>
                <a:cubicBezTo>
                  <a:pt x="637839" y="1246578"/>
                  <a:pt x="649395" y="1171461"/>
                  <a:pt x="654451" y="1123069"/>
                </a:cubicBezTo>
                <a:cubicBezTo>
                  <a:pt x="659507" y="1074677"/>
                  <a:pt x="659507" y="1037118"/>
                  <a:pt x="676119" y="1001727"/>
                </a:cubicBezTo>
                <a:cubicBezTo>
                  <a:pt x="692731" y="966336"/>
                  <a:pt x="723067" y="949001"/>
                  <a:pt x="754125" y="910720"/>
                </a:cubicBezTo>
                <a:cubicBezTo>
                  <a:pt x="785183" y="872439"/>
                  <a:pt x="824185" y="811768"/>
                  <a:pt x="862466" y="772043"/>
                </a:cubicBezTo>
                <a:cubicBezTo>
                  <a:pt x="900746" y="732318"/>
                  <a:pt x="941916" y="698372"/>
                  <a:pt x="983808" y="672370"/>
                </a:cubicBezTo>
                <a:cubicBezTo>
                  <a:pt x="1025700" y="646368"/>
                  <a:pt x="1068315" y="625422"/>
                  <a:pt x="1113818" y="616032"/>
                </a:cubicBezTo>
                <a:cubicBezTo>
                  <a:pt x="1159321" y="606642"/>
                  <a:pt x="1222159" y="616754"/>
                  <a:pt x="1256828" y="616032"/>
                </a:cubicBezTo>
                <a:cubicBezTo>
                  <a:pt x="1291497" y="615310"/>
                  <a:pt x="1300887" y="616032"/>
                  <a:pt x="1321833" y="611698"/>
                </a:cubicBezTo>
                <a:cubicBezTo>
                  <a:pt x="1342779" y="607364"/>
                  <a:pt x="1382504" y="590030"/>
                  <a:pt x="1382504" y="590030"/>
                </a:cubicBezTo>
                <a:cubicBezTo>
                  <a:pt x="1408506" y="580641"/>
                  <a:pt x="1441730" y="577029"/>
                  <a:pt x="1477844" y="555361"/>
                </a:cubicBezTo>
                <a:cubicBezTo>
                  <a:pt x="1513958" y="533693"/>
                  <a:pt x="1559462" y="486745"/>
                  <a:pt x="1599187" y="460021"/>
                </a:cubicBezTo>
                <a:cubicBezTo>
                  <a:pt x="1638912" y="433297"/>
                  <a:pt x="1696694" y="388516"/>
                  <a:pt x="1716195" y="395016"/>
                </a:cubicBezTo>
                <a:cubicBezTo>
                  <a:pt x="1735696" y="401517"/>
                  <a:pt x="1729918" y="462910"/>
                  <a:pt x="1716195" y="499024"/>
                </a:cubicBezTo>
                <a:cubicBezTo>
                  <a:pt x="1702472" y="535138"/>
                  <a:pt x="1650468" y="584974"/>
                  <a:pt x="1633856" y="611698"/>
                </a:cubicBezTo>
                <a:cubicBezTo>
                  <a:pt x="1617244" y="638422"/>
                  <a:pt x="1621577" y="639145"/>
                  <a:pt x="1616521" y="659369"/>
                </a:cubicBezTo>
                <a:cubicBezTo>
                  <a:pt x="1611465" y="679593"/>
                  <a:pt x="1599909" y="707039"/>
                  <a:pt x="1603520" y="733041"/>
                </a:cubicBezTo>
                <a:cubicBezTo>
                  <a:pt x="1607131" y="759043"/>
                  <a:pt x="1625188" y="800212"/>
                  <a:pt x="1638189" y="815380"/>
                </a:cubicBezTo>
                <a:cubicBezTo>
                  <a:pt x="1651190" y="830548"/>
                  <a:pt x="1661302" y="820436"/>
                  <a:pt x="1681526" y="824047"/>
                </a:cubicBezTo>
                <a:cubicBezTo>
                  <a:pt x="1701750" y="827658"/>
                  <a:pt x="1734252" y="839937"/>
                  <a:pt x="1759532" y="837048"/>
                </a:cubicBezTo>
                <a:cubicBezTo>
                  <a:pt x="1784812" y="834159"/>
                  <a:pt x="1815147" y="823325"/>
                  <a:pt x="1833204" y="806713"/>
                </a:cubicBezTo>
                <a:cubicBezTo>
                  <a:pt x="1851261" y="790101"/>
                  <a:pt x="1856317" y="763376"/>
                  <a:pt x="1867873" y="737374"/>
                </a:cubicBezTo>
                <a:cubicBezTo>
                  <a:pt x="1879429" y="711372"/>
                  <a:pt x="1887374" y="683203"/>
                  <a:pt x="1902542" y="650701"/>
                </a:cubicBezTo>
                <a:cubicBezTo>
                  <a:pt x="1917710" y="618199"/>
                  <a:pt x="1940822" y="565473"/>
                  <a:pt x="1958879" y="542360"/>
                </a:cubicBezTo>
                <a:cubicBezTo>
                  <a:pt x="1976936" y="519247"/>
                  <a:pt x="1987048" y="520692"/>
                  <a:pt x="2010883" y="512025"/>
                </a:cubicBezTo>
                <a:cubicBezTo>
                  <a:pt x="2034718" y="503358"/>
                  <a:pt x="2072999" y="497579"/>
                  <a:pt x="2101890" y="490356"/>
                </a:cubicBezTo>
                <a:cubicBezTo>
                  <a:pt x="2130781" y="483133"/>
                  <a:pt x="2184229" y="468688"/>
                  <a:pt x="2184229" y="468688"/>
                </a:cubicBezTo>
                <a:cubicBezTo>
                  <a:pt x="2198674" y="463632"/>
                  <a:pt x="2199397" y="468688"/>
                  <a:pt x="2188563" y="460021"/>
                </a:cubicBezTo>
                <a:cubicBezTo>
                  <a:pt x="2177729" y="451354"/>
                  <a:pt x="2139448" y="441964"/>
                  <a:pt x="2119224" y="416684"/>
                </a:cubicBezTo>
                <a:cubicBezTo>
                  <a:pt x="2099000" y="391404"/>
                  <a:pt x="2069388" y="357457"/>
                  <a:pt x="2067221" y="308343"/>
                </a:cubicBezTo>
                <a:cubicBezTo>
                  <a:pt x="2065054" y="259229"/>
                  <a:pt x="2091778" y="160276"/>
                  <a:pt x="2106223" y="121996"/>
                </a:cubicBezTo>
                <a:cubicBezTo>
                  <a:pt x="2120668" y="83716"/>
                  <a:pt x="2133670" y="99606"/>
                  <a:pt x="2153894" y="78660"/>
                </a:cubicBezTo>
                <a:cubicBezTo>
                  <a:pt x="2174118" y="57714"/>
                  <a:pt x="2259346" y="16544"/>
                  <a:pt x="2214565" y="4988"/>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Forme libre : forme 10">
            <a:extLst>
              <a:ext uri="{FF2B5EF4-FFF2-40B4-BE49-F238E27FC236}">
                <a16:creationId xmlns:a16="http://schemas.microsoft.com/office/drawing/2014/main" id="{A2A6ADDF-803D-4890-A5B7-35FEFDD43C4F}"/>
              </a:ext>
            </a:extLst>
          </p:cNvPr>
          <p:cNvSpPr/>
          <p:nvPr/>
        </p:nvSpPr>
        <p:spPr>
          <a:xfrm>
            <a:off x="3962694" y="2744551"/>
            <a:ext cx="541806" cy="459738"/>
          </a:xfrm>
          <a:custGeom>
            <a:avLst/>
            <a:gdLst>
              <a:gd name="connsiteX0" fmla="*/ 225350 w 541806"/>
              <a:gd name="connsiteY0" fmla="*/ 1433 h 459738"/>
              <a:gd name="connsiteX1" fmla="*/ 398696 w 541806"/>
              <a:gd name="connsiteY1" fmla="*/ 31768 h 459738"/>
              <a:gd name="connsiteX2" fmla="*/ 489702 w 541806"/>
              <a:gd name="connsiteY2" fmla="*/ 36102 h 459738"/>
              <a:gd name="connsiteX3" fmla="*/ 520038 w 541806"/>
              <a:gd name="connsiteY3" fmla="*/ 79439 h 459738"/>
              <a:gd name="connsiteX4" fmla="*/ 541706 w 541806"/>
              <a:gd name="connsiteY4" fmla="*/ 140110 h 459738"/>
              <a:gd name="connsiteX5" fmla="*/ 511371 w 541806"/>
              <a:gd name="connsiteY5" fmla="*/ 248451 h 459738"/>
              <a:gd name="connsiteX6" fmla="*/ 502703 w 541806"/>
              <a:gd name="connsiteY6" fmla="*/ 304788 h 459738"/>
              <a:gd name="connsiteX7" fmla="*/ 420364 w 541806"/>
              <a:gd name="connsiteY7" fmla="*/ 369793 h 459738"/>
              <a:gd name="connsiteX8" fmla="*/ 329357 w 541806"/>
              <a:gd name="connsiteY8" fmla="*/ 426130 h 459738"/>
              <a:gd name="connsiteX9" fmla="*/ 264353 w 541806"/>
              <a:gd name="connsiteY9" fmla="*/ 456466 h 459738"/>
              <a:gd name="connsiteX10" fmla="*/ 186347 w 541806"/>
              <a:gd name="connsiteY10" fmla="*/ 456466 h 459738"/>
              <a:gd name="connsiteX11" fmla="*/ 95340 w 541806"/>
              <a:gd name="connsiteY11" fmla="*/ 434798 h 459738"/>
              <a:gd name="connsiteX12" fmla="*/ 34669 w 541806"/>
              <a:gd name="connsiteY12" fmla="*/ 391461 h 459738"/>
              <a:gd name="connsiteX13" fmla="*/ 0 w 541806"/>
              <a:gd name="connsiteY13" fmla="*/ 326457 h 459738"/>
              <a:gd name="connsiteX14" fmla="*/ 34669 w 541806"/>
              <a:gd name="connsiteY14" fmla="*/ 226783 h 459738"/>
              <a:gd name="connsiteX15" fmla="*/ 78006 w 541806"/>
              <a:gd name="connsiteY15" fmla="*/ 148777 h 459738"/>
              <a:gd name="connsiteX16" fmla="*/ 108341 w 541806"/>
              <a:gd name="connsiteY16" fmla="*/ 140110 h 459738"/>
              <a:gd name="connsiteX17" fmla="*/ 143010 w 541806"/>
              <a:gd name="connsiteY17" fmla="*/ 83772 h 459738"/>
              <a:gd name="connsiteX18" fmla="*/ 225350 w 541806"/>
              <a:gd name="connsiteY18" fmla="*/ 1433 h 45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806" h="459738">
                <a:moveTo>
                  <a:pt x="225350" y="1433"/>
                </a:moveTo>
                <a:cubicBezTo>
                  <a:pt x="267964" y="-7234"/>
                  <a:pt x="354637" y="25990"/>
                  <a:pt x="398696" y="31768"/>
                </a:cubicBezTo>
                <a:cubicBezTo>
                  <a:pt x="442755" y="37546"/>
                  <a:pt x="469478" y="28157"/>
                  <a:pt x="489702" y="36102"/>
                </a:cubicBezTo>
                <a:cubicBezTo>
                  <a:pt x="509926" y="44047"/>
                  <a:pt x="511371" y="62104"/>
                  <a:pt x="520038" y="79439"/>
                </a:cubicBezTo>
                <a:cubicBezTo>
                  <a:pt x="528705" y="96774"/>
                  <a:pt x="543151" y="111941"/>
                  <a:pt x="541706" y="140110"/>
                </a:cubicBezTo>
                <a:cubicBezTo>
                  <a:pt x="540262" y="168279"/>
                  <a:pt x="517872" y="221005"/>
                  <a:pt x="511371" y="248451"/>
                </a:cubicBezTo>
                <a:cubicBezTo>
                  <a:pt x="504871" y="275897"/>
                  <a:pt x="517871" y="284564"/>
                  <a:pt x="502703" y="304788"/>
                </a:cubicBezTo>
                <a:cubicBezTo>
                  <a:pt x="487535" y="325012"/>
                  <a:pt x="449255" y="349569"/>
                  <a:pt x="420364" y="369793"/>
                </a:cubicBezTo>
                <a:cubicBezTo>
                  <a:pt x="391473" y="390017"/>
                  <a:pt x="355359" y="411685"/>
                  <a:pt x="329357" y="426130"/>
                </a:cubicBezTo>
                <a:cubicBezTo>
                  <a:pt x="303355" y="440576"/>
                  <a:pt x="288188" y="451410"/>
                  <a:pt x="264353" y="456466"/>
                </a:cubicBezTo>
                <a:cubicBezTo>
                  <a:pt x="240518" y="461522"/>
                  <a:pt x="214516" y="460077"/>
                  <a:pt x="186347" y="456466"/>
                </a:cubicBezTo>
                <a:cubicBezTo>
                  <a:pt x="158178" y="452855"/>
                  <a:pt x="120620" y="445632"/>
                  <a:pt x="95340" y="434798"/>
                </a:cubicBezTo>
                <a:cubicBezTo>
                  <a:pt x="70060" y="423964"/>
                  <a:pt x="50559" y="409518"/>
                  <a:pt x="34669" y="391461"/>
                </a:cubicBezTo>
                <a:cubicBezTo>
                  <a:pt x="18779" y="373404"/>
                  <a:pt x="0" y="353903"/>
                  <a:pt x="0" y="326457"/>
                </a:cubicBezTo>
                <a:cubicBezTo>
                  <a:pt x="0" y="299011"/>
                  <a:pt x="21668" y="256396"/>
                  <a:pt x="34669" y="226783"/>
                </a:cubicBezTo>
                <a:cubicBezTo>
                  <a:pt x="47670" y="197170"/>
                  <a:pt x="65727" y="163223"/>
                  <a:pt x="78006" y="148777"/>
                </a:cubicBezTo>
                <a:cubicBezTo>
                  <a:pt x="90285" y="134332"/>
                  <a:pt x="97507" y="150944"/>
                  <a:pt x="108341" y="140110"/>
                </a:cubicBezTo>
                <a:cubicBezTo>
                  <a:pt x="119175" y="129276"/>
                  <a:pt x="130009" y="101829"/>
                  <a:pt x="143010" y="83772"/>
                </a:cubicBezTo>
                <a:cubicBezTo>
                  <a:pt x="156011" y="65715"/>
                  <a:pt x="182736" y="10100"/>
                  <a:pt x="225350" y="143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Forme libre : forme 11">
            <a:extLst>
              <a:ext uri="{FF2B5EF4-FFF2-40B4-BE49-F238E27FC236}">
                <a16:creationId xmlns:a16="http://schemas.microsoft.com/office/drawing/2014/main" id="{4B2A1680-7174-45B3-BCA5-E5DB2A39DFDB}"/>
              </a:ext>
            </a:extLst>
          </p:cNvPr>
          <p:cNvSpPr/>
          <p:nvPr/>
        </p:nvSpPr>
        <p:spPr>
          <a:xfrm>
            <a:off x="10800416" y="2526764"/>
            <a:ext cx="675835" cy="677509"/>
          </a:xfrm>
          <a:custGeom>
            <a:avLst/>
            <a:gdLst>
              <a:gd name="connsiteX0" fmla="*/ 143208 w 675835"/>
              <a:gd name="connsiteY0" fmla="*/ 154013 h 677772"/>
              <a:gd name="connsiteX1" fmla="*/ 199546 w 675835"/>
              <a:gd name="connsiteY1" fmla="*/ 54339 h 677772"/>
              <a:gd name="connsiteX2" fmla="*/ 286219 w 675835"/>
              <a:gd name="connsiteY2" fmla="*/ 2335 h 677772"/>
              <a:gd name="connsiteX3" fmla="*/ 372892 w 675835"/>
              <a:gd name="connsiteY3" fmla="*/ 15336 h 677772"/>
              <a:gd name="connsiteX4" fmla="*/ 416228 w 675835"/>
              <a:gd name="connsiteY4" fmla="*/ 71673 h 677772"/>
              <a:gd name="connsiteX5" fmla="*/ 455231 w 675835"/>
              <a:gd name="connsiteY5" fmla="*/ 136678 h 677772"/>
              <a:gd name="connsiteX6" fmla="*/ 485567 w 675835"/>
              <a:gd name="connsiteY6" fmla="*/ 214684 h 677772"/>
              <a:gd name="connsiteX7" fmla="*/ 515902 w 675835"/>
              <a:gd name="connsiteY7" fmla="*/ 305690 h 677772"/>
              <a:gd name="connsiteX8" fmla="*/ 546238 w 675835"/>
              <a:gd name="connsiteY8" fmla="*/ 375029 h 677772"/>
              <a:gd name="connsiteX9" fmla="*/ 567906 w 675835"/>
              <a:gd name="connsiteY9" fmla="*/ 418365 h 677772"/>
              <a:gd name="connsiteX10" fmla="*/ 615576 w 675835"/>
              <a:gd name="connsiteY10" fmla="*/ 440034 h 677772"/>
              <a:gd name="connsiteX11" fmla="*/ 637244 w 675835"/>
              <a:gd name="connsiteY11" fmla="*/ 444367 h 677772"/>
              <a:gd name="connsiteX12" fmla="*/ 632911 w 675835"/>
              <a:gd name="connsiteY12" fmla="*/ 661050 h 677772"/>
              <a:gd name="connsiteX13" fmla="*/ 82537 w 675835"/>
              <a:gd name="connsiteY13" fmla="*/ 656716 h 677772"/>
              <a:gd name="connsiteX14" fmla="*/ 26200 w 675835"/>
              <a:gd name="connsiteY14" fmla="*/ 604712 h 677772"/>
              <a:gd name="connsiteX15" fmla="*/ 198 w 675835"/>
              <a:gd name="connsiteY15" fmla="*/ 509372 h 677772"/>
              <a:gd name="connsiteX16" fmla="*/ 17533 w 675835"/>
              <a:gd name="connsiteY16" fmla="*/ 396697 h 677772"/>
              <a:gd name="connsiteX17" fmla="*/ 73870 w 675835"/>
              <a:gd name="connsiteY17" fmla="*/ 327359 h 677772"/>
              <a:gd name="connsiteX18" fmla="*/ 104206 w 675835"/>
              <a:gd name="connsiteY18" fmla="*/ 284022 h 677772"/>
              <a:gd name="connsiteX19" fmla="*/ 112873 w 675835"/>
              <a:gd name="connsiteY19" fmla="*/ 197349 h 677772"/>
              <a:gd name="connsiteX20" fmla="*/ 143208 w 675835"/>
              <a:gd name="connsiteY20" fmla="*/ 154013 h 67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835" h="677772">
                <a:moveTo>
                  <a:pt x="143208" y="154013"/>
                </a:moveTo>
                <a:cubicBezTo>
                  <a:pt x="157653" y="130178"/>
                  <a:pt x="175711" y="79619"/>
                  <a:pt x="199546" y="54339"/>
                </a:cubicBezTo>
                <a:cubicBezTo>
                  <a:pt x="223381" y="29059"/>
                  <a:pt x="257328" y="8835"/>
                  <a:pt x="286219" y="2335"/>
                </a:cubicBezTo>
                <a:cubicBezTo>
                  <a:pt x="315110" y="-4165"/>
                  <a:pt x="351224" y="3780"/>
                  <a:pt x="372892" y="15336"/>
                </a:cubicBezTo>
                <a:cubicBezTo>
                  <a:pt x="394560" y="26892"/>
                  <a:pt x="402505" y="51449"/>
                  <a:pt x="416228" y="71673"/>
                </a:cubicBezTo>
                <a:cubicBezTo>
                  <a:pt x="429951" y="91897"/>
                  <a:pt x="443675" y="112843"/>
                  <a:pt x="455231" y="136678"/>
                </a:cubicBezTo>
                <a:cubicBezTo>
                  <a:pt x="466787" y="160513"/>
                  <a:pt x="475455" y="186515"/>
                  <a:pt x="485567" y="214684"/>
                </a:cubicBezTo>
                <a:cubicBezTo>
                  <a:pt x="495679" y="242853"/>
                  <a:pt x="505790" y="278966"/>
                  <a:pt x="515902" y="305690"/>
                </a:cubicBezTo>
                <a:cubicBezTo>
                  <a:pt x="526014" y="332414"/>
                  <a:pt x="537571" y="356250"/>
                  <a:pt x="546238" y="375029"/>
                </a:cubicBezTo>
                <a:cubicBezTo>
                  <a:pt x="554905" y="393808"/>
                  <a:pt x="556350" y="407531"/>
                  <a:pt x="567906" y="418365"/>
                </a:cubicBezTo>
                <a:cubicBezTo>
                  <a:pt x="579462" y="429199"/>
                  <a:pt x="604020" y="435700"/>
                  <a:pt x="615576" y="440034"/>
                </a:cubicBezTo>
                <a:cubicBezTo>
                  <a:pt x="627132" y="444368"/>
                  <a:pt x="634355" y="407531"/>
                  <a:pt x="637244" y="444367"/>
                </a:cubicBezTo>
                <a:cubicBezTo>
                  <a:pt x="640133" y="481203"/>
                  <a:pt x="725362" y="625659"/>
                  <a:pt x="632911" y="661050"/>
                </a:cubicBezTo>
                <a:cubicBezTo>
                  <a:pt x="540460" y="696441"/>
                  <a:pt x="183655" y="666106"/>
                  <a:pt x="82537" y="656716"/>
                </a:cubicBezTo>
                <a:cubicBezTo>
                  <a:pt x="-18581" y="647326"/>
                  <a:pt x="39923" y="629269"/>
                  <a:pt x="26200" y="604712"/>
                </a:cubicBezTo>
                <a:cubicBezTo>
                  <a:pt x="12477" y="580155"/>
                  <a:pt x="1642" y="544041"/>
                  <a:pt x="198" y="509372"/>
                </a:cubicBezTo>
                <a:cubicBezTo>
                  <a:pt x="-1246" y="474703"/>
                  <a:pt x="5254" y="427033"/>
                  <a:pt x="17533" y="396697"/>
                </a:cubicBezTo>
                <a:cubicBezTo>
                  <a:pt x="29812" y="366362"/>
                  <a:pt x="59425" y="346138"/>
                  <a:pt x="73870" y="327359"/>
                </a:cubicBezTo>
                <a:cubicBezTo>
                  <a:pt x="88315" y="308580"/>
                  <a:pt x="97705" y="305690"/>
                  <a:pt x="104206" y="284022"/>
                </a:cubicBezTo>
                <a:cubicBezTo>
                  <a:pt x="110706" y="262354"/>
                  <a:pt x="107817" y="216128"/>
                  <a:pt x="112873" y="197349"/>
                </a:cubicBezTo>
                <a:cubicBezTo>
                  <a:pt x="117929" y="178570"/>
                  <a:pt x="128763" y="177848"/>
                  <a:pt x="143208" y="154013"/>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Forme libre : forme 12">
            <a:extLst>
              <a:ext uri="{FF2B5EF4-FFF2-40B4-BE49-F238E27FC236}">
                <a16:creationId xmlns:a16="http://schemas.microsoft.com/office/drawing/2014/main" id="{0AE63FC7-DF88-4650-AE6F-A5F8C28C6C4E}"/>
              </a:ext>
            </a:extLst>
          </p:cNvPr>
          <p:cNvSpPr/>
          <p:nvPr/>
        </p:nvSpPr>
        <p:spPr>
          <a:xfrm>
            <a:off x="5497806" y="1736786"/>
            <a:ext cx="5264169" cy="1514733"/>
          </a:xfrm>
          <a:custGeom>
            <a:avLst/>
            <a:gdLst>
              <a:gd name="connsiteX0" fmla="*/ 56398 w 5264169"/>
              <a:gd name="connsiteY0" fmla="*/ 1092080 h 1514733"/>
              <a:gd name="connsiteX1" fmla="*/ 21729 w 5264169"/>
              <a:gd name="connsiteY1" fmla="*/ 1157084 h 1514733"/>
              <a:gd name="connsiteX2" fmla="*/ 8728 w 5264169"/>
              <a:gd name="connsiteY2" fmla="*/ 1222089 h 1514733"/>
              <a:gd name="connsiteX3" fmla="*/ 61 w 5264169"/>
              <a:gd name="connsiteY3" fmla="*/ 1274093 h 1514733"/>
              <a:gd name="connsiteX4" fmla="*/ 13062 w 5264169"/>
              <a:gd name="connsiteY4" fmla="*/ 1321763 h 1514733"/>
              <a:gd name="connsiteX5" fmla="*/ 78066 w 5264169"/>
              <a:gd name="connsiteY5" fmla="*/ 1343431 h 1514733"/>
              <a:gd name="connsiteX6" fmla="*/ 151738 w 5264169"/>
              <a:gd name="connsiteY6" fmla="*/ 1347765 h 1514733"/>
              <a:gd name="connsiteX7" fmla="*/ 260080 w 5264169"/>
              <a:gd name="connsiteY7" fmla="*/ 1326097 h 1514733"/>
              <a:gd name="connsiteX8" fmla="*/ 372754 w 5264169"/>
              <a:gd name="connsiteY8" fmla="*/ 1282760 h 1514733"/>
              <a:gd name="connsiteX9" fmla="*/ 398756 w 5264169"/>
              <a:gd name="connsiteY9" fmla="*/ 1261092 h 1514733"/>
              <a:gd name="connsiteX10" fmla="*/ 455094 w 5264169"/>
              <a:gd name="connsiteY10" fmla="*/ 1269759 h 1514733"/>
              <a:gd name="connsiteX11" fmla="*/ 481096 w 5264169"/>
              <a:gd name="connsiteY11" fmla="*/ 1291428 h 1514733"/>
              <a:gd name="connsiteX12" fmla="*/ 481096 w 5264169"/>
              <a:gd name="connsiteY12" fmla="*/ 1360766 h 1514733"/>
              <a:gd name="connsiteX13" fmla="*/ 485429 w 5264169"/>
              <a:gd name="connsiteY13" fmla="*/ 1430104 h 1514733"/>
              <a:gd name="connsiteX14" fmla="*/ 468095 w 5264169"/>
              <a:gd name="connsiteY14" fmla="*/ 1486442 h 1514733"/>
              <a:gd name="connsiteX15" fmla="*/ 468095 w 5264169"/>
              <a:gd name="connsiteY15" fmla="*/ 1512444 h 1514733"/>
              <a:gd name="connsiteX16" fmla="*/ 741115 w 5264169"/>
              <a:gd name="connsiteY16" fmla="*/ 1512444 h 1514733"/>
              <a:gd name="connsiteX17" fmla="*/ 1009801 w 5264169"/>
              <a:gd name="connsiteY17" fmla="*/ 1503776 h 1514733"/>
              <a:gd name="connsiteX18" fmla="*/ 1356493 w 5264169"/>
              <a:gd name="connsiteY18" fmla="*/ 1486442 h 1514733"/>
              <a:gd name="connsiteX19" fmla="*/ 1404163 w 5264169"/>
              <a:gd name="connsiteY19" fmla="*/ 1408436 h 1514733"/>
              <a:gd name="connsiteX20" fmla="*/ 1399829 w 5264169"/>
              <a:gd name="connsiteY20" fmla="*/ 1187420 h 1514733"/>
              <a:gd name="connsiteX21" fmla="*/ 1356493 w 5264169"/>
              <a:gd name="connsiteY21" fmla="*/ 988072 h 1514733"/>
              <a:gd name="connsiteX22" fmla="*/ 1334825 w 5264169"/>
              <a:gd name="connsiteY22" fmla="*/ 797392 h 1514733"/>
              <a:gd name="connsiteX23" fmla="*/ 1347826 w 5264169"/>
              <a:gd name="connsiteY23" fmla="*/ 745388 h 1514733"/>
              <a:gd name="connsiteX24" fmla="*/ 1495170 w 5264169"/>
              <a:gd name="connsiteY24" fmla="*/ 710719 h 1514733"/>
              <a:gd name="connsiteX25" fmla="*/ 1516838 w 5264169"/>
              <a:gd name="connsiteY25" fmla="*/ 689050 h 1514733"/>
              <a:gd name="connsiteX26" fmla="*/ 1573175 w 5264169"/>
              <a:gd name="connsiteY26" fmla="*/ 494036 h 1514733"/>
              <a:gd name="connsiteX27" fmla="*/ 1668516 w 5264169"/>
              <a:gd name="connsiteY27" fmla="*/ 463701 h 1514733"/>
              <a:gd name="connsiteX28" fmla="*/ 1798525 w 5264169"/>
              <a:gd name="connsiteY28" fmla="*/ 533039 h 1514733"/>
              <a:gd name="connsiteX29" fmla="*/ 1889532 w 5264169"/>
              <a:gd name="connsiteY29" fmla="*/ 537373 h 1514733"/>
              <a:gd name="connsiteX30" fmla="*/ 2041209 w 5264169"/>
              <a:gd name="connsiteY30" fmla="*/ 533039 h 1514733"/>
              <a:gd name="connsiteX31" fmla="*/ 2127882 w 5264169"/>
              <a:gd name="connsiteY31" fmla="*/ 520038 h 1514733"/>
              <a:gd name="connsiteX32" fmla="*/ 2227556 w 5264169"/>
              <a:gd name="connsiteY32" fmla="*/ 520038 h 1514733"/>
              <a:gd name="connsiteX33" fmla="*/ 2292561 w 5264169"/>
              <a:gd name="connsiteY33" fmla="*/ 576375 h 1514733"/>
              <a:gd name="connsiteX34" fmla="*/ 2249225 w 5264169"/>
              <a:gd name="connsiteY34" fmla="*/ 684717 h 1514733"/>
              <a:gd name="connsiteX35" fmla="*/ 2171219 w 5264169"/>
              <a:gd name="connsiteY35" fmla="*/ 784391 h 1514733"/>
              <a:gd name="connsiteX36" fmla="*/ 2132216 w 5264169"/>
              <a:gd name="connsiteY36" fmla="*/ 879731 h 1514733"/>
              <a:gd name="connsiteX37" fmla="*/ 2223223 w 5264169"/>
              <a:gd name="connsiteY37" fmla="*/ 940402 h 1514733"/>
              <a:gd name="connsiteX38" fmla="*/ 2348899 w 5264169"/>
              <a:gd name="connsiteY38" fmla="*/ 931735 h 1514733"/>
              <a:gd name="connsiteX39" fmla="*/ 2422571 w 5264169"/>
              <a:gd name="connsiteY39" fmla="*/ 910066 h 1514733"/>
              <a:gd name="connsiteX40" fmla="*/ 2491909 w 5264169"/>
              <a:gd name="connsiteY40" fmla="*/ 814726 h 1514733"/>
              <a:gd name="connsiteX41" fmla="*/ 2656588 w 5264169"/>
              <a:gd name="connsiteY41" fmla="*/ 684717 h 1514733"/>
              <a:gd name="connsiteX42" fmla="*/ 2812599 w 5264169"/>
              <a:gd name="connsiteY42" fmla="*/ 611045 h 1514733"/>
              <a:gd name="connsiteX43" fmla="*/ 2990279 w 5264169"/>
              <a:gd name="connsiteY43" fmla="*/ 611045 h 1514733"/>
              <a:gd name="connsiteX44" fmla="*/ 3219962 w 5264169"/>
              <a:gd name="connsiteY44" fmla="*/ 580709 h 1514733"/>
              <a:gd name="connsiteX45" fmla="*/ 3302301 w 5264169"/>
              <a:gd name="connsiteY45" fmla="*/ 793058 h 1514733"/>
              <a:gd name="connsiteX46" fmla="*/ 3254631 w 5264169"/>
              <a:gd name="connsiteY46" fmla="*/ 931735 h 1514733"/>
              <a:gd name="connsiteX47" fmla="*/ 3128955 w 5264169"/>
              <a:gd name="connsiteY47" fmla="*/ 1139750 h 1514733"/>
              <a:gd name="connsiteX48" fmla="*/ 3046616 w 5264169"/>
              <a:gd name="connsiteY48" fmla="*/ 1291428 h 1514733"/>
              <a:gd name="connsiteX49" fmla="*/ 2925274 w 5264169"/>
              <a:gd name="connsiteY49" fmla="*/ 1451773 h 1514733"/>
              <a:gd name="connsiteX50" fmla="*/ 2916607 w 5264169"/>
              <a:gd name="connsiteY50" fmla="*/ 1456106 h 1514733"/>
              <a:gd name="connsiteX51" fmla="*/ 2985945 w 5264169"/>
              <a:gd name="connsiteY51" fmla="*/ 1469107 h 1514733"/>
              <a:gd name="connsiteX52" fmla="*/ 3033615 w 5264169"/>
              <a:gd name="connsiteY52" fmla="*/ 1469107 h 1514733"/>
              <a:gd name="connsiteX53" fmla="*/ 4117027 w 5264169"/>
              <a:gd name="connsiteY53" fmla="*/ 1469107 h 1514733"/>
              <a:gd name="connsiteX54" fmla="*/ 4138696 w 5264169"/>
              <a:gd name="connsiteY54" fmla="*/ 1443105 h 1514733"/>
              <a:gd name="connsiteX55" fmla="*/ 4281706 w 5264169"/>
              <a:gd name="connsiteY55" fmla="*/ 1369433 h 1514733"/>
              <a:gd name="connsiteX56" fmla="*/ 4407382 w 5264169"/>
              <a:gd name="connsiteY56" fmla="*/ 1356432 h 1514733"/>
              <a:gd name="connsiteX57" fmla="*/ 4745407 w 5264169"/>
              <a:gd name="connsiteY57" fmla="*/ 1334764 h 1514733"/>
              <a:gd name="connsiteX58" fmla="*/ 4858082 w 5264169"/>
              <a:gd name="connsiteY58" fmla="*/ 1343431 h 1514733"/>
              <a:gd name="connsiteX59" fmla="*/ 4970756 w 5264169"/>
              <a:gd name="connsiteY59" fmla="*/ 1235090 h 1514733"/>
              <a:gd name="connsiteX60" fmla="*/ 4979424 w 5264169"/>
              <a:gd name="connsiteY60" fmla="*/ 1044410 h 1514733"/>
              <a:gd name="connsiteX61" fmla="*/ 4979424 w 5264169"/>
              <a:gd name="connsiteY61" fmla="*/ 957737 h 1514733"/>
              <a:gd name="connsiteX62" fmla="*/ 5074764 w 5264169"/>
              <a:gd name="connsiteY62" fmla="*/ 884065 h 1514733"/>
              <a:gd name="connsiteX63" fmla="*/ 5187439 w 5264169"/>
              <a:gd name="connsiteY63" fmla="*/ 836394 h 1514733"/>
              <a:gd name="connsiteX64" fmla="*/ 5248110 w 5264169"/>
              <a:gd name="connsiteY64" fmla="*/ 793058 h 1514733"/>
              <a:gd name="connsiteX65" fmla="*/ 5261111 w 5264169"/>
              <a:gd name="connsiteY65" fmla="*/ 771390 h 1514733"/>
              <a:gd name="connsiteX66" fmla="*/ 5200440 w 5264169"/>
              <a:gd name="connsiteY66" fmla="*/ 619712 h 1514733"/>
              <a:gd name="connsiteX67" fmla="*/ 5109433 w 5264169"/>
              <a:gd name="connsiteY67" fmla="*/ 485369 h 1514733"/>
              <a:gd name="connsiteX68" fmla="*/ 4927420 w 5264169"/>
              <a:gd name="connsiteY68" fmla="*/ 424698 h 1514733"/>
              <a:gd name="connsiteX69" fmla="*/ 4827746 w 5264169"/>
              <a:gd name="connsiteY69" fmla="*/ 416030 h 1514733"/>
              <a:gd name="connsiteX70" fmla="*/ 4767075 w 5264169"/>
              <a:gd name="connsiteY70" fmla="*/ 372694 h 1514733"/>
              <a:gd name="connsiteX71" fmla="*/ 4702070 w 5264169"/>
              <a:gd name="connsiteY71" fmla="*/ 307689 h 1514733"/>
              <a:gd name="connsiteX72" fmla="*/ 4654400 w 5264169"/>
              <a:gd name="connsiteY72" fmla="*/ 264353 h 1514733"/>
              <a:gd name="connsiteX73" fmla="*/ 4611063 w 5264169"/>
              <a:gd name="connsiteY73" fmla="*/ 182013 h 1514733"/>
              <a:gd name="connsiteX74" fmla="*/ 4576394 w 5264169"/>
              <a:gd name="connsiteY74" fmla="*/ 121342 h 1514733"/>
              <a:gd name="connsiteX75" fmla="*/ 4520057 w 5264169"/>
              <a:gd name="connsiteY75" fmla="*/ 73672 h 1514733"/>
              <a:gd name="connsiteX76" fmla="*/ 4437718 w 5264169"/>
              <a:gd name="connsiteY76" fmla="*/ 26002 h 1514733"/>
              <a:gd name="connsiteX77" fmla="*/ 4385714 w 5264169"/>
              <a:gd name="connsiteY77" fmla="*/ 99674 h 1514733"/>
              <a:gd name="connsiteX78" fmla="*/ 4364045 w 5264169"/>
              <a:gd name="connsiteY78" fmla="*/ 134343 h 1514733"/>
              <a:gd name="connsiteX79" fmla="*/ 4351045 w 5264169"/>
              <a:gd name="connsiteY79" fmla="*/ 247018 h 1514733"/>
              <a:gd name="connsiteX80" fmla="*/ 4359712 w 5264169"/>
              <a:gd name="connsiteY80" fmla="*/ 364027 h 1514733"/>
              <a:gd name="connsiteX81" fmla="*/ 4320709 w 5264169"/>
              <a:gd name="connsiteY81" fmla="*/ 407363 h 1514733"/>
              <a:gd name="connsiteX82" fmla="*/ 4290373 w 5264169"/>
              <a:gd name="connsiteY82" fmla="*/ 437699 h 1514733"/>
              <a:gd name="connsiteX83" fmla="*/ 4212368 w 5264169"/>
              <a:gd name="connsiteY83" fmla="*/ 416030 h 1514733"/>
              <a:gd name="connsiteX84" fmla="*/ 3995685 w 5264169"/>
              <a:gd name="connsiteY84" fmla="*/ 338025 h 1514733"/>
              <a:gd name="connsiteX85" fmla="*/ 3943682 w 5264169"/>
              <a:gd name="connsiteY85" fmla="*/ 290355 h 1514733"/>
              <a:gd name="connsiteX86" fmla="*/ 3753001 w 5264169"/>
              <a:gd name="connsiteY86" fmla="*/ 195014 h 1514733"/>
              <a:gd name="connsiteX87" fmla="*/ 3588322 w 5264169"/>
              <a:gd name="connsiteY87" fmla="*/ 91007 h 1514733"/>
              <a:gd name="connsiteX88" fmla="*/ 3536318 w 5264169"/>
              <a:gd name="connsiteY88" fmla="*/ 65005 h 1514733"/>
              <a:gd name="connsiteX89" fmla="*/ 3445312 w 5264169"/>
              <a:gd name="connsiteY89" fmla="*/ 82339 h 1514733"/>
              <a:gd name="connsiteX90" fmla="*/ 3354305 w 5264169"/>
              <a:gd name="connsiteY90" fmla="*/ 112675 h 1514733"/>
              <a:gd name="connsiteX91" fmla="*/ 3211295 w 5264169"/>
              <a:gd name="connsiteY91" fmla="*/ 117009 h 1514733"/>
              <a:gd name="connsiteX92" fmla="*/ 3146290 w 5264169"/>
              <a:gd name="connsiteY92" fmla="*/ 91007 h 1514733"/>
              <a:gd name="connsiteX93" fmla="*/ 3076952 w 5264169"/>
              <a:gd name="connsiteY93" fmla="*/ 86673 h 1514733"/>
              <a:gd name="connsiteX94" fmla="*/ 3046616 w 5264169"/>
              <a:gd name="connsiteY94" fmla="*/ 21668 h 1514733"/>
              <a:gd name="connsiteX95" fmla="*/ 3042282 w 5264169"/>
              <a:gd name="connsiteY95" fmla="*/ 0 h 1514733"/>
              <a:gd name="connsiteX96" fmla="*/ 2565581 w 5264169"/>
              <a:gd name="connsiteY96" fmla="*/ 8667 h 1514733"/>
              <a:gd name="connsiteX97" fmla="*/ 1954536 w 5264169"/>
              <a:gd name="connsiteY97" fmla="*/ 8667 h 1514733"/>
              <a:gd name="connsiteX98" fmla="*/ 1187481 w 5264169"/>
              <a:gd name="connsiteY98" fmla="*/ 8667 h 1514733"/>
              <a:gd name="connsiteX99" fmla="*/ 1040136 w 5264169"/>
              <a:gd name="connsiteY99" fmla="*/ 13001 h 1514733"/>
              <a:gd name="connsiteX100" fmla="*/ 1079139 w 5264169"/>
              <a:gd name="connsiteY100" fmla="*/ 43337 h 1514733"/>
              <a:gd name="connsiteX101" fmla="*/ 1170146 w 5264169"/>
              <a:gd name="connsiteY101" fmla="*/ 91007 h 1514733"/>
              <a:gd name="connsiteX102" fmla="*/ 1330491 w 5264169"/>
              <a:gd name="connsiteY102" fmla="*/ 125676 h 1514733"/>
              <a:gd name="connsiteX103" fmla="*/ 1399829 w 5264169"/>
              <a:gd name="connsiteY103" fmla="*/ 164679 h 1514733"/>
              <a:gd name="connsiteX104" fmla="*/ 1469168 w 5264169"/>
              <a:gd name="connsiteY104" fmla="*/ 199348 h 1514733"/>
              <a:gd name="connsiteX105" fmla="*/ 1482169 w 5264169"/>
              <a:gd name="connsiteY105" fmla="*/ 229684 h 1514733"/>
              <a:gd name="connsiteX106" fmla="*/ 1473501 w 5264169"/>
              <a:gd name="connsiteY106" fmla="*/ 268686 h 1514733"/>
              <a:gd name="connsiteX107" fmla="*/ 1473501 w 5264169"/>
              <a:gd name="connsiteY107" fmla="*/ 307689 h 1514733"/>
              <a:gd name="connsiteX108" fmla="*/ 1460500 w 5264169"/>
              <a:gd name="connsiteY108" fmla="*/ 325024 h 1514733"/>
              <a:gd name="connsiteX109" fmla="*/ 1378161 w 5264169"/>
              <a:gd name="connsiteY109" fmla="*/ 325024 h 1514733"/>
              <a:gd name="connsiteX110" fmla="*/ 1321824 w 5264169"/>
              <a:gd name="connsiteY110" fmla="*/ 294688 h 1514733"/>
              <a:gd name="connsiteX111" fmla="*/ 1278487 w 5264169"/>
              <a:gd name="connsiteY111" fmla="*/ 273020 h 1514733"/>
              <a:gd name="connsiteX112" fmla="*/ 1239484 w 5264169"/>
              <a:gd name="connsiteY112" fmla="*/ 273020 h 1514733"/>
              <a:gd name="connsiteX113" fmla="*/ 1222150 w 5264169"/>
              <a:gd name="connsiteY113" fmla="*/ 273020 h 1514733"/>
              <a:gd name="connsiteX114" fmla="*/ 1191814 w 5264169"/>
              <a:gd name="connsiteY114" fmla="*/ 316357 h 1514733"/>
              <a:gd name="connsiteX115" fmla="*/ 1170146 w 5264169"/>
              <a:gd name="connsiteY115" fmla="*/ 385695 h 1514733"/>
              <a:gd name="connsiteX116" fmla="*/ 1152811 w 5264169"/>
              <a:gd name="connsiteY116" fmla="*/ 424698 h 1514733"/>
              <a:gd name="connsiteX117" fmla="*/ 1113809 w 5264169"/>
              <a:gd name="connsiteY117" fmla="*/ 424698 h 1514733"/>
              <a:gd name="connsiteX118" fmla="*/ 1096474 w 5264169"/>
              <a:gd name="connsiteY118" fmla="*/ 390029 h 1514733"/>
              <a:gd name="connsiteX119" fmla="*/ 1048804 w 5264169"/>
              <a:gd name="connsiteY119" fmla="*/ 342358 h 1514733"/>
              <a:gd name="connsiteX120" fmla="*/ 1040136 w 5264169"/>
              <a:gd name="connsiteY120" fmla="*/ 329357 h 1514733"/>
              <a:gd name="connsiteX121" fmla="*/ 975132 w 5264169"/>
              <a:gd name="connsiteY121" fmla="*/ 325024 h 1514733"/>
              <a:gd name="connsiteX122" fmla="*/ 944796 w 5264169"/>
              <a:gd name="connsiteY122" fmla="*/ 338025 h 1514733"/>
              <a:gd name="connsiteX123" fmla="*/ 910127 w 5264169"/>
              <a:gd name="connsiteY123" fmla="*/ 377028 h 1514733"/>
              <a:gd name="connsiteX124" fmla="*/ 884125 w 5264169"/>
              <a:gd name="connsiteY124" fmla="*/ 403030 h 1514733"/>
              <a:gd name="connsiteX125" fmla="*/ 858123 w 5264169"/>
              <a:gd name="connsiteY125" fmla="*/ 433365 h 1514733"/>
              <a:gd name="connsiteX126" fmla="*/ 788785 w 5264169"/>
              <a:gd name="connsiteY126" fmla="*/ 411697 h 1514733"/>
              <a:gd name="connsiteX127" fmla="*/ 728114 w 5264169"/>
              <a:gd name="connsiteY127" fmla="*/ 338025 h 1514733"/>
              <a:gd name="connsiteX128" fmla="*/ 684777 w 5264169"/>
              <a:gd name="connsiteY128" fmla="*/ 268686 h 1514733"/>
              <a:gd name="connsiteX129" fmla="*/ 611105 w 5264169"/>
              <a:gd name="connsiteY129" fmla="*/ 203682 h 1514733"/>
              <a:gd name="connsiteX130" fmla="*/ 567769 w 5264169"/>
              <a:gd name="connsiteY130" fmla="*/ 160345 h 1514733"/>
              <a:gd name="connsiteX131" fmla="*/ 533100 w 5264169"/>
              <a:gd name="connsiteY131" fmla="*/ 138677 h 1514733"/>
              <a:gd name="connsiteX132" fmla="*/ 494097 w 5264169"/>
              <a:gd name="connsiteY132" fmla="*/ 125676 h 1514733"/>
              <a:gd name="connsiteX133" fmla="*/ 455094 w 5264169"/>
              <a:gd name="connsiteY133" fmla="*/ 125676 h 1514733"/>
              <a:gd name="connsiteX134" fmla="*/ 424758 w 5264169"/>
              <a:gd name="connsiteY134" fmla="*/ 169012 h 1514733"/>
              <a:gd name="connsiteX135" fmla="*/ 394423 w 5264169"/>
              <a:gd name="connsiteY135" fmla="*/ 299022 h 1514733"/>
              <a:gd name="connsiteX136" fmla="*/ 385755 w 5264169"/>
              <a:gd name="connsiteY136" fmla="*/ 463701 h 1514733"/>
              <a:gd name="connsiteX137" fmla="*/ 381422 w 5264169"/>
              <a:gd name="connsiteY137" fmla="*/ 624046 h 1514733"/>
              <a:gd name="connsiteX138" fmla="*/ 359754 w 5264169"/>
              <a:gd name="connsiteY138" fmla="*/ 736720 h 1514733"/>
              <a:gd name="connsiteX139" fmla="*/ 316417 w 5264169"/>
              <a:gd name="connsiteY139" fmla="*/ 797392 h 1514733"/>
              <a:gd name="connsiteX140" fmla="*/ 268747 w 5264169"/>
              <a:gd name="connsiteY140" fmla="*/ 905733 h 1514733"/>
              <a:gd name="connsiteX141" fmla="*/ 208076 w 5264169"/>
              <a:gd name="connsiteY141" fmla="*/ 996739 h 1514733"/>
              <a:gd name="connsiteX142" fmla="*/ 160406 w 5264169"/>
              <a:gd name="connsiteY142" fmla="*/ 1044410 h 1514733"/>
              <a:gd name="connsiteX143" fmla="*/ 56398 w 5264169"/>
              <a:gd name="connsiteY143" fmla="*/ 1092080 h 151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64169" h="1514733">
                <a:moveTo>
                  <a:pt x="56398" y="1092080"/>
                </a:moveTo>
                <a:cubicBezTo>
                  <a:pt x="33285" y="1110859"/>
                  <a:pt x="29674" y="1135416"/>
                  <a:pt x="21729" y="1157084"/>
                </a:cubicBezTo>
                <a:cubicBezTo>
                  <a:pt x="13784" y="1178752"/>
                  <a:pt x="12339" y="1202588"/>
                  <a:pt x="8728" y="1222089"/>
                </a:cubicBezTo>
                <a:cubicBezTo>
                  <a:pt x="5117" y="1241590"/>
                  <a:pt x="-661" y="1257481"/>
                  <a:pt x="61" y="1274093"/>
                </a:cubicBezTo>
                <a:cubicBezTo>
                  <a:pt x="783" y="1290705"/>
                  <a:pt x="61" y="1310207"/>
                  <a:pt x="13062" y="1321763"/>
                </a:cubicBezTo>
                <a:cubicBezTo>
                  <a:pt x="26063" y="1333319"/>
                  <a:pt x="54953" y="1339097"/>
                  <a:pt x="78066" y="1343431"/>
                </a:cubicBezTo>
                <a:cubicBezTo>
                  <a:pt x="101179" y="1347765"/>
                  <a:pt x="121402" y="1350654"/>
                  <a:pt x="151738" y="1347765"/>
                </a:cubicBezTo>
                <a:cubicBezTo>
                  <a:pt x="182074" y="1344876"/>
                  <a:pt x="223244" y="1336931"/>
                  <a:pt x="260080" y="1326097"/>
                </a:cubicBezTo>
                <a:cubicBezTo>
                  <a:pt x="296916" y="1315263"/>
                  <a:pt x="349641" y="1293594"/>
                  <a:pt x="372754" y="1282760"/>
                </a:cubicBezTo>
                <a:cubicBezTo>
                  <a:pt x="395867" y="1271926"/>
                  <a:pt x="385033" y="1263259"/>
                  <a:pt x="398756" y="1261092"/>
                </a:cubicBezTo>
                <a:cubicBezTo>
                  <a:pt x="412479" y="1258925"/>
                  <a:pt x="441371" y="1264703"/>
                  <a:pt x="455094" y="1269759"/>
                </a:cubicBezTo>
                <a:cubicBezTo>
                  <a:pt x="468817" y="1274815"/>
                  <a:pt x="476762" y="1276260"/>
                  <a:pt x="481096" y="1291428"/>
                </a:cubicBezTo>
                <a:cubicBezTo>
                  <a:pt x="485430" y="1306596"/>
                  <a:pt x="480374" y="1337653"/>
                  <a:pt x="481096" y="1360766"/>
                </a:cubicBezTo>
                <a:cubicBezTo>
                  <a:pt x="481818" y="1383879"/>
                  <a:pt x="487596" y="1409158"/>
                  <a:pt x="485429" y="1430104"/>
                </a:cubicBezTo>
                <a:cubicBezTo>
                  <a:pt x="483262" y="1451050"/>
                  <a:pt x="470984" y="1472719"/>
                  <a:pt x="468095" y="1486442"/>
                </a:cubicBezTo>
                <a:cubicBezTo>
                  <a:pt x="465206" y="1500165"/>
                  <a:pt x="422592" y="1508110"/>
                  <a:pt x="468095" y="1512444"/>
                </a:cubicBezTo>
                <a:cubicBezTo>
                  <a:pt x="513598" y="1516778"/>
                  <a:pt x="650831" y="1513889"/>
                  <a:pt x="741115" y="1512444"/>
                </a:cubicBezTo>
                <a:cubicBezTo>
                  <a:pt x="831399" y="1510999"/>
                  <a:pt x="1009801" y="1503776"/>
                  <a:pt x="1009801" y="1503776"/>
                </a:cubicBezTo>
                <a:cubicBezTo>
                  <a:pt x="1112364" y="1499442"/>
                  <a:pt x="1290766" y="1502332"/>
                  <a:pt x="1356493" y="1486442"/>
                </a:cubicBezTo>
                <a:cubicBezTo>
                  <a:pt x="1422220" y="1470552"/>
                  <a:pt x="1396940" y="1458273"/>
                  <a:pt x="1404163" y="1408436"/>
                </a:cubicBezTo>
                <a:cubicBezTo>
                  <a:pt x="1411386" y="1358599"/>
                  <a:pt x="1407774" y="1257481"/>
                  <a:pt x="1399829" y="1187420"/>
                </a:cubicBezTo>
                <a:cubicBezTo>
                  <a:pt x="1391884" y="1117359"/>
                  <a:pt x="1367327" y="1053076"/>
                  <a:pt x="1356493" y="988072"/>
                </a:cubicBezTo>
                <a:cubicBezTo>
                  <a:pt x="1345659" y="923068"/>
                  <a:pt x="1336269" y="837839"/>
                  <a:pt x="1334825" y="797392"/>
                </a:cubicBezTo>
                <a:cubicBezTo>
                  <a:pt x="1333381" y="756945"/>
                  <a:pt x="1321102" y="759833"/>
                  <a:pt x="1347826" y="745388"/>
                </a:cubicBezTo>
                <a:cubicBezTo>
                  <a:pt x="1374550" y="730943"/>
                  <a:pt x="1467001" y="720109"/>
                  <a:pt x="1495170" y="710719"/>
                </a:cubicBezTo>
                <a:cubicBezTo>
                  <a:pt x="1523339" y="701329"/>
                  <a:pt x="1503837" y="725164"/>
                  <a:pt x="1516838" y="689050"/>
                </a:cubicBezTo>
                <a:cubicBezTo>
                  <a:pt x="1529839" y="652936"/>
                  <a:pt x="1547895" y="531594"/>
                  <a:pt x="1573175" y="494036"/>
                </a:cubicBezTo>
                <a:cubicBezTo>
                  <a:pt x="1598455" y="456478"/>
                  <a:pt x="1630958" y="457201"/>
                  <a:pt x="1668516" y="463701"/>
                </a:cubicBezTo>
                <a:cubicBezTo>
                  <a:pt x="1706074" y="470201"/>
                  <a:pt x="1761689" y="520760"/>
                  <a:pt x="1798525" y="533039"/>
                </a:cubicBezTo>
                <a:cubicBezTo>
                  <a:pt x="1835361" y="545318"/>
                  <a:pt x="1849085" y="537373"/>
                  <a:pt x="1889532" y="537373"/>
                </a:cubicBezTo>
                <a:cubicBezTo>
                  <a:pt x="1929979" y="537373"/>
                  <a:pt x="2001484" y="535928"/>
                  <a:pt x="2041209" y="533039"/>
                </a:cubicBezTo>
                <a:cubicBezTo>
                  <a:pt x="2080934" y="530150"/>
                  <a:pt x="2096824" y="522205"/>
                  <a:pt x="2127882" y="520038"/>
                </a:cubicBezTo>
                <a:cubicBezTo>
                  <a:pt x="2158940" y="517871"/>
                  <a:pt x="2200109" y="510648"/>
                  <a:pt x="2227556" y="520038"/>
                </a:cubicBezTo>
                <a:cubicBezTo>
                  <a:pt x="2255003" y="529428"/>
                  <a:pt x="2288950" y="548929"/>
                  <a:pt x="2292561" y="576375"/>
                </a:cubicBezTo>
                <a:cubicBezTo>
                  <a:pt x="2296172" y="603821"/>
                  <a:pt x="2269449" y="650048"/>
                  <a:pt x="2249225" y="684717"/>
                </a:cubicBezTo>
                <a:cubicBezTo>
                  <a:pt x="2229001" y="719386"/>
                  <a:pt x="2190720" y="751889"/>
                  <a:pt x="2171219" y="784391"/>
                </a:cubicBezTo>
                <a:cubicBezTo>
                  <a:pt x="2151718" y="816893"/>
                  <a:pt x="2123549" y="853729"/>
                  <a:pt x="2132216" y="879731"/>
                </a:cubicBezTo>
                <a:cubicBezTo>
                  <a:pt x="2140883" y="905733"/>
                  <a:pt x="2187109" y="931735"/>
                  <a:pt x="2223223" y="940402"/>
                </a:cubicBezTo>
                <a:cubicBezTo>
                  <a:pt x="2259337" y="949069"/>
                  <a:pt x="2315674" y="936791"/>
                  <a:pt x="2348899" y="931735"/>
                </a:cubicBezTo>
                <a:cubicBezTo>
                  <a:pt x="2382124" y="926679"/>
                  <a:pt x="2398736" y="929567"/>
                  <a:pt x="2422571" y="910066"/>
                </a:cubicBezTo>
                <a:cubicBezTo>
                  <a:pt x="2446406" y="890565"/>
                  <a:pt x="2452906" y="852284"/>
                  <a:pt x="2491909" y="814726"/>
                </a:cubicBezTo>
                <a:cubicBezTo>
                  <a:pt x="2530912" y="777168"/>
                  <a:pt x="2603140" y="718664"/>
                  <a:pt x="2656588" y="684717"/>
                </a:cubicBezTo>
                <a:cubicBezTo>
                  <a:pt x="2710036" y="650770"/>
                  <a:pt x="2756984" y="623324"/>
                  <a:pt x="2812599" y="611045"/>
                </a:cubicBezTo>
                <a:cubicBezTo>
                  <a:pt x="2868214" y="598766"/>
                  <a:pt x="2922385" y="616101"/>
                  <a:pt x="2990279" y="611045"/>
                </a:cubicBezTo>
                <a:cubicBezTo>
                  <a:pt x="3058173" y="605989"/>
                  <a:pt x="3167958" y="550374"/>
                  <a:pt x="3219962" y="580709"/>
                </a:cubicBezTo>
                <a:cubicBezTo>
                  <a:pt x="3271966" y="611044"/>
                  <a:pt x="3296523" y="734554"/>
                  <a:pt x="3302301" y="793058"/>
                </a:cubicBezTo>
                <a:cubicBezTo>
                  <a:pt x="3308079" y="851562"/>
                  <a:pt x="3283522" y="873953"/>
                  <a:pt x="3254631" y="931735"/>
                </a:cubicBezTo>
                <a:cubicBezTo>
                  <a:pt x="3225740" y="989517"/>
                  <a:pt x="3163624" y="1079801"/>
                  <a:pt x="3128955" y="1139750"/>
                </a:cubicBezTo>
                <a:cubicBezTo>
                  <a:pt x="3094286" y="1199699"/>
                  <a:pt x="3080563" y="1239424"/>
                  <a:pt x="3046616" y="1291428"/>
                </a:cubicBezTo>
                <a:cubicBezTo>
                  <a:pt x="3012669" y="1343432"/>
                  <a:pt x="2946942" y="1424327"/>
                  <a:pt x="2925274" y="1451773"/>
                </a:cubicBezTo>
                <a:cubicBezTo>
                  <a:pt x="2903606" y="1479219"/>
                  <a:pt x="2906495" y="1453217"/>
                  <a:pt x="2916607" y="1456106"/>
                </a:cubicBezTo>
                <a:cubicBezTo>
                  <a:pt x="2926719" y="1458995"/>
                  <a:pt x="2966444" y="1466940"/>
                  <a:pt x="2985945" y="1469107"/>
                </a:cubicBezTo>
                <a:cubicBezTo>
                  <a:pt x="3005446" y="1471274"/>
                  <a:pt x="3033615" y="1469107"/>
                  <a:pt x="3033615" y="1469107"/>
                </a:cubicBezTo>
                <a:lnTo>
                  <a:pt x="4117027" y="1469107"/>
                </a:lnTo>
                <a:cubicBezTo>
                  <a:pt x="4301207" y="1464773"/>
                  <a:pt x="4111250" y="1459717"/>
                  <a:pt x="4138696" y="1443105"/>
                </a:cubicBezTo>
                <a:cubicBezTo>
                  <a:pt x="4166143" y="1426493"/>
                  <a:pt x="4236925" y="1383878"/>
                  <a:pt x="4281706" y="1369433"/>
                </a:cubicBezTo>
                <a:cubicBezTo>
                  <a:pt x="4326487" y="1354988"/>
                  <a:pt x="4330099" y="1362210"/>
                  <a:pt x="4407382" y="1356432"/>
                </a:cubicBezTo>
                <a:cubicBezTo>
                  <a:pt x="4484666" y="1350654"/>
                  <a:pt x="4670290" y="1336931"/>
                  <a:pt x="4745407" y="1334764"/>
                </a:cubicBezTo>
                <a:cubicBezTo>
                  <a:pt x="4820524" y="1332597"/>
                  <a:pt x="4820524" y="1360043"/>
                  <a:pt x="4858082" y="1343431"/>
                </a:cubicBezTo>
                <a:cubicBezTo>
                  <a:pt x="4895640" y="1326819"/>
                  <a:pt x="4950532" y="1284927"/>
                  <a:pt x="4970756" y="1235090"/>
                </a:cubicBezTo>
                <a:cubicBezTo>
                  <a:pt x="4990980" y="1185253"/>
                  <a:pt x="4977979" y="1090635"/>
                  <a:pt x="4979424" y="1044410"/>
                </a:cubicBezTo>
                <a:cubicBezTo>
                  <a:pt x="4980869" y="998185"/>
                  <a:pt x="4963534" y="984461"/>
                  <a:pt x="4979424" y="957737"/>
                </a:cubicBezTo>
                <a:cubicBezTo>
                  <a:pt x="4995314" y="931013"/>
                  <a:pt x="5040095" y="904289"/>
                  <a:pt x="5074764" y="884065"/>
                </a:cubicBezTo>
                <a:cubicBezTo>
                  <a:pt x="5109433" y="863841"/>
                  <a:pt x="5158548" y="851562"/>
                  <a:pt x="5187439" y="836394"/>
                </a:cubicBezTo>
                <a:cubicBezTo>
                  <a:pt x="5216330" y="821226"/>
                  <a:pt x="5235831" y="803892"/>
                  <a:pt x="5248110" y="793058"/>
                </a:cubicBezTo>
                <a:cubicBezTo>
                  <a:pt x="5260389" y="782224"/>
                  <a:pt x="5269056" y="800281"/>
                  <a:pt x="5261111" y="771390"/>
                </a:cubicBezTo>
                <a:cubicBezTo>
                  <a:pt x="5253166" y="742499"/>
                  <a:pt x="5225720" y="667382"/>
                  <a:pt x="5200440" y="619712"/>
                </a:cubicBezTo>
                <a:cubicBezTo>
                  <a:pt x="5175160" y="572042"/>
                  <a:pt x="5154936" y="517871"/>
                  <a:pt x="5109433" y="485369"/>
                </a:cubicBezTo>
                <a:cubicBezTo>
                  <a:pt x="5063930" y="452867"/>
                  <a:pt x="4974368" y="436254"/>
                  <a:pt x="4927420" y="424698"/>
                </a:cubicBezTo>
                <a:cubicBezTo>
                  <a:pt x="4880472" y="413142"/>
                  <a:pt x="4854470" y="424697"/>
                  <a:pt x="4827746" y="416030"/>
                </a:cubicBezTo>
                <a:cubicBezTo>
                  <a:pt x="4801022" y="407363"/>
                  <a:pt x="4788021" y="390751"/>
                  <a:pt x="4767075" y="372694"/>
                </a:cubicBezTo>
                <a:cubicBezTo>
                  <a:pt x="4746129" y="354637"/>
                  <a:pt x="4720849" y="325746"/>
                  <a:pt x="4702070" y="307689"/>
                </a:cubicBezTo>
                <a:cubicBezTo>
                  <a:pt x="4683291" y="289632"/>
                  <a:pt x="4669568" y="285299"/>
                  <a:pt x="4654400" y="264353"/>
                </a:cubicBezTo>
                <a:cubicBezTo>
                  <a:pt x="4639232" y="243407"/>
                  <a:pt x="4624064" y="205848"/>
                  <a:pt x="4611063" y="182013"/>
                </a:cubicBezTo>
                <a:cubicBezTo>
                  <a:pt x="4598062" y="158178"/>
                  <a:pt x="4591562" y="139399"/>
                  <a:pt x="4576394" y="121342"/>
                </a:cubicBezTo>
                <a:cubicBezTo>
                  <a:pt x="4561226" y="103285"/>
                  <a:pt x="4543170" y="89562"/>
                  <a:pt x="4520057" y="73672"/>
                </a:cubicBezTo>
                <a:cubicBezTo>
                  <a:pt x="4496944" y="57782"/>
                  <a:pt x="4460109" y="21668"/>
                  <a:pt x="4437718" y="26002"/>
                </a:cubicBezTo>
                <a:cubicBezTo>
                  <a:pt x="4415328" y="30336"/>
                  <a:pt x="4397993" y="81617"/>
                  <a:pt x="4385714" y="99674"/>
                </a:cubicBezTo>
                <a:cubicBezTo>
                  <a:pt x="4373435" y="117731"/>
                  <a:pt x="4369823" y="109786"/>
                  <a:pt x="4364045" y="134343"/>
                </a:cubicBezTo>
                <a:cubicBezTo>
                  <a:pt x="4358267" y="158900"/>
                  <a:pt x="4351767" y="208737"/>
                  <a:pt x="4351045" y="247018"/>
                </a:cubicBezTo>
                <a:cubicBezTo>
                  <a:pt x="4350323" y="285299"/>
                  <a:pt x="4364768" y="337303"/>
                  <a:pt x="4359712" y="364027"/>
                </a:cubicBezTo>
                <a:cubicBezTo>
                  <a:pt x="4354656" y="390751"/>
                  <a:pt x="4332266" y="395084"/>
                  <a:pt x="4320709" y="407363"/>
                </a:cubicBezTo>
                <a:cubicBezTo>
                  <a:pt x="4309152" y="419642"/>
                  <a:pt x="4308430" y="436255"/>
                  <a:pt x="4290373" y="437699"/>
                </a:cubicBezTo>
                <a:cubicBezTo>
                  <a:pt x="4272316" y="439143"/>
                  <a:pt x="4261483" y="432642"/>
                  <a:pt x="4212368" y="416030"/>
                </a:cubicBezTo>
                <a:cubicBezTo>
                  <a:pt x="4163253" y="399418"/>
                  <a:pt x="4040466" y="358971"/>
                  <a:pt x="3995685" y="338025"/>
                </a:cubicBezTo>
                <a:cubicBezTo>
                  <a:pt x="3950904" y="317079"/>
                  <a:pt x="3984129" y="314190"/>
                  <a:pt x="3943682" y="290355"/>
                </a:cubicBezTo>
                <a:cubicBezTo>
                  <a:pt x="3903235" y="266520"/>
                  <a:pt x="3812228" y="228239"/>
                  <a:pt x="3753001" y="195014"/>
                </a:cubicBezTo>
                <a:cubicBezTo>
                  <a:pt x="3693774" y="161789"/>
                  <a:pt x="3624436" y="112675"/>
                  <a:pt x="3588322" y="91007"/>
                </a:cubicBezTo>
                <a:cubicBezTo>
                  <a:pt x="3552208" y="69339"/>
                  <a:pt x="3560153" y="66450"/>
                  <a:pt x="3536318" y="65005"/>
                </a:cubicBezTo>
                <a:cubicBezTo>
                  <a:pt x="3512483" y="63560"/>
                  <a:pt x="3475647" y="74394"/>
                  <a:pt x="3445312" y="82339"/>
                </a:cubicBezTo>
                <a:cubicBezTo>
                  <a:pt x="3414977" y="90284"/>
                  <a:pt x="3393308" y="106897"/>
                  <a:pt x="3354305" y="112675"/>
                </a:cubicBezTo>
                <a:cubicBezTo>
                  <a:pt x="3315302" y="118453"/>
                  <a:pt x="3245964" y="120620"/>
                  <a:pt x="3211295" y="117009"/>
                </a:cubicBezTo>
                <a:cubicBezTo>
                  <a:pt x="3176626" y="113398"/>
                  <a:pt x="3168680" y="96063"/>
                  <a:pt x="3146290" y="91007"/>
                </a:cubicBezTo>
                <a:cubicBezTo>
                  <a:pt x="3123900" y="85951"/>
                  <a:pt x="3093564" y="98229"/>
                  <a:pt x="3076952" y="86673"/>
                </a:cubicBezTo>
                <a:cubicBezTo>
                  <a:pt x="3060340" y="75117"/>
                  <a:pt x="3052394" y="36113"/>
                  <a:pt x="3046616" y="21668"/>
                </a:cubicBezTo>
                <a:cubicBezTo>
                  <a:pt x="3040838" y="7223"/>
                  <a:pt x="3042282" y="0"/>
                  <a:pt x="3042282" y="0"/>
                </a:cubicBezTo>
                <a:lnTo>
                  <a:pt x="2565581" y="8667"/>
                </a:lnTo>
                <a:lnTo>
                  <a:pt x="1954536" y="8667"/>
                </a:lnTo>
                <a:lnTo>
                  <a:pt x="1187481" y="8667"/>
                </a:lnTo>
                <a:cubicBezTo>
                  <a:pt x="1035081" y="9389"/>
                  <a:pt x="1058193" y="7223"/>
                  <a:pt x="1040136" y="13001"/>
                </a:cubicBezTo>
                <a:cubicBezTo>
                  <a:pt x="1022079" y="18779"/>
                  <a:pt x="1057471" y="30336"/>
                  <a:pt x="1079139" y="43337"/>
                </a:cubicBezTo>
                <a:cubicBezTo>
                  <a:pt x="1100807" y="56338"/>
                  <a:pt x="1128254" y="77284"/>
                  <a:pt x="1170146" y="91007"/>
                </a:cubicBezTo>
                <a:cubicBezTo>
                  <a:pt x="1212038" y="104730"/>
                  <a:pt x="1292211" y="113397"/>
                  <a:pt x="1330491" y="125676"/>
                </a:cubicBezTo>
                <a:cubicBezTo>
                  <a:pt x="1368771" y="137955"/>
                  <a:pt x="1376716" y="152400"/>
                  <a:pt x="1399829" y="164679"/>
                </a:cubicBezTo>
                <a:cubicBezTo>
                  <a:pt x="1422942" y="176958"/>
                  <a:pt x="1469168" y="199348"/>
                  <a:pt x="1469168" y="199348"/>
                </a:cubicBezTo>
                <a:cubicBezTo>
                  <a:pt x="1482891" y="210182"/>
                  <a:pt x="1481447" y="218128"/>
                  <a:pt x="1482169" y="229684"/>
                </a:cubicBezTo>
                <a:cubicBezTo>
                  <a:pt x="1482891" y="241240"/>
                  <a:pt x="1474946" y="255685"/>
                  <a:pt x="1473501" y="268686"/>
                </a:cubicBezTo>
                <a:cubicBezTo>
                  <a:pt x="1472056" y="281687"/>
                  <a:pt x="1473501" y="307689"/>
                  <a:pt x="1473501" y="307689"/>
                </a:cubicBezTo>
                <a:cubicBezTo>
                  <a:pt x="1471334" y="317079"/>
                  <a:pt x="1476390" y="322135"/>
                  <a:pt x="1460500" y="325024"/>
                </a:cubicBezTo>
                <a:cubicBezTo>
                  <a:pt x="1444610" y="327913"/>
                  <a:pt x="1401274" y="330080"/>
                  <a:pt x="1378161" y="325024"/>
                </a:cubicBezTo>
                <a:cubicBezTo>
                  <a:pt x="1355048" y="319968"/>
                  <a:pt x="1338436" y="303355"/>
                  <a:pt x="1321824" y="294688"/>
                </a:cubicBezTo>
                <a:cubicBezTo>
                  <a:pt x="1305212" y="286021"/>
                  <a:pt x="1292210" y="276631"/>
                  <a:pt x="1278487" y="273020"/>
                </a:cubicBezTo>
                <a:cubicBezTo>
                  <a:pt x="1264764" y="269409"/>
                  <a:pt x="1239484" y="273020"/>
                  <a:pt x="1239484" y="273020"/>
                </a:cubicBezTo>
                <a:cubicBezTo>
                  <a:pt x="1230095" y="273020"/>
                  <a:pt x="1230095" y="265797"/>
                  <a:pt x="1222150" y="273020"/>
                </a:cubicBezTo>
                <a:cubicBezTo>
                  <a:pt x="1214205" y="280243"/>
                  <a:pt x="1200481" y="297578"/>
                  <a:pt x="1191814" y="316357"/>
                </a:cubicBezTo>
                <a:cubicBezTo>
                  <a:pt x="1183147" y="335136"/>
                  <a:pt x="1176647" y="367638"/>
                  <a:pt x="1170146" y="385695"/>
                </a:cubicBezTo>
                <a:cubicBezTo>
                  <a:pt x="1163646" y="403752"/>
                  <a:pt x="1162200" y="418198"/>
                  <a:pt x="1152811" y="424698"/>
                </a:cubicBezTo>
                <a:cubicBezTo>
                  <a:pt x="1143422" y="431198"/>
                  <a:pt x="1123198" y="430476"/>
                  <a:pt x="1113809" y="424698"/>
                </a:cubicBezTo>
                <a:cubicBezTo>
                  <a:pt x="1104420" y="418920"/>
                  <a:pt x="1107308" y="403752"/>
                  <a:pt x="1096474" y="390029"/>
                </a:cubicBezTo>
                <a:cubicBezTo>
                  <a:pt x="1085640" y="376306"/>
                  <a:pt x="1058194" y="352470"/>
                  <a:pt x="1048804" y="342358"/>
                </a:cubicBezTo>
                <a:cubicBezTo>
                  <a:pt x="1039414" y="332246"/>
                  <a:pt x="1052415" y="332246"/>
                  <a:pt x="1040136" y="329357"/>
                </a:cubicBezTo>
                <a:cubicBezTo>
                  <a:pt x="1027857" y="326468"/>
                  <a:pt x="991022" y="323579"/>
                  <a:pt x="975132" y="325024"/>
                </a:cubicBezTo>
                <a:cubicBezTo>
                  <a:pt x="959242" y="326469"/>
                  <a:pt x="955630" y="329358"/>
                  <a:pt x="944796" y="338025"/>
                </a:cubicBezTo>
                <a:cubicBezTo>
                  <a:pt x="933962" y="346692"/>
                  <a:pt x="920239" y="366194"/>
                  <a:pt x="910127" y="377028"/>
                </a:cubicBezTo>
                <a:cubicBezTo>
                  <a:pt x="900015" y="387862"/>
                  <a:pt x="892792" y="393641"/>
                  <a:pt x="884125" y="403030"/>
                </a:cubicBezTo>
                <a:cubicBezTo>
                  <a:pt x="875458" y="412419"/>
                  <a:pt x="874013" y="431920"/>
                  <a:pt x="858123" y="433365"/>
                </a:cubicBezTo>
                <a:cubicBezTo>
                  <a:pt x="842233" y="434810"/>
                  <a:pt x="810453" y="427587"/>
                  <a:pt x="788785" y="411697"/>
                </a:cubicBezTo>
                <a:cubicBezTo>
                  <a:pt x="767117" y="395807"/>
                  <a:pt x="745449" y="361860"/>
                  <a:pt x="728114" y="338025"/>
                </a:cubicBezTo>
                <a:cubicBezTo>
                  <a:pt x="710779" y="314190"/>
                  <a:pt x="704278" y="291076"/>
                  <a:pt x="684777" y="268686"/>
                </a:cubicBezTo>
                <a:cubicBezTo>
                  <a:pt x="665276" y="246296"/>
                  <a:pt x="630606" y="221739"/>
                  <a:pt x="611105" y="203682"/>
                </a:cubicBezTo>
                <a:cubicBezTo>
                  <a:pt x="591604" y="185625"/>
                  <a:pt x="580770" y="171179"/>
                  <a:pt x="567769" y="160345"/>
                </a:cubicBezTo>
                <a:cubicBezTo>
                  <a:pt x="554768" y="149511"/>
                  <a:pt x="545379" y="144455"/>
                  <a:pt x="533100" y="138677"/>
                </a:cubicBezTo>
                <a:cubicBezTo>
                  <a:pt x="520821" y="132899"/>
                  <a:pt x="507098" y="127843"/>
                  <a:pt x="494097" y="125676"/>
                </a:cubicBezTo>
                <a:cubicBezTo>
                  <a:pt x="481096" y="123509"/>
                  <a:pt x="466650" y="118453"/>
                  <a:pt x="455094" y="125676"/>
                </a:cubicBezTo>
                <a:cubicBezTo>
                  <a:pt x="443538" y="132899"/>
                  <a:pt x="434870" y="140121"/>
                  <a:pt x="424758" y="169012"/>
                </a:cubicBezTo>
                <a:cubicBezTo>
                  <a:pt x="414646" y="197903"/>
                  <a:pt x="400923" y="249907"/>
                  <a:pt x="394423" y="299022"/>
                </a:cubicBezTo>
                <a:cubicBezTo>
                  <a:pt x="387923" y="348137"/>
                  <a:pt x="387922" y="409530"/>
                  <a:pt x="385755" y="463701"/>
                </a:cubicBezTo>
                <a:cubicBezTo>
                  <a:pt x="383588" y="517872"/>
                  <a:pt x="385756" y="578543"/>
                  <a:pt x="381422" y="624046"/>
                </a:cubicBezTo>
                <a:cubicBezTo>
                  <a:pt x="377089" y="669549"/>
                  <a:pt x="370588" y="707829"/>
                  <a:pt x="359754" y="736720"/>
                </a:cubicBezTo>
                <a:cubicBezTo>
                  <a:pt x="348920" y="765611"/>
                  <a:pt x="331585" y="769223"/>
                  <a:pt x="316417" y="797392"/>
                </a:cubicBezTo>
                <a:cubicBezTo>
                  <a:pt x="301249" y="825561"/>
                  <a:pt x="286804" y="872508"/>
                  <a:pt x="268747" y="905733"/>
                </a:cubicBezTo>
                <a:cubicBezTo>
                  <a:pt x="250690" y="938957"/>
                  <a:pt x="226133" y="973626"/>
                  <a:pt x="208076" y="996739"/>
                </a:cubicBezTo>
                <a:cubicBezTo>
                  <a:pt x="190019" y="1019852"/>
                  <a:pt x="178463" y="1029242"/>
                  <a:pt x="160406" y="1044410"/>
                </a:cubicBezTo>
                <a:cubicBezTo>
                  <a:pt x="142349" y="1059578"/>
                  <a:pt x="79511" y="1073301"/>
                  <a:pt x="56398" y="1092080"/>
                </a:cubicBezTo>
                <a:close/>
              </a:path>
            </a:pathLst>
          </a:custGeom>
          <a:noFill/>
          <a:ln w="38100">
            <a:solidFill>
              <a:srgbClr val="56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ZoneTexte 14">
            <a:extLst>
              <a:ext uri="{FF2B5EF4-FFF2-40B4-BE49-F238E27FC236}">
                <a16:creationId xmlns:a16="http://schemas.microsoft.com/office/drawing/2014/main" id="{455F640A-7A0D-460D-9271-D88B33A841CB}"/>
              </a:ext>
            </a:extLst>
          </p:cNvPr>
          <p:cNvSpPr txBox="1"/>
          <p:nvPr/>
        </p:nvSpPr>
        <p:spPr>
          <a:xfrm>
            <a:off x="5859757" y="2659371"/>
            <a:ext cx="1480852" cy="1200329"/>
          </a:xfrm>
          <a:prstGeom prst="rect">
            <a:avLst/>
          </a:prstGeom>
          <a:noFill/>
        </p:spPr>
        <p:txBody>
          <a:bodyPr wrap="square" rtlCol="0">
            <a:spAutoFit/>
          </a:bodyPr>
          <a:lstStyle/>
          <a:p>
            <a:r>
              <a:rPr lang="fr-CA" b="1" dirty="0"/>
              <a:t>Ancienne aire de récolte</a:t>
            </a:r>
          </a:p>
          <a:p>
            <a:endParaRPr lang="fr-CA" dirty="0"/>
          </a:p>
        </p:txBody>
      </p:sp>
      <p:cxnSp>
        <p:nvCxnSpPr>
          <p:cNvPr id="16" name="Connecteur droit avec flèche 15">
            <a:extLst>
              <a:ext uri="{FF2B5EF4-FFF2-40B4-BE49-F238E27FC236}">
                <a16:creationId xmlns:a16="http://schemas.microsoft.com/office/drawing/2014/main" id="{FCCF6D53-D733-41D8-8F69-A3707C5108FA}"/>
              </a:ext>
            </a:extLst>
          </p:cNvPr>
          <p:cNvCxnSpPr>
            <a:cxnSpLocks/>
          </p:cNvCxnSpPr>
          <p:nvPr/>
        </p:nvCxnSpPr>
        <p:spPr>
          <a:xfrm flipV="1">
            <a:off x="6552647" y="3089598"/>
            <a:ext cx="1092196" cy="198496"/>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Connecteur droit avec flèche 16">
            <a:extLst>
              <a:ext uri="{FF2B5EF4-FFF2-40B4-BE49-F238E27FC236}">
                <a16:creationId xmlns:a16="http://schemas.microsoft.com/office/drawing/2014/main" id="{E5994574-2FE6-4355-BDB5-2D4C70F7BCC9}"/>
              </a:ext>
            </a:extLst>
          </p:cNvPr>
          <p:cNvCxnSpPr>
            <a:cxnSpLocks/>
          </p:cNvCxnSpPr>
          <p:nvPr/>
        </p:nvCxnSpPr>
        <p:spPr>
          <a:xfrm flipV="1">
            <a:off x="6552647" y="2744551"/>
            <a:ext cx="641775" cy="543544"/>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6" name="Graphique 5" descr="Arrosage des plantes avec un remplissage uni">
            <a:extLst>
              <a:ext uri="{FF2B5EF4-FFF2-40B4-BE49-F238E27FC236}">
                <a16:creationId xmlns:a16="http://schemas.microsoft.com/office/drawing/2014/main" id="{2F9CAC4E-DAB4-47AA-A96C-69FFBAE647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1216" y="1810241"/>
            <a:ext cx="914400" cy="914400"/>
          </a:xfrm>
          <a:prstGeom prst="rect">
            <a:avLst/>
          </a:prstGeom>
        </p:spPr>
      </p:pic>
    </p:spTree>
    <p:extLst>
      <p:ext uri="{BB962C8B-B14F-4D97-AF65-F5344CB8AC3E}">
        <p14:creationId xmlns:p14="http://schemas.microsoft.com/office/powerpoint/2010/main" val="554778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600" y="283851"/>
            <a:ext cx="9826580" cy="550607"/>
          </a:xfrm>
        </p:spPr>
        <p:txBody>
          <a:bodyPr>
            <a:noAutofit/>
          </a:bodyPr>
          <a:lstStyle/>
          <a:p>
            <a:r>
              <a:rPr lang="fr-CA" sz="3200" dirty="0">
                <a:ea typeface="+mn-lt"/>
                <a:cs typeface="+mn-lt"/>
              </a:rPr>
              <a:t>Autres travaux sylvicoles </a:t>
            </a:r>
            <a:r>
              <a:rPr lang="fr-CA" sz="3200" b="0" dirty="0">
                <a:ea typeface="+mn-lt"/>
                <a:cs typeface="+mn-lt"/>
              </a:rPr>
              <a:t>– </a:t>
            </a:r>
            <a:r>
              <a:rPr lang="fr-CA" sz="2400" b="0" dirty="0">
                <a:ea typeface="+mn-lt"/>
                <a:cs typeface="+mn-lt"/>
              </a:rPr>
              <a:t>traitements sylvicoles non commerciaux</a:t>
            </a:r>
            <a:endParaRPr lang="fr-CA" sz="3200" dirty="0"/>
          </a:p>
        </p:txBody>
      </p:sp>
      <p:sp>
        <p:nvSpPr>
          <p:cNvPr id="5" name="Espace réservé du numéro de diapositive 4"/>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41</a:t>
            </a:fld>
            <a:endParaRPr lang="fr-CA" dirty="0"/>
          </a:p>
        </p:txBody>
      </p:sp>
      <p:pic>
        <p:nvPicPr>
          <p:cNvPr id="4" name="Image 3" descr="Une image contenant carte&#10;&#10;Description générée automatiquement">
            <a:extLst>
              <a:ext uri="{FF2B5EF4-FFF2-40B4-BE49-F238E27FC236}">
                <a16:creationId xmlns:a16="http://schemas.microsoft.com/office/drawing/2014/main" id="{37034D99-DEF7-43C2-BB04-323274450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153127"/>
            <a:ext cx="11650607" cy="2557762"/>
          </a:xfrm>
          <a:prstGeom prst="rect">
            <a:avLst/>
          </a:prstGeom>
        </p:spPr>
      </p:pic>
      <p:sp>
        <p:nvSpPr>
          <p:cNvPr id="7" name="Forme libre : forme 6">
            <a:extLst>
              <a:ext uri="{FF2B5EF4-FFF2-40B4-BE49-F238E27FC236}">
                <a16:creationId xmlns:a16="http://schemas.microsoft.com/office/drawing/2014/main" id="{49851204-BE15-41F0-AD15-CBBE0A828F8E}"/>
              </a:ext>
            </a:extLst>
          </p:cNvPr>
          <p:cNvSpPr/>
          <p:nvPr/>
        </p:nvSpPr>
        <p:spPr>
          <a:xfrm>
            <a:off x="5276154" y="2819609"/>
            <a:ext cx="713214" cy="433471"/>
          </a:xfrm>
          <a:custGeom>
            <a:avLst/>
            <a:gdLst>
              <a:gd name="connsiteX0" fmla="*/ 24649 w 713214"/>
              <a:gd name="connsiteY0" fmla="*/ 421961 h 433471"/>
              <a:gd name="connsiteX1" fmla="*/ 335426 w 713214"/>
              <a:gd name="connsiteY1" fmla="*/ 421961 h 433471"/>
              <a:gd name="connsiteX2" fmla="*/ 676085 w 713214"/>
              <a:gd name="connsiteY2" fmla="*/ 421961 h 433471"/>
              <a:gd name="connsiteX3" fmla="*/ 682061 w 713214"/>
              <a:gd name="connsiteY3" fmla="*/ 266572 h 433471"/>
              <a:gd name="connsiteX4" fmla="*/ 711944 w 713214"/>
              <a:gd name="connsiteY4" fmla="*/ 188878 h 433471"/>
              <a:gd name="connsiteX5" fmla="*/ 634249 w 713214"/>
              <a:gd name="connsiteY5" fmla="*/ 164972 h 433471"/>
              <a:gd name="connsiteX6" fmla="*/ 508744 w 713214"/>
              <a:gd name="connsiteY6" fmla="*/ 224737 h 433471"/>
              <a:gd name="connsiteX7" fmla="*/ 389214 w 713214"/>
              <a:gd name="connsiteY7" fmla="*/ 266572 h 433471"/>
              <a:gd name="connsiteX8" fmla="*/ 269685 w 713214"/>
              <a:gd name="connsiteY8" fmla="*/ 260596 h 433471"/>
              <a:gd name="connsiteX9" fmla="*/ 215896 w 713214"/>
              <a:gd name="connsiteY9" fmla="*/ 248643 h 433471"/>
              <a:gd name="connsiteX10" fmla="*/ 191991 w 713214"/>
              <a:gd name="connsiteY10" fmla="*/ 188878 h 433471"/>
              <a:gd name="connsiteX11" fmla="*/ 197967 w 713214"/>
              <a:gd name="connsiteY11" fmla="*/ 69349 h 433471"/>
              <a:gd name="connsiteX12" fmla="*/ 239802 w 713214"/>
              <a:gd name="connsiteY12" fmla="*/ 39467 h 433471"/>
              <a:gd name="connsiteX13" fmla="*/ 269685 w 713214"/>
              <a:gd name="connsiteY13" fmla="*/ 15561 h 433471"/>
              <a:gd name="connsiteX14" fmla="*/ 251755 w 713214"/>
              <a:gd name="connsiteY14" fmla="*/ 3608 h 433471"/>
              <a:gd name="connsiteX15" fmla="*/ 162108 w 713214"/>
              <a:gd name="connsiteY15" fmla="*/ 81302 h 433471"/>
              <a:gd name="connsiteX16" fmla="*/ 114296 w 713214"/>
              <a:gd name="connsiteY16" fmla="*/ 182902 h 433471"/>
              <a:gd name="connsiteX17" fmla="*/ 66485 w 713214"/>
              <a:gd name="connsiteY17" fmla="*/ 278525 h 433471"/>
              <a:gd name="connsiteX18" fmla="*/ 24649 w 713214"/>
              <a:gd name="connsiteY18" fmla="*/ 362196 h 433471"/>
              <a:gd name="connsiteX19" fmla="*/ 24649 w 713214"/>
              <a:gd name="connsiteY19" fmla="*/ 421961 h 4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3214" h="433471">
                <a:moveTo>
                  <a:pt x="24649" y="421961"/>
                </a:moveTo>
                <a:cubicBezTo>
                  <a:pt x="76445" y="431922"/>
                  <a:pt x="335426" y="421961"/>
                  <a:pt x="335426" y="421961"/>
                </a:cubicBezTo>
                <a:cubicBezTo>
                  <a:pt x="443999" y="421961"/>
                  <a:pt x="618313" y="447859"/>
                  <a:pt x="676085" y="421961"/>
                </a:cubicBezTo>
                <a:cubicBezTo>
                  <a:pt x="733858" y="396063"/>
                  <a:pt x="676085" y="305419"/>
                  <a:pt x="682061" y="266572"/>
                </a:cubicBezTo>
                <a:cubicBezTo>
                  <a:pt x="688038" y="227725"/>
                  <a:pt x="719913" y="205811"/>
                  <a:pt x="711944" y="188878"/>
                </a:cubicBezTo>
                <a:cubicBezTo>
                  <a:pt x="703975" y="171945"/>
                  <a:pt x="668116" y="158996"/>
                  <a:pt x="634249" y="164972"/>
                </a:cubicBezTo>
                <a:cubicBezTo>
                  <a:pt x="600382" y="170948"/>
                  <a:pt x="549583" y="207804"/>
                  <a:pt x="508744" y="224737"/>
                </a:cubicBezTo>
                <a:cubicBezTo>
                  <a:pt x="467905" y="241670"/>
                  <a:pt x="429057" y="260596"/>
                  <a:pt x="389214" y="266572"/>
                </a:cubicBezTo>
                <a:cubicBezTo>
                  <a:pt x="349371" y="272548"/>
                  <a:pt x="298571" y="263584"/>
                  <a:pt x="269685" y="260596"/>
                </a:cubicBezTo>
                <a:cubicBezTo>
                  <a:pt x="240799" y="257608"/>
                  <a:pt x="228845" y="260596"/>
                  <a:pt x="215896" y="248643"/>
                </a:cubicBezTo>
                <a:cubicBezTo>
                  <a:pt x="202947" y="236690"/>
                  <a:pt x="194979" y="218760"/>
                  <a:pt x="191991" y="188878"/>
                </a:cubicBezTo>
                <a:cubicBezTo>
                  <a:pt x="189003" y="158996"/>
                  <a:pt x="189999" y="94251"/>
                  <a:pt x="197967" y="69349"/>
                </a:cubicBezTo>
                <a:cubicBezTo>
                  <a:pt x="205935" y="44447"/>
                  <a:pt x="227849" y="48432"/>
                  <a:pt x="239802" y="39467"/>
                </a:cubicBezTo>
                <a:cubicBezTo>
                  <a:pt x="251755" y="30502"/>
                  <a:pt x="269685" y="15561"/>
                  <a:pt x="269685" y="15561"/>
                </a:cubicBezTo>
                <a:cubicBezTo>
                  <a:pt x="271677" y="9585"/>
                  <a:pt x="269684" y="-7349"/>
                  <a:pt x="251755" y="3608"/>
                </a:cubicBezTo>
                <a:cubicBezTo>
                  <a:pt x="233826" y="14565"/>
                  <a:pt x="185018" y="51420"/>
                  <a:pt x="162108" y="81302"/>
                </a:cubicBezTo>
                <a:cubicBezTo>
                  <a:pt x="139198" y="111184"/>
                  <a:pt x="130233" y="150032"/>
                  <a:pt x="114296" y="182902"/>
                </a:cubicBezTo>
                <a:cubicBezTo>
                  <a:pt x="98359" y="215772"/>
                  <a:pt x="66485" y="278525"/>
                  <a:pt x="66485" y="278525"/>
                </a:cubicBezTo>
                <a:cubicBezTo>
                  <a:pt x="51544" y="308407"/>
                  <a:pt x="31622" y="339286"/>
                  <a:pt x="24649" y="362196"/>
                </a:cubicBezTo>
                <a:cubicBezTo>
                  <a:pt x="17676" y="385106"/>
                  <a:pt x="-27147" y="412000"/>
                  <a:pt x="24649" y="421961"/>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Forme libre : forme 7">
            <a:extLst>
              <a:ext uri="{FF2B5EF4-FFF2-40B4-BE49-F238E27FC236}">
                <a16:creationId xmlns:a16="http://schemas.microsoft.com/office/drawing/2014/main" id="{2FDF8F4C-E502-4029-9EC4-57B8610DA667}"/>
              </a:ext>
            </a:extLst>
          </p:cNvPr>
          <p:cNvSpPr/>
          <p:nvPr/>
        </p:nvSpPr>
        <p:spPr>
          <a:xfrm>
            <a:off x="6804319" y="2202409"/>
            <a:ext cx="1102819" cy="1029293"/>
          </a:xfrm>
          <a:custGeom>
            <a:avLst/>
            <a:gdLst>
              <a:gd name="connsiteX0" fmla="*/ 50693 w 1102819"/>
              <a:gd name="connsiteY0" fmla="*/ 1010725 h 1029293"/>
              <a:gd name="connsiteX1" fmla="*/ 104481 w 1102819"/>
              <a:gd name="connsiteY1" fmla="*/ 933031 h 1029293"/>
              <a:gd name="connsiteX2" fmla="*/ 86552 w 1102819"/>
              <a:gd name="connsiteY2" fmla="*/ 789595 h 1029293"/>
              <a:gd name="connsiteX3" fmla="*/ 50693 w 1102819"/>
              <a:gd name="connsiteY3" fmla="*/ 580419 h 1029293"/>
              <a:gd name="connsiteX4" fmla="*/ 14834 w 1102819"/>
              <a:gd name="connsiteY4" fmla="*/ 401125 h 1029293"/>
              <a:gd name="connsiteX5" fmla="*/ 8857 w 1102819"/>
              <a:gd name="connsiteY5" fmla="*/ 293548 h 1029293"/>
              <a:gd name="connsiteX6" fmla="*/ 134363 w 1102819"/>
              <a:gd name="connsiteY6" fmla="*/ 251713 h 1029293"/>
              <a:gd name="connsiteX7" fmla="*/ 188152 w 1102819"/>
              <a:gd name="connsiteY7" fmla="*/ 233784 h 1029293"/>
              <a:gd name="connsiteX8" fmla="*/ 224010 w 1102819"/>
              <a:gd name="connsiteY8" fmla="*/ 138160 h 1029293"/>
              <a:gd name="connsiteX9" fmla="*/ 247916 w 1102819"/>
              <a:gd name="connsiteY9" fmla="*/ 42537 h 1029293"/>
              <a:gd name="connsiteX10" fmla="*/ 349516 w 1102819"/>
              <a:gd name="connsiteY10" fmla="*/ 701 h 1029293"/>
              <a:gd name="connsiteX11" fmla="*/ 421234 w 1102819"/>
              <a:gd name="connsiteY11" fmla="*/ 18631 h 1029293"/>
              <a:gd name="connsiteX12" fmla="*/ 451116 w 1102819"/>
              <a:gd name="connsiteY12" fmla="*/ 48513 h 1029293"/>
              <a:gd name="connsiteX13" fmla="*/ 666269 w 1102819"/>
              <a:gd name="connsiteY13" fmla="*/ 66442 h 1029293"/>
              <a:gd name="connsiteX14" fmla="*/ 797752 w 1102819"/>
              <a:gd name="connsiteY14" fmla="*/ 54489 h 1029293"/>
              <a:gd name="connsiteX15" fmla="*/ 899352 w 1102819"/>
              <a:gd name="connsiteY15" fmla="*/ 54489 h 1029293"/>
              <a:gd name="connsiteX16" fmla="*/ 959116 w 1102819"/>
              <a:gd name="connsiteY16" fmla="*/ 96325 h 1029293"/>
              <a:gd name="connsiteX17" fmla="*/ 953140 w 1102819"/>
              <a:gd name="connsiteY17" fmla="*/ 162066 h 1029293"/>
              <a:gd name="connsiteX18" fmla="*/ 929234 w 1102819"/>
              <a:gd name="connsiteY18" fmla="*/ 263666 h 1029293"/>
              <a:gd name="connsiteX19" fmla="*/ 875446 w 1102819"/>
              <a:gd name="connsiteY19" fmla="*/ 317454 h 1029293"/>
              <a:gd name="connsiteX20" fmla="*/ 833610 w 1102819"/>
              <a:gd name="connsiteY20" fmla="*/ 401125 h 1029293"/>
              <a:gd name="connsiteX21" fmla="*/ 845563 w 1102819"/>
              <a:gd name="connsiteY21" fmla="*/ 460889 h 1029293"/>
              <a:gd name="connsiteX22" fmla="*/ 965093 w 1102819"/>
              <a:gd name="connsiteY22" fmla="*/ 484795 h 1029293"/>
              <a:gd name="connsiteX23" fmla="*/ 1060716 w 1102819"/>
              <a:gd name="connsiteY23" fmla="*/ 460889 h 1029293"/>
              <a:gd name="connsiteX24" fmla="*/ 1102552 w 1102819"/>
              <a:gd name="connsiteY24" fmla="*/ 431007 h 1029293"/>
              <a:gd name="connsiteX25" fmla="*/ 1078646 w 1102819"/>
              <a:gd name="connsiteY25" fmla="*/ 634207 h 1029293"/>
              <a:gd name="connsiteX26" fmla="*/ 1078646 w 1102819"/>
              <a:gd name="connsiteY26" fmla="*/ 831431 h 1029293"/>
              <a:gd name="connsiteX27" fmla="*/ 1060716 w 1102819"/>
              <a:gd name="connsiteY27" fmla="*/ 879242 h 1029293"/>
              <a:gd name="connsiteX28" fmla="*/ 965093 w 1102819"/>
              <a:gd name="connsiteY28" fmla="*/ 992795 h 1029293"/>
              <a:gd name="connsiteX29" fmla="*/ 923257 w 1102819"/>
              <a:gd name="connsiteY29" fmla="*/ 1028654 h 1029293"/>
              <a:gd name="connsiteX30" fmla="*/ 666269 w 1102819"/>
              <a:gd name="connsiteY30" fmla="*/ 1016701 h 1029293"/>
              <a:gd name="connsiteX31" fmla="*/ 373422 w 1102819"/>
              <a:gd name="connsiteY31" fmla="*/ 1022678 h 1029293"/>
              <a:gd name="connsiteX32" fmla="*/ 170222 w 1102819"/>
              <a:gd name="connsiteY32" fmla="*/ 1010725 h 1029293"/>
              <a:gd name="connsiteX33" fmla="*/ 50693 w 1102819"/>
              <a:gd name="connsiteY33" fmla="*/ 1010725 h 102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2819" h="1029293">
                <a:moveTo>
                  <a:pt x="50693" y="1010725"/>
                </a:moveTo>
                <a:cubicBezTo>
                  <a:pt x="39736" y="997776"/>
                  <a:pt x="98505" y="969886"/>
                  <a:pt x="104481" y="933031"/>
                </a:cubicBezTo>
                <a:cubicBezTo>
                  <a:pt x="110458" y="896176"/>
                  <a:pt x="95517" y="848364"/>
                  <a:pt x="86552" y="789595"/>
                </a:cubicBezTo>
                <a:cubicBezTo>
                  <a:pt x="77587" y="730826"/>
                  <a:pt x="62646" y="645164"/>
                  <a:pt x="50693" y="580419"/>
                </a:cubicBezTo>
                <a:cubicBezTo>
                  <a:pt x="38740" y="515674"/>
                  <a:pt x="21807" y="448937"/>
                  <a:pt x="14834" y="401125"/>
                </a:cubicBezTo>
                <a:cubicBezTo>
                  <a:pt x="7861" y="353313"/>
                  <a:pt x="-11064" y="318450"/>
                  <a:pt x="8857" y="293548"/>
                </a:cubicBezTo>
                <a:cubicBezTo>
                  <a:pt x="28778" y="268646"/>
                  <a:pt x="134363" y="251713"/>
                  <a:pt x="134363" y="251713"/>
                </a:cubicBezTo>
                <a:cubicBezTo>
                  <a:pt x="164246" y="241752"/>
                  <a:pt x="173211" y="252709"/>
                  <a:pt x="188152" y="233784"/>
                </a:cubicBezTo>
                <a:cubicBezTo>
                  <a:pt x="203093" y="214859"/>
                  <a:pt x="214049" y="170034"/>
                  <a:pt x="224010" y="138160"/>
                </a:cubicBezTo>
                <a:cubicBezTo>
                  <a:pt x="233971" y="106285"/>
                  <a:pt x="226998" y="65447"/>
                  <a:pt x="247916" y="42537"/>
                </a:cubicBezTo>
                <a:cubicBezTo>
                  <a:pt x="268834" y="19627"/>
                  <a:pt x="320630" y="4685"/>
                  <a:pt x="349516" y="701"/>
                </a:cubicBezTo>
                <a:cubicBezTo>
                  <a:pt x="378402" y="-3283"/>
                  <a:pt x="404301" y="10662"/>
                  <a:pt x="421234" y="18631"/>
                </a:cubicBezTo>
                <a:cubicBezTo>
                  <a:pt x="438167" y="26600"/>
                  <a:pt x="410277" y="40544"/>
                  <a:pt x="451116" y="48513"/>
                </a:cubicBezTo>
                <a:cubicBezTo>
                  <a:pt x="491955" y="56481"/>
                  <a:pt x="608496" y="65446"/>
                  <a:pt x="666269" y="66442"/>
                </a:cubicBezTo>
                <a:cubicBezTo>
                  <a:pt x="724042" y="67438"/>
                  <a:pt x="758905" y="56481"/>
                  <a:pt x="797752" y="54489"/>
                </a:cubicBezTo>
                <a:cubicBezTo>
                  <a:pt x="836599" y="52497"/>
                  <a:pt x="872458" y="47516"/>
                  <a:pt x="899352" y="54489"/>
                </a:cubicBezTo>
                <a:cubicBezTo>
                  <a:pt x="926246" y="61462"/>
                  <a:pt x="950151" y="78396"/>
                  <a:pt x="959116" y="96325"/>
                </a:cubicBezTo>
                <a:cubicBezTo>
                  <a:pt x="968081" y="114254"/>
                  <a:pt x="958120" y="134176"/>
                  <a:pt x="953140" y="162066"/>
                </a:cubicBezTo>
                <a:cubicBezTo>
                  <a:pt x="948160" y="189956"/>
                  <a:pt x="942183" y="237768"/>
                  <a:pt x="929234" y="263666"/>
                </a:cubicBezTo>
                <a:cubicBezTo>
                  <a:pt x="916285" y="289564"/>
                  <a:pt x="891383" y="294544"/>
                  <a:pt x="875446" y="317454"/>
                </a:cubicBezTo>
                <a:cubicBezTo>
                  <a:pt x="859509" y="340364"/>
                  <a:pt x="838590" y="377219"/>
                  <a:pt x="833610" y="401125"/>
                </a:cubicBezTo>
                <a:cubicBezTo>
                  <a:pt x="828630" y="425031"/>
                  <a:pt x="823649" y="446944"/>
                  <a:pt x="845563" y="460889"/>
                </a:cubicBezTo>
                <a:cubicBezTo>
                  <a:pt x="867477" y="474834"/>
                  <a:pt x="929234" y="484795"/>
                  <a:pt x="965093" y="484795"/>
                </a:cubicBezTo>
                <a:cubicBezTo>
                  <a:pt x="1000952" y="484795"/>
                  <a:pt x="1037806" y="469854"/>
                  <a:pt x="1060716" y="460889"/>
                </a:cubicBezTo>
                <a:cubicBezTo>
                  <a:pt x="1083626" y="451924"/>
                  <a:pt x="1099564" y="402121"/>
                  <a:pt x="1102552" y="431007"/>
                </a:cubicBezTo>
                <a:cubicBezTo>
                  <a:pt x="1105540" y="459893"/>
                  <a:pt x="1082630" y="567470"/>
                  <a:pt x="1078646" y="634207"/>
                </a:cubicBezTo>
                <a:cubicBezTo>
                  <a:pt x="1074662" y="700944"/>
                  <a:pt x="1081634" y="790592"/>
                  <a:pt x="1078646" y="831431"/>
                </a:cubicBezTo>
                <a:cubicBezTo>
                  <a:pt x="1075658" y="872270"/>
                  <a:pt x="1079641" y="852348"/>
                  <a:pt x="1060716" y="879242"/>
                </a:cubicBezTo>
                <a:cubicBezTo>
                  <a:pt x="1041791" y="906136"/>
                  <a:pt x="988003" y="967893"/>
                  <a:pt x="965093" y="992795"/>
                </a:cubicBezTo>
                <a:cubicBezTo>
                  <a:pt x="942183" y="1017697"/>
                  <a:pt x="973061" y="1024670"/>
                  <a:pt x="923257" y="1028654"/>
                </a:cubicBezTo>
                <a:cubicBezTo>
                  <a:pt x="873453" y="1032638"/>
                  <a:pt x="666269" y="1016701"/>
                  <a:pt x="666269" y="1016701"/>
                </a:cubicBezTo>
                <a:cubicBezTo>
                  <a:pt x="574630" y="1015705"/>
                  <a:pt x="456096" y="1023674"/>
                  <a:pt x="373422" y="1022678"/>
                </a:cubicBezTo>
                <a:cubicBezTo>
                  <a:pt x="290748" y="1021682"/>
                  <a:pt x="218034" y="1012717"/>
                  <a:pt x="170222" y="1010725"/>
                </a:cubicBezTo>
                <a:cubicBezTo>
                  <a:pt x="122410" y="1008733"/>
                  <a:pt x="61650" y="1023674"/>
                  <a:pt x="50693" y="1010725"/>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Forme libre : forme 8">
            <a:extLst>
              <a:ext uri="{FF2B5EF4-FFF2-40B4-BE49-F238E27FC236}">
                <a16:creationId xmlns:a16="http://schemas.microsoft.com/office/drawing/2014/main" id="{8486C916-9C42-4186-A014-24F8FD0510DC}"/>
              </a:ext>
            </a:extLst>
          </p:cNvPr>
          <p:cNvSpPr/>
          <p:nvPr/>
        </p:nvSpPr>
        <p:spPr>
          <a:xfrm>
            <a:off x="9596133" y="2519528"/>
            <a:ext cx="1365005" cy="673284"/>
          </a:xfrm>
          <a:custGeom>
            <a:avLst/>
            <a:gdLst>
              <a:gd name="connsiteX0" fmla="*/ 2079 w 1365005"/>
              <a:gd name="connsiteY0" fmla="*/ 663717 h 673284"/>
              <a:gd name="connsiteX1" fmla="*/ 181373 w 1365005"/>
              <a:gd name="connsiteY1" fmla="*/ 580047 h 673284"/>
              <a:gd name="connsiteX2" fmla="*/ 348714 w 1365005"/>
              <a:gd name="connsiteY2" fmla="*/ 544188 h 673284"/>
              <a:gd name="connsiteX3" fmla="*/ 510079 w 1365005"/>
              <a:gd name="connsiteY3" fmla="*/ 550164 h 673284"/>
              <a:gd name="connsiteX4" fmla="*/ 743161 w 1365005"/>
              <a:gd name="connsiteY4" fmla="*/ 568094 h 673284"/>
              <a:gd name="connsiteX5" fmla="*/ 784996 w 1365005"/>
              <a:gd name="connsiteY5" fmla="*/ 562117 h 673284"/>
              <a:gd name="connsiteX6" fmla="*/ 868667 w 1365005"/>
              <a:gd name="connsiteY6" fmla="*/ 460517 h 673284"/>
              <a:gd name="connsiteX7" fmla="*/ 862691 w 1365005"/>
              <a:gd name="connsiteY7" fmla="*/ 364894 h 673284"/>
              <a:gd name="connsiteX8" fmla="*/ 868667 w 1365005"/>
              <a:gd name="connsiteY8" fmla="*/ 191576 h 673284"/>
              <a:gd name="connsiteX9" fmla="*/ 958314 w 1365005"/>
              <a:gd name="connsiteY9" fmla="*/ 89976 h 673284"/>
              <a:gd name="connsiteX10" fmla="*/ 1059914 w 1365005"/>
              <a:gd name="connsiteY10" fmla="*/ 48141 h 673284"/>
              <a:gd name="connsiteX11" fmla="*/ 1143585 w 1365005"/>
              <a:gd name="connsiteY11" fmla="*/ 329 h 673284"/>
              <a:gd name="connsiteX12" fmla="*/ 1221279 w 1365005"/>
              <a:gd name="connsiteY12" fmla="*/ 30212 h 673284"/>
              <a:gd name="connsiteX13" fmla="*/ 1292996 w 1365005"/>
              <a:gd name="connsiteY13" fmla="*/ 89976 h 673284"/>
              <a:gd name="connsiteX14" fmla="*/ 1346785 w 1365005"/>
              <a:gd name="connsiteY14" fmla="*/ 155717 h 673284"/>
              <a:gd name="connsiteX15" fmla="*/ 1364714 w 1365005"/>
              <a:gd name="connsiteY15" fmla="*/ 161694 h 673284"/>
              <a:gd name="connsiteX16" fmla="*/ 1352761 w 1365005"/>
              <a:gd name="connsiteY16" fmla="*/ 257317 h 673284"/>
              <a:gd name="connsiteX17" fmla="*/ 1292996 w 1365005"/>
              <a:gd name="connsiteY17" fmla="*/ 352941 h 673284"/>
              <a:gd name="connsiteX18" fmla="*/ 1245185 w 1365005"/>
              <a:gd name="connsiteY18" fmla="*/ 478447 h 673284"/>
              <a:gd name="connsiteX19" fmla="*/ 1233232 w 1365005"/>
              <a:gd name="connsiteY19" fmla="*/ 556141 h 673284"/>
              <a:gd name="connsiteX20" fmla="*/ 1298973 w 1365005"/>
              <a:gd name="connsiteY20" fmla="*/ 627859 h 673284"/>
              <a:gd name="connsiteX21" fmla="*/ 1322879 w 1365005"/>
              <a:gd name="connsiteY21" fmla="*/ 669694 h 673284"/>
              <a:gd name="connsiteX22" fmla="*/ 1024055 w 1365005"/>
              <a:gd name="connsiteY22" fmla="*/ 669694 h 673284"/>
              <a:gd name="connsiteX23" fmla="*/ 683396 w 1365005"/>
              <a:gd name="connsiteY23" fmla="*/ 657741 h 673284"/>
              <a:gd name="connsiteX24" fmla="*/ 306879 w 1365005"/>
              <a:gd name="connsiteY24" fmla="*/ 657741 h 673284"/>
              <a:gd name="connsiteX25" fmla="*/ 2079 w 1365005"/>
              <a:gd name="connsiteY25" fmla="*/ 663717 h 67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5005" h="673284">
                <a:moveTo>
                  <a:pt x="2079" y="663717"/>
                </a:moveTo>
                <a:cubicBezTo>
                  <a:pt x="-18839" y="650768"/>
                  <a:pt x="123601" y="599968"/>
                  <a:pt x="181373" y="580047"/>
                </a:cubicBezTo>
                <a:cubicBezTo>
                  <a:pt x="239146" y="560125"/>
                  <a:pt x="293930" y="549169"/>
                  <a:pt x="348714" y="544188"/>
                </a:cubicBezTo>
                <a:cubicBezTo>
                  <a:pt x="403498" y="539207"/>
                  <a:pt x="444338" y="546180"/>
                  <a:pt x="510079" y="550164"/>
                </a:cubicBezTo>
                <a:cubicBezTo>
                  <a:pt x="575820" y="554148"/>
                  <a:pt x="697342" y="566102"/>
                  <a:pt x="743161" y="568094"/>
                </a:cubicBezTo>
                <a:cubicBezTo>
                  <a:pt x="788981" y="570086"/>
                  <a:pt x="764078" y="580046"/>
                  <a:pt x="784996" y="562117"/>
                </a:cubicBezTo>
                <a:cubicBezTo>
                  <a:pt x="805914" y="544187"/>
                  <a:pt x="855718" y="493388"/>
                  <a:pt x="868667" y="460517"/>
                </a:cubicBezTo>
                <a:cubicBezTo>
                  <a:pt x="881616" y="427646"/>
                  <a:pt x="862691" y="409717"/>
                  <a:pt x="862691" y="364894"/>
                </a:cubicBezTo>
                <a:cubicBezTo>
                  <a:pt x="862691" y="320071"/>
                  <a:pt x="852730" y="237396"/>
                  <a:pt x="868667" y="191576"/>
                </a:cubicBezTo>
                <a:cubicBezTo>
                  <a:pt x="884604" y="145756"/>
                  <a:pt x="926440" y="113882"/>
                  <a:pt x="958314" y="89976"/>
                </a:cubicBezTo>
                <a:cubicBezTo>
                  <a:pt x="990188" y="66070"/>
                  <a:pt x="1029035" y="63082"/>
                  <a:pt x="1059914" y="48141"/>
                </a:cubicBezTo>
                <a:cubicBezTo>
                  <a:pt x="1090793" y="33200"/>
                  <a:pt x="1116691" y="3317"/>
                  <a:pt x="1143585" y="329"/>
                </a:cubicBezTo>
                <a:cubicBezTo>
                  <a:pt x="1170479" y="-2659"/>
                  <a:pt x="1196377" y="15271"/>
                  <a:pt x="1221279" y="30212"/>
                </a:cubicBezTo>
                <a:cubicBezTo>
                  <a:pt x="1246181" y="45153"/>
                  <a:pt x="1272078" y="69059"/>
                  <a:pt x="1292996" y="89976"/>
                </a:cubicBezTo>
                <a:cubicBezTo>
                  <a:pt x="1313914" y="110893"/>
                  <a:pt x="1346785" y="155717"/>
                  <a:pt x="1346785" y="155717"/>
                </a:cubicBezTo>
                <a:cubicBezTo>
                  <a:pt x="1358738" y="167670"/>
                  <a:pt x="1363718" y="144761"/>
                  <a:pt x="1364714" y="161694"/>
                </a:cubicBezTo>
                <a:cubicBezTo>
                  <a:pt x="1365710" y="178627"/>
                  <a:pt x="1364714" y="225442"/>
                  <a:pt x="1352761" y="257317"/>
                </a:cubicBezTo>
                <a:cubicBezTo>
                  <a:pt x="1340808" y="289191"/>
                  <a:pt x="1310925" y="316086"/>
                  <a:pt x="1292996" y="352941"/>
                </a:cubicBezTo>
                <a:cubicBezTo>
                  <a:pt x="1275067" y="389796"/>
                  <a:pt x="1255146" y="444580"/>
                  <a:pt x="1245185" y="478447"/>
                </a:cubicBezTo>
                <a:cubicBezTo>
                  <a:pt x="1235224" y="512314"/>
                  <a:pt x="1224267" y="531239"/>
                  <a:pt x="1233232" y="556141"/>
                </a:cubicBezTo>
                <a:cubicBezTo>
                  <a:pt x="1242197" y="581043"/>
                  <a:pt x="1284032" y="608934"/>
                  <a:pt x="1298973" y="627859"/>
                </a:cubicBezTo>
                <a:cubicBezTo>
                  <a:pt x="1313914" y="646784"/>
                  <a:pt x="1368698" y="662722"/>
                  <a:pt x="1322879" y="669694"/>
                </a:cubicBezTo>
                <a:cubicBezTo>
                  <a:pt x="1277060" y="676666"/>
                  <a:pt x="1130635" y="671686"/>
                  <a:pt x="1024055" y="669694"/>
                </a:cubicBezTo>
                <a:cubicBezTo>
                  <a:pt x="917475" y="667702"/>
                  <a:pt x="802925" y="659733"/>
                  <a:pt x="683396" y="657741"/>
                </a:cubicBezTo>
                <a:cubicBezTo>
                  <a:pt x="563867" y="655749"/>
                  <a:pt x="415451" y="655749"/>
                  <a:pt x="306879" y="657741"/>
                </a:cubicBezTo>
                <a:cubicBezTo>
                  <a:pt x="198307" y="659733"/>
                  <a:pt x="22997" y="676666"/>
                  <a:pt x="2079" y="663717"/>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Forme libre : forme 9">
            <a:extLst>
              <a:ext uri="{FF2B5EF4-FFF2-40B4-BE49-F238E27FC236}">
                <a16:creationId xmlns:a16="http://schemas.microsoft.com/office/drawing/2014/main" id="{5F3E8906-614F-40A8-AF4C-B92B27EB0667}"/>
              </a:ext>
            </a:extLst>
          </p:cNvPr>
          <p:cNvSpPr/>
          <p:nvPr/>
        </p:nvSpPr>
        <p:spPr>
          <a:xfrm>
            <a:off x="4958460" y="1800415"/>
            <a:ext cx="717337" cy="642353"/>
          </a:xfrm>
          <a:custGeom>
            <a:avLst/>
            <a:gdLst>
              <a:gd name="connsiteX0" fmla="*/ 161365 w 717337"/>
              <a:gd name="connsiteY0" fmla="*/ 23906 h 583957"/>
              <a:gd name="connsiteX1" fmla="*/ 484094 w 717337"/>
              <a:gd name="connsiteY1" fmla="*/ 0 h 583957"/>
              <a:gd name="connsiteX2" fmla="*/ 681318 w 717337"/>
              <a:gd name="connsiteY2" fmla="*/ 5976 h 583957"/>
              <a:gd name="connsiteX3" fmla="*/ 717176 w 717337"/>
              <a:gd name="connsiteY3" fmla="*/ 5976 h 583957"/>
              <a:gd name="connsiteX4" fmla="*/ 693271 w 717337"/>
              <a:gd name="connsiteY4" fmla="*/ 47812 h 583957"/>
              <a:gd name="connsiteX5" fmla="*/ 663388 w 717337"/>
              <a:gd name="connsiteY5" fmla="*/ 107576 h 583957"/>
              <a:gd name="connsiteX6" fmla="*/ 645459 w 717337"/>
              <a:gd name="connsiteY6" fmla="*/ 191247 h 583957"/>
              <a:gd name="connsiteX7" fmla="*/ 633506 w 717337"/>
              <a:gd name="connsiteY7" fmla="*/ 358588 h 583957"/>
              <a:gd name="connsiteX8" fmla="*/ 633506 w 717337"/>
              <a:gd name="connsiteY8" fmla="*/ 424329 h 583957"/>
              <a:gd name="connsiteX9" fmla="*/ 519953 w 717337"/>
              <a:gd name="connsiteY9" fmla="*/ 519953 h 583957"/>
              <a:gd name="connsiteX10" fmla="*/ 346635 w 717337"/>
              <a:gd name="connsiteY10" fmla="*/ 573741 h 583957"/>
              <a:gd name="connsiteX11" fmla="*/ 227106 w 717337"/>
              <a:gd name="connsiteY11" fmla="*/ 579718 h 583957"/>
              <a:gd name="connsiteX12" fmla="*/ 167341 w 717337"/>
              <a:gd name="connsiteY12" fmla="*/ 525929 h 583957"/>
              <a:gd name="connsiteX13" fmla="*/ 167341 w 717337"/>
              <a:gd name="connsiteY13" fmla="*/ 490070 h 583957"/>
              <a:gd name="connsiteX14" fmla="*/ 101600 w 717337"/>
              <a:gd name="connsiteY14" fmla="*/ 466165 h 583957"/>
              <a:gd name="connsiteX15" fmla="*/ 53788 w 717337"/>
              <a:gd name="connsiteY15" fmla="*/ 454212 h 583957"/>
              <a:gd name="connsiteX16" fmla="*/ 0 w 717337"/>
              <a:gd name="connsiteY16" fmla="*/ 322729 h 583957"/>
              <a:gd name="connsiteX17" fmla="*/ 53788 w 717337"/>
              <a:gd name="connsiteY17" fmla="*/ 137459 h 583957"/>
              <a:gd name="connsiteX18" fmla="*/ 161365 w 717337"/>
              <a:gd name="connsiteY18" fmla="*/ 23906 h 5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7337" h="583957">
                <a:moveTo>
                  <a:pt x="161365" y="23906"/>
                </a:moveTo>
                <a:cubicBezTo>
                  <a:pt x="279400" y="13447"/>
                  <a:pt x="397435" y="2988"/>
                  <a:pt x="484094" y="0"/>
                </a:cubicBezTo>
                <a:lnTo>
                  <a:pt x="681318" y="5976"/>
                </a:lnTo>
                <a:cubicBezTo>
                  <a:pt x="720165" y="6972"/>
                  <a:pt x="715184" y="-997"/>
                  <a:pt x="717176" y="5976"/>
                </a:cubicBezTo>
                <a:cubicBezTo>
                  <a:pt x="719168" y="12949"/>
                  <a:pt x="702236" y="30879"/>
                  <a:pt x="693271" y="47812"/>
                </a:cubicBezTo>
                <a:cubicBezTo>
                  <a:pt x="684306" y="64745"/>
                  <a:pt x="671357" y="83670"/>
                  <a:pt x="663388" y="107576"/>
                </a:cubicBezTo>
                <a:cubicBezTo>
                  <a:pt x="655419" y="131482"/>
                  <a:pt x="650439" y="149412"/>
                  <a:pt x="645459" y="191247"/>
                </a:cubicBezTo>
                <a:cubicBezTo>
                  <a:pt x="640479" y="233082"/>
                  <a:pt x="635498" y="319741"/>
                  <a:pt x="633506" y="358588"/>
                </a:cubicBezTo>
                <a:cubicBezTo>
                  <a:pt x="631514" y="397435"/>
                  <a:pt x="652431" y="397435"/>
                  <a:pt x="633506" y="424329"/>
                </a:cubicBezTo>
                <a:cubicBezTo>
                  <a:pt x="614581" y="451223"/>
                  <a:pt x="567765" y="495051"/>
                  <a:pt x="519953" y="519953"/>
                </a:cubicBezTo>
                <a:cubicBezTo>
                  <a:pt x="472141" y="544855"/>
                  <a:pt x="395443" y="563780"/>
                  <a:pt x="346635" y="573741"/>
                </a:cubicBezTo>
                <a:cubicBezTo>
                  <a:pt x="297827" y="583702"/>
                  <a:pt x="256988" y="587687"/>
                  <a:pt x="227106" y="579718"/>
                </a:cubicBezTo>
                <a:cubicBezTo>
                  <a:pt x="197224" y="571749"/>
                  <a:pt x="177302" y="540870"/>
                  <a:pt x="167341" y="525929"/>
                </a:cubicBezTo>
                <a:cubicBezTo>
                  <a:pt x="157380" y="510988"/>
                  <a:pt x="178298" y="500030"/>
                  <a:pt x="167341" y="490070"/>
                </a:cubicBezTo>
                <a:cubicBezTo>
                  <a:pt x="156384" y="480110"/>
                  <a:pt x="120526" y="472141"/>
                  <a:pt x="101600" y="466165"/>
                </a:cubicBezTo>
                <a:cubicBezTo>
                  <a:pt x="82674" y="460189"/>
                  <a:pt x="70721" y="478118"/>
                  <a:pt x="53788" y="454212"/>
                </a:cubicBezTo>
                <a:cubicBezTo>
                  <a:pt x="36855" y="430306"/>
                  <a:pt x="0" y="375521"/>
                  <a:pt x="0" y="322729"/>
                </a:cubicBezTo>
                <a:cubicBezTo>
                  <a:pt x="0" y="269937"/>
                  <a:pt x="30878" y="186267"/>
                  <a:pt x="53788" y="137459"/>
                </a:cubicBezTo>
                <a:cubicBezTo>
                  <a:pt x="76698" y="88651"/>
                  <a:pt x="107078" y="59266"/>
                  <a:pt x="161365" y="23906"/>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Forme libre : forme 10">
            <a:extLst>
              <a:ext uri="{FF2B5EF4-FFF2-40B4-BE49-F238E27FC236}">
                <a16:creationId xmlns:a16="http://schemas.microsoft.com/office/drawing/2014/main" id="{93597560-E9A7-45BE-9B6E-9119532E7409}"/>
              </a:ext>
            </a:extLst>
          </p:cNvPr>
          <p:cNvSpPr/>
          <p:nvPr/>
        </p:nvSpPr>
        <p:spPr>
          <a:xfrm>
            <a:off x="3961230" y="2744198"/>
            <a:ext cx="541281" cy="439677"/>
          </a:xfrm>
          <a:custGeom>
            <a:avLst/>
            <a:gdLst>
              <a:gd name="connsiteX0" fmla="*/ 242458 w 541281"/>
              <a:gd name="connsiteY0" fmla="*/ 146 h 439677"/>
              <a:gd name="connsiteX1" fmla="*/ 463587 w 541281"/>
              <a:gd name="connsiteY1" fmla="*/ 24052 h 439677"/>
              <a:gd name="connsiteX2" fmla="*/ 517375 w 541281"/>
              <a:gd name="connsiteY2" fmla="*/ 41981 h 439677"/>
              <a:gd name="connsiteX3" fmla="*/ 541281 w 541281"/>
              <a:gd name="connsiteY3" fmla="*/ 113699 h 439677"/>
              <a:gd name="connsiteX4" fmla="*/ 517375 w 541281"/>
              <a:gd name="connsiteY4" fmla="*/ 263111 h 439677"/>
              <a:gd name="connsiteX5" fmla="*/ 415775 w 541281"/>
              <a:gd name="connsiteY5" fmla="*/ 358734 h 439677"/>
              <a:gd name="connsiteX6" fmla="*/ 314175 w 541281"/>
              <a:gd name="connsiteY6" fmla="*/ 436429 h 439677"/>
              <a:gd name="connsiteX7" fmla="*/ 104999 w 541281"/>
              <a:gd name="connsiteY7" fmla="*/ 418499 h 439677"/>
              <a:gd name="connsiteX8" fmla="*/ 15352 w 541281"/>
              <a:gd name="connsiteY8" fmla="*/ 358734 h 439677"/>
              <a:gd name="connsiteX9" fmla="*/ 9375 w 541281"/>
              <a:gd name="connsiteY9" fmla="*/ 298970 h 439677"/>
              <a:gd name="connsiteX10" fmla="*/ 110975 w 541281"/>
              <a:gd name="connsiteY10" fmla="*/ 137605 h 439677"/>
              <a:gd name="connsiteX11" fmla="*/ 176717 w 541281"/>
              <a:gd name="connsiteY11" fmla="*/ 36005 h 439677"/>
              <a:gd name="connsiteX12" fmla="*/ 242458 w 541281"/>
              <a:gd name="connsiteY12" fmla="*/ 146 h 43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281" h="439677">
                <a:moveTo>
                  <a:pt x="242458" y="146"/>
                </a:moveTo>
                <a:cubicBezTo>
                  <a:pt x="290270" y="-1846"/>
                  <a:pt x="417768" y="17080"/>
                  <a:pt x="463587" y="24052"/>
                </a:cubicBezTo>
                <a:cubicBezTo>
                  <a:pt x="509406" y="31024"/>
                  <a:pt x="504426" y="27040"/>
                  <a:pt x="517375" y="41981"/>
                </a:cubicBezTo>
                <a:cubicBezTo>
                  <a:pt x="530324" y="56922"/>
                  <a:pt x="541281" y="76844"/>
                  <a:pt x="541281" y="113699"/>
                </a:cubicBezTo>
                <a:cubicBezTo>
                  <a:pt x="541281" y="150554"/>
                  <a:pt x="538293" y="222272"/>
                  <a:pt x="517375" y="263111"/>
                </a:cubicBezTo>
                <a:cubicBezTo>
                  <a:pt x="496457" y="303950"/>
                  <a:pt x="449642" y="329848"/>
                  <a:pt x="415775" y="358734"/>
                </a:cubicBezTo>
                <a:cubicBezTo>
                  <a:pt x="381908" y="387620"/>
                  <a:pt x="365971" y="426468"/>
                  <a:pt x="314175" y="436429"/>
                </a:cubicBezTo>
                <a:cubicBezTo>
                  <a:pt x="262379" y="446390"/>
                  <a:pt x="154803" y="431448"/>
                  <a:pt x="104999" y="418499"/>
                </a:cubicBezTo>
                <a:cubicBezTo>
                  <a:pt x="55195" y="405550"/>
                  <a:pt x="31289" y="378655"/>
                  <a:pt x="15352" y="358734"/>
                </a:cubicBezTo>
                <a:cubicBezTo>
                  <a:pt x="-585" y="338813"/>
                  <a:pt x="-6562" y="335825"/>
                  <a:pt x="9375" y="298970"/>
                </a:cubicBezTo>
                <a:cubicBezTo>
                  <a:pt x="25312" y="262115"/>
                  <a:pt x="83085" y="181433"/>
                  <a:pt x="110975" y="137605"/>
                </a:cubicBezTo>
                <a:cubicBezTo>
                  <a:pt x="138865" y="93778"/>
                  <a:pt x="159784" y="57919"/>
                  <a:pt x="176717" y="36005"/>
                </a:cubicBezTo>
                <a:cubicBezTo>
                  <a:pt x="193650" y="14091"/>
                  <a:pt x="194646" y="2138"/>
                  <a:pt x="242458" y="146"/>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Forme libre : forme 11">
            <a:extLst>
              <a:ext uri="{FF2B5EF4-FFF2-40B4-BE49-F238E27FC236}">
                <a16:creationId xmlns:a16="http://schemas.microsoft.com/office/drawing/2014/main" id="{EF71B531-808A-4D62-82BC-C6108FEFABC9}"/>
              </a:ext>
            </a:extLst>
          </p:cNvPr>
          <p:cNvSpPr/>
          <p:nvPr/>
        </p:nvSpPr>
        <p:spPr>
          <a:xfrm>
            <a:off x="3280948" y="2186901"/>
            <a:ext cx="1635770" cy="1076809"/>
          </a:xfrm>
          <a:custGeom>
            <a:avLst/>
            <a:gdLst>
              <a:gd name="connsiteX0" fmla="*/ 1161795 w 1635770"/>
              <a:gd name="connsiteY0" fmla="*/ 780 h 1076809"/>
              <a:gd name="connsiteX1" fmla="*/ 1170462 w 1635770"/>
              <a:gd name="connsiteY1" fmla="*/ 113455 h 1076809"/>
              <a:gd name="connsiteX2" fmla="*/ 1127126 w 1635770"/>
              <a:gd name="connsiteY2" fmla="*/ 174126 h 1076809"/>
              <a:gd name="connsiteX3" fmla="*/ 1088123 w 1635770"/>
              <a:gd name="connsiteY3" fmla="*/ 295468 h 1076809"/>
              <a:gd name="connsiteX4" fmla="*/ 1083789 w 1635770"/>
              <a:gd name="connsiteY4" fmla="*/ 386475 h 1076809"/>
              <a:gd name="connsiteX5" fmla="*/ 1127126 w 1635770"/>
              <a:gd name="connsiteY5" fmla="*/ 460147 h 1076809"/>
              <a:gd name="connsiteX6" fmla="*/ 1222466 w 1635770"/>
              <a:gd name="connsiteY6" fmla="*/ 464481 h 1076809"/>
              <a:gd name="connsiteX7" fmla="*/ 1300472 w 1635770"/>
              <a:gd name="connsiteY7" fmla="*/ 416810 h 1076809"/>
              <a:gd name="connsiteX8" fmla="*/ 1343808 w 1635770"/>
              <a:gd name="connsiteY8" fmla="*/ 382141 h 1076809"/>
              <a:gd name="connsiteX9" fmla="*/ 1352475 w 1635770"/>
              <a:gd name="connsiteY9" fmla="*/ 347472 h 1076809"/>
              <a:gd name="connsiteX10" fmla="*/ 1395812 w 1635770"/>
              <a:gd name="connsiteY10" fmla="*/ 390808 h 1076809"/>
              <a:gd name="connsiteX11" fmla="*/ 1504153 w 1635770"/>
              <a:gd name="connsiteY11" fmla="*/ 403809 h 1076809"/>
              <a:gd name="connsiteX12" fmla="*/ 1564824 w 1635770"/>
              <a:gd name="connsiteY12" fmla="*/ 425478 h 1076809"/>
              <a:gd name="connsiteX13" fmla="*/ 1621162 w 1635770"/>
              <a:gd name="connsiteY13" fmla="*/ 442812 h 1076809"/>
              <a:gd name="connsiteX14" fmla="*/ 1629829 w 1635770"/>
              <a:gd name="connsiteY14" fmla="*/ 538153 h 1076809"/>
              <a:gd name="connsiteX15" fmla="*/ 1543156 w 1635770"/>
              <a:gd name="connsiteY15" fmla="*/ 698498 h 1076809"/>
              <a:gd name="connsiteX16" fmla="*/ 1460817 w 1635770"/>
              <a:gd name="connsiteY16" fmla="*/ 819840 h 1076809"/>
              <a:gd name="connsiteX17" fmla="*/ 1335141 w 1635770"/>
              <a:gd name="connsiteY17" fmla="*/ 945516 h 1076809"/>
              <a:gd name="connsiteX18" fmla="*/ 1317806 w 1635770"/>
              <a:gd name="connsiteY18" fmla="*/ 1058190 h 1076809"/>
              <a:gd name="connsiteX19" fmla="*/ 1313473 w 1635770"/>
              <a:gd name="connsiteY19" fmla="*/ 1075525 h 1076809"/>
              <a:gd name="connsiteX20" fmla="*/ 797768 w 1635770"/>
              <a:gd name="connsiteY20" fmla="*/ 1075525 h 1076809"/>
              <a:gd name="connsiteX21" fmla="*/ 52381 w 1635770"/>
              <a:gd name="connsiteY21" fmla="*/ 1075525 h 1076809"/>
              <a:gd name="connsiteX22" fmla="*/ 74049 w 1635770"/>
              <a:gd name="connsiteY22" fmla="*/ 1053857 h 1076809"/>
              <a:gd name="connsiteX23" fmla="*/ 169389 w 1635770"/>
              <a:gd name="connsiteY23" fmla="*/ 1032189 h 1076809"/>
              <a:gd name="connsiteX24" fmla="*/ 173723 w 1635770"/>
              <a:gd name="connsiteY24" fmla="*/ 1001853 h 1076809"/>
              <a:gd name="connsiteX25" fmla="*/ 139054 w 1635770"/>
              <a:gd name="connsiteY25" fmla="*/ 954183 h 1076809"/>
              <a:gd name="connsiteX26" fmla="*/ 100051 w 1635770"/>
              <a:gd name="connsiteY26" fmla="*/ 858843 h 1076809"/>
              <a:gd name="connsiteX27" fmla="*/ 113052 w 1635770"/>
              <a:gd name="connsiteY27" fmla="*/ 767836 h 1076809"/>
              <a:gd name="connsiteX28" fmla="*/ 152055 w 1635770"/>
              <a:gd name="connsiteY28" fmla="*/ 607491 h 1076809"/>
              <a:gd name="connsiteX29" fmla="*/ 251728 w 1635770"/>
              <a:gd name="connsiteY29" fmla="*/ 464481 h 1076809"/>
              <a:gd name="connsiteX30" fmla="*/ 347069 w 1635770"/>
              <a:gd name="connsiteY30" fmla="*/ 356139 h 1076809"/>
              <a:gd name="connsiteX31" fmla="*/ 416407 w 1635770"/>
              <a:gd name="connsiteY31" fmla="*/ 282467 h 1076809"/>
              <a:gd name="connsiteX32" fmla="*/ 594087 w 1635770"/>
              <a:gd name="connsiteY32" fmla="*/ 230463 h 1076809"/>
              <a:gd name="connsiteX33" fmla="*/ 737097 w 1635770"/>
              <a:gd name="connsiteY33" fmla="*/ 226130 h 1076809"/>
              <a:gd name="connsiteX34" fmla="*/ 828104 w 1635770"/>
              <a:gd name="connsiteY34" fmla="*/ 213129 h 1076809"/>
              <a:gd name="connsiteX35" fmla="*/ 919110 w 1635770"/>
              <a:gd name="connsiteY35" fmla="*/ 187127 h 1076809"/>
              <a:gd name="connsiteX36" fmla="*/ 1014451 w 1635770"/>
              <a:gd name="connsiteY36" fmla="*/ 135123 h 1076809"/>
              <a:gd name="connsiteX37" fmla="*/ 1088123 w 1635770"/>
              <a:gd name="connsiteY37" fmla="*/ 65785 h 1076809"/>
              <a:gd name="connsiteX38" fmla="*/ 1161795 w 1635770"/>
              <a:gd name="connsiteY38" fmla="*/ 780 h 107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35770" h="1076809">
                <a:moveTo>
                  <a:pt x="1161795" y="780"/>
                </a:moveTo>
                <a:cubicBezTo>
                  <a:pt x="1175518" y="8725"/>
                  <a:pt x="1176240" y="84564"/>
                  <a:pt x="1170462" y="113455"/>
                </a:cubicBezTo>
                <a:cubicBezTo>
                  <a:pt x="1164684" y="142346"/>
                  <a:pt x="1140849" y="143791"/>
                  <a:pt x="1127126" y="174126"/>
                </a:cubicBezTo>
                <a:cubicBezTo>
                  <a:pt x="1113403" y="204461"/>
                  <a:pt x="1095346" y="260077"/>
                  <a:pt x="1088123" y="295468"/>
                </a:cubicBezTo>
                <a:cubicBezTo>
                  <a:pt x="1080900" y="330860"/>
                  <a:pt x="1077288" y="359029"/>
                  <a:pt x="1083789" y="386475"/>
                </a:cubicBezTo>
                <a:cubicBezTo>
                  <a:pt x="1090289" y="413922"/>
                  <a:pt x="1104013" y="447146"/>
                  <a:pt x="1127126" y="460147"/>
                </a:cubicBezTo>
                <a:cubicBezTo>
                  <a:pt x="1150239" y="473148"/>
                  <a:pt x="1193575" y="471704"/>
                  <a:pt x="1222466" y="464481"/>
                </a:cubicBezTo>
                <a:cubicBezTo>
                  <a:pt x="1251357" y="457258"/>
                  <a:pt x="1280249" y="430533"/>
                  <a:pt x="1300472" y="416810"/>
                </a:cubicBezTo>
                <a:cubicBezTo>
                  <a:pt x="1320695" y="403087"/>
                  <a:pt x="1335141" y="393697"/>
                  <a:pt x="1343808" y="382141"/>
                </a:cubicBezTo>
                <a:cubicBezTo>
                  <a:pt x="1352475" y="370585"/>
                  <a:pt x="1343808" y="346028"/>
                  <a:pt x="1352475" y="347472"/>
                </a:cubicBezTo>
                <a:cubicBezTo>
                  <a:pt x="1361142" y="348917"/>
                  <a:pt x="1370532" y="381419"/>
                  <a:pt x="1395812" y="390808"/>
                </a:cubicBezTo>
                <a:cubicBezTo>
                  <a:pt x="1421092" y="400198"/>
                  <a:pt x="1475984" y="398031"/>
                  <a:pt x="1504153" y="403809"/>
                </a:cubicBezTo>
                <a:cubicBezTo>
                  <a:pt x="1532322" y="409587"/>
                  <a:pt x="1545322" y="418977"/>
                  <a:pt x="1564824" y="425478"/>
                </a:cubicBezTo>
                <a:cubicBezTo>
                  <a:pt x="1584326" y="431979"/>
                  <a:pt x="1610328" y="424033"/>
                  <a:pt x="1621162" y="442812"/>
                </a:cubicBezTo>
                <a:cubicBezTo>
                  <a:pt x="1631996" y="461591"/>
                  <a:pt x="1642830" y="495539"/>
                  <a:pt x="1629829" y="538153"/>
                </a:cubicBezTo>
                <a:cubicBezTo>
                  <a:pt x="1616828" y="580767"/>
                  <a:pt x="1571325" y="651550"/>
                  <a:pt x="1543156" y="698498"/>
                </a:cubicBezTo>
                <a:cubicBezTo>
                  <a:pt x="1514987" y="745446"/>
                  <a:pt x="1495486" y="778670"/>
                  <a:pt x="1460817" y="819840"/>
                </a:cubicBezTo>
                <a:cubicBezTo>
                  <a:pt x="1426148" y="861010"/>
                  <a:pt x="1358976" y="905791"/>
                  <a:pt x="1335141" y="945516"/>
                </a:cubicBezTo>
                <a:cubicBezTo>
                  <a:pt x="1311306" y="985241"/>
                  <a:pt x="1317806" y="1058190"/>
                  <a:pt x="1317806" y="1058190"/>
                </a:cubicBezTo>
                <a:cubicBezTo>
                  <a:pt x="1314195" y="1079858"/>
                  <a:pt x="1400146" y="1072636"/>
                  <a:pt x="1313473" y="1075525"/>
                </a:cubicBezTo>
                <a:cubicBezTo>
                  <a:pt x="1226800" y="1078414"/>
                  <a:pt x="797768" y="1075525"/>
                  <a:pt x="797768" y="1075525"/>
                </a:cubicBezTo>
                <a:lnTo>
                  <a:pt x="52381" y="1075525"/>
                </a:lnTo>
                <a:cubicBezTo>
                  <a:pt x="-68239" y="1071914"/>
                  <a:pt x="54548" y="1061080"/>
                  <a:pt x="74049" y="1053857"/>
                </a:cubicBezTo>
                <a:cubicBezTo>
                  <a:pt x="93550" y="1046634"/>
                  <a:pt x="152777" y="1040856"/>
                  <a:pt x="169389" y="1032189"/>
                </a:cubicBezTo>
                <a:cubicBezTo>
                  <a:pt x="186001" y="1023522"/>
                  <a:pt x="178779" y="1014854"/>
                  <a:pt x="173723" y="1001853"/>
                </a:cubicBezTo>
                <a:cubicBezTo>
                  <a:pt x="168667" y="988852"/>
                  <a:pt x="151333" y="978018"/>
                  <a:pt x="139054" y="954183"/>
                </a:cubicBezTo>
                <a:cubicBezTo>
                  <a:pt x="126775" y="930348"/>
                  <a:pt x="104385" y="889901"/>
                  <a:pt x="100051" y="858843"/>
                </a:cubicBezTo>
                <a:cubicBezTo>
                  <a:pt x="95717" y="827785"/>
                  <a:pt x="104385" y="809728"/>
                  <a:pt x="113052" y="767836"/>
                </a:cubicBezTo>
                <a:cubicBezTo>
                  <a:pt x="121719" y="725944"/>
                  <a:pt x="128942" y="658050"/>
                  <a:pt x="152055" y="607491"/>
                </a:cubicBezTo>
                <a:cubicBezTo>
                  <a:pt x="175168" y="556932"/>
                  <a:pt x="219226" y="506373"/>
                  <a:pt x="251728" y="464481"/>
                </a:cubicBezTo>
                <a:cubicBezTo>
                  <a:pt x="284230" y="422589"/>
                  <a:pt x="319623" y="386475"/>
                  <a:pt x="347069" y="356139"/>
                </a:cubicBezTo>
                <a:cubicBezTo>
                  <a:pt x="374515" y="325803"/>
                  <a:pt x="375237" y="303413"/>
                  <a:pt x="416407" y="282467"/>
                </a:cubicBezTo>
                <a:cubicBezTo>
                  <a:pt x="457577" y="261521"/>
                  <a:pt x="540639" y="239853"/>
                  <a:pt x="594087" y="230463"/>
                </a:cubicBezTo>
                <a:cubicBezTo>
                  <a:pt x="647535" y="221074"/>
                  <a:pt x="698094" y="229019"/>
                  <a:pt x="737097" y="226130"/>
                </a:cubicBezTo>
                <a:cubicBezTo>
                  <a:pt x="776100" y="223241"/>
                  <a:pt x="797769" y="219629"/>
                  <a:pt x="828104" y="213129"/>
                </a:cubicBezTo>
                <a:cubicBezTo>
                  <a:pt x="858439" y="206629"/>
                  <a:pt x="888052" y="200128"/>
                  <a:pt x="919110" y="187127"/>
                </a:cubicBezTo>
                <a:cubicBezTo>
                  <a:pt x="950168" y="174126"/>
                  <a:pt x="986282" y="155347"/>
                  <a:pt x="1014451" y="135123"/>
                </a:cubicBezTo>
                <a:cubicBezTo>
                  <a:pt x="1042620" y="114899"/>
                  <a:pt x="1067899" y="83842"/>
                  <a:pt x="1088123" y="65785"/>
                </a:cubicBezTo>
                <a:cubicBezTo>
                  <a:pt x="1108347" y="47728"/>
                  <a:pt x="1148072" y="-7165"/>
                  <a:pt x="1161795" y="780"/>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ZoneTexte 13">
            <a:extLst>
              <a:ext uri="{FF2B5EF4-FFF2-40B4-BE49-F238E27FC236}">
                <a16:creationId xmlns:a16="http://schemas.microsoft.com/office/drawing/2014/main" id="{EB9326D2-AB9B-4BF5-B0CC-93EB4F04FD85}"/>
              </a:ext>
            </a:extLst>
          </p:cNvPr>
          <p:cNvSpPr txBox="1"/>
          <p:nvPr/>
        </p:nvSpPr>
        <p:spPr>
          <a:xfrm>
            <a:off x="-1" y="3792688"/>
            <a:ext cx="6887069" cy="2831544"/>
          </a:xfrm>
          <a:prstGeom prst="rect">
            <a:avLst/>
          </a:prstGeom>
          <a:noFill/>
        </p:spPr>
        <p:txBody>
          <a:bodyPr wrap="square" rtlCol="0">
            <a:spAutoFit/>
          </a:bodyPr>
          <a:lstStyle/>
          <a:p>
            <a:pPr lvl="1"/>
            <a:endParaRPr lang="fr-CA" dirty="0"/>
          </a:p>
          <a:p>
            <a:pPr lvl="2"/>
            <a:r>
              <a:rPr lang="fr-CA" sz="1600" b="1" dirty="0"/>
              <a:t>REAFIE (admissibilité)</a:t>
            </a:r>
            <a:r>
              <a:rPr lang="fr-CA" sz="1600" dirty="0"/>
              <a:t> </a:t>
            </a:r>
          </a:p>
          <a:p>
            <a:pPr marL="1200150" lvl="2" indent="-285750">
              <a:buFont typeface="Arial" panose="020B0604020202020204" pitchFamily="34" charset="0"/>
              <a:buChar char="•"/>
            </a:pPr>
            <a:r>
              <a:rPr lang="fr-CA" sz="1600" dirty="0"/>
              <a:t>Exemptés en milieu humide boisé, ce qui inclut aussi bien les éclaircies </a:t>
            </a:r>
            <a:r>
              <a:rPr lang="fr-CA" sz="1600" dirty="0" err="1"/>
              <a:t>précommerciales</a:t>
            </a:r>
            <a:r>
              <a:rPr lang="fr-CA" sz="1600" dirty="0"/>
              <a:t> que les traitements liés à la remise en production, comme la préparation de terrain (art. 345 par. 1)</a:t>
            </a:r>
          </a:p>
          <a:p>
            <a:pPr lvl="2"/>
            <a:r>
              <a:rPr lang="fr-CA" sz="1600" b="1" dirty="0"/>
              <a:t>RAMHHS (réalisation)</a:t>
            </a:r>
          </a:p>
          <a:p>
            <a:pPr marL="1200150" lvl="2" indent="-285750">
              <a:buFont typeface="Arial" panose="020B0604020202020204" pitchFamily="34" charset="0"/>
              <a:buChar char="•"/>
            </a:pPr>
            <a:r>
              <a:rPr lang="fr-CA" sz="1600" dirty="0"/>
              <a:t>En milieu humide boisé, au plus 4 hectares de scarifiage mécanisé par aire d’intervention</a:t>
            </a:r>
          </a:p>
          <a:p>
            <a:pPr marL="1200150" lvl="2" indent="-285750">
              <a:buFont typeface="Arial" panose="020B0604020202020204" pitchFamily="34" charset="0"/>
              <a:buChar char="•"/>
            </a:pPr>
            <a:r>
              <a:rPr lang="fr-CA" sz="1600" dirty="0"/>
              <a:t>Pas de contrainte avec prescription sylvicole</a:t>
            </a:r>
          </a:p>
          <a:p>
            <a:pPr lvl="2"/>
            <a:endParaRPr lang="fr-CA" sz="1600" dirty="0"/>
          </a:p>
          <a:p>
            <a:pPr marL="1200150" lvl="2" indent="-285750">
              <a:buFont typeface="Arial" panose="020B0604020202020204" pitchFamily="34" charset="0"/>
              <a:buChar char="•"/>
            </a:pPr>
            <a:endParaRPr lang="fr-CA" sz="1600" dirty="0"/>
          </a:p>
        </p:txBody>
      </p:sp>
      <p:pic>
        <p:nvPicPr>
          <p:cNvPr id="15" name="Image 14" descr="C:\Users\tesma01\AppData\Local\Microsoft\Windows\Temporary Internet Files\Content.Outlook\5FN2QKOA\losanges avec lettres_Plan de travail 1 copie.png">
            <a:extLst>
              <a:ext uri="{FF2B5EF4-FFF2-40B4-BE49-F238E27FC236}">
                <a16:creationId xmlns:a16="http://schemas.microsoft.com/office/drawing/2014/main" id="{D4257C0B-1BCA-4870-9870-7098D633A3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059" y="4061975"/>
            <a:ext cx="672318" cy="637200"/>
          </a:xfrm>
          <a:prstGeom prst="rect">
            <a:avLst/>
          </a:prstGeom>
          <a:noFill/>
          <a:ln>
            <a:noFill/>
          </a:ln>
        </p:spPr>
      </p:pic>
      <p:sp>
        <p:nvSpPr>
          <p:cNvPr id="17" name="Rectangle 16">
            <a:extLst>
              <a:ext uri="{FF2B5EF4-FFF2-40B4-BE49-F238E27FC236}">
                <a16:creationId xmlns:a16="http://schemas.microsoft.com/office/drawing/2014/main" id="{E9F00E59-8036-40C5-8940-45358013158D}"/>
              </a:ext>
            </a:extLst>
          </p:cNvPr>
          <p:cNvSpPr/>
          <p:nvPr/>
        </p:nvSpPr>
        <p:spPr>
          <a:xfrm rot="19799884">
            <a:off x="438330" y="4988578"/>
            <a:ext cx="390551" cy="39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18" name="ZoneTexte 17">
            <a:extLst>
              <a:ext uri="{FF2B5EF4-FFF2-40B4-BE49-F238E27FC236}">
                <a16:creationId xmlns:a16="http://schemas.microsoft.com/office/drawing/2014/main" id="{24425933-6308-4A8D-9119-0F6C71380068}"/>
              </a:ext>
            </a:extLst>
          </p:cNvPr>
          <p:cNvSpPr txBox="1"/>
          <p:nvPr/>
        </p:nvSpPr>
        <p:spPr>
          <a:xfrm>
            <a:off x="430312" y="5011219"/>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19" name="ZoneTexte 18">
            <a:extLst>
              <a:ext uri="{FF2B5EF4-FFF2-40B4-BE49-F238E27FC236}">
                <a16:creationId xmlns:a16="http://schemas.microsoft.com/office/drawing/2014/main" id="{CCFF2DC1-A601-49EB-B549-01B40D7BE424}"/>
              </a:ext>
            </a:extLst>
          </p:cNvPr>
          <p:cNvSpPr txBox="1"/>
          <p:nvPr/>
        </p:nvSpPr>
        <p:spPr>
          <a:xfrm>
            <a:off x="4999468" y="1921299"/>
            <a:ext cx="761747" cy="369332"/>
          </a:xfrm>
          <a:prstGeom prst="rect">
            <a:avLst/>
          </a:prstGeom>
          <a:noFill/>
        </p:spPr>
        <p:txBody>
          <a:bodyPr wrap="none" rtlCol="0">
            <a:spAutoFit/>
          </a:bodyPr>
          <a:lstStyle/>
          <a:p>
            <a:r>
              <a:rPr lang="fr-CA" dirty="0"/>
              <a:t>0,9 ha</a:t>
            </a:r>
          </a:p>
        </p:txBody>
      </p:sp>
      <p:sp>
        <p:nvSpPr>
          <p:cNvPr id="20" name="ZoneTexte 19">
            <a:extLst>
              <a:ext uri="{FF2B5EF4-FFF2-40B4-BE49-F238E27FC236}">
                <a16:creationId xmlns:a16="http://schemas.microsoft.com/office/drawing/2014/main" id="{72F418C2-BB83-4A66-AFFC-4C7D33BFB780}"/>
              </a:ext>
            </a:extLst>
          </p:cNvPr>
          <p:cNvSpPr txBox="1"/>
          <p:nvPr/>
        </p:nvSpPr>
        <p:spPr>
          <a:xfrm>
            <a:off x="10358433" y="2634943"/>
            <a:ext cx="761747" cy="369332"/>
          </a:xfrm>
          <a:prstGeom prst="rect">
            <a:avLst/>
          </a:prstGeom>
          <a:noFill/>
        </p:spPr>
        <p:txBody>
          <a:bodyPr wrap="none" rtlCol="0">
            <a:spAutoFit/>
          </a:bodyPr>
          <a:lstStyle/>
          <a:p>
            <a:r>
              <a:rPr lang="fr-CA" dirty="0"/>
              <a:t>0,9 ha</a:t>
            </a:r>
          </a:p>
        </p:txBody>
      </p:sp>
      <p:sp>
        <p:nvSpPr>
          <p:cNvPr id="21" name="ZoneTexte 20">
            <a:extLst>
              <a:ext uri="{FF2B5EF4-FFF2-40B4-BE49-F238E27FC236}">
                <a16:creationId xmlns:a16="http://schemas.microsoft.com/office/drawing/2014/main" id="{A89E3852-FC21-4764-84DD-C3B2B02CD006}"/>
              </a:ext>
            </a:extLst>
          </p:cNvPr>
          <p:cNvSpPr txBox="1"/>
          <p:nvPr/>
        </p:nvSpPr>
        <p:spPr>
          <a:xfrm>
            <a:off x="5322051" y="2999209"/>
            <a:ext cx="761747" cy="369332"/>
          </a:xfrm>
          <a:prstGeom prst="rect">
            <a:avLst/>
          </a:prstGeom>
          <a:noFill/>
        </p:spPr>
        <p:txBody>
          <a:bodyPr wrap="none" rtlCol="0">
            <a:spAutoFit/>
          </a:bodyPr>
          <a:lstStyle/>
          <a:p>
            <a:r>
              <a:rPr lang="fr-CA" dirty="0"/>
              <a:t>0,4 ha</a:t>
            </a:r>
          </a:p>
        </p:txBody>
      </p:sp>
      <p:sp>
        <p:nvSpPr>
          <p:cNvPr id="22" name="ZoneTexte 21">
            <a:extLst>
              <a:ext uri="{FF2B5EF4-FFF2-40B4-BE49-F238E27FC236}">
                <a16:creationId xmlns:a16="http://schemas.microsoft.com/office/drawing/2014/main" id="{BBF38D45-6934-4897-A229-104CF321AB5F}"/>
              </a:ext>
            </a:extLst>
          </p:cNvPr>
          <p:cNvSpPr txBox="1"/>
          <p:nvPr/>
        </p:nvSpPr>
        <p:spPr>
          <a:xfrm>
            <a:off x="6887069" y="2258102"/>
            <a:ext cx="761747" cy="369332"/>
          </a:xfrm>
          <a:prstGeom prst="rect">
            <a:avLst/>
          </a:prstGeom>
          <a:noFill/>
        </p:spPr>
        <p:txBody>
          <a:bodyPr wrap="none" rtlCol="0">
            <a:spAutoFit/>
          </a:bodyPr>
          <a:lstStyle/>
          <a:p>
            <a:r>
              <a:rPr lang="fr-CA" dirty="0"/>
              <a:t>1,4 ha</a:t>
            </a:r>
          </a:p>
        </p:txBody>
      </p:sp>
      <p:sp>
        <p:nvSpPr>
          <p:cNvPr id="23" name="ZoneTexte 22">
            <a:extLst>
              <a:ext uri="{FF2B5EF4-FFF2-40B4-BE49-F238E27FC236}">
                <a16:creationId xmlns:a16="http://schemas.microsoft.com/office/drawing/2014/main" id="{0E86AB60-06BD-40EB-BD94-C6C38896A422}"/>
              </a:ext>
            </a:extLst>
          </p:cNvPr>
          <p:cNvSpPr txBox="1"/>
          <p:nvPr/>
        </p:nvSpPr>
        <p:spPr>
          <a:xfrm>
            <a:off x="4256085" y="2561194"/>
            <a:ext cx="761747" cy="369332"/>
          </a:xfrm>
          <a:prstGeom prst="rect">
            <a:avLst/>
          </a:prstGeom>
          <a:noFill/>
        </p:spPr>
        <p:txBody>
          <a:bodyPr wrap="none" rtlCol="0">
            <a:spAutoFit/>
          </a:bodyPr>
          <a:lstStyle/>
          <a:p>
            <a:r>
              <a:rPr lang="fr-CA" dirty="0"/>
              <a:t>0,3 ha</a:t>
            </a:r>
          </a:p>
        </p:txBody>
      </p:sp>
      <p:sp>
        <p:nvSpPr>
          <p:cNvPr id="25" name="ZoneTexte 24">
            <a:extLst>
              <a:ext uri="{FF2B5EF4-FFF2-40B4-BE49-F238E27FC236}">
                <a16:creationId xmlns:a16="http://schemas.microsoft.com/office/drawing/2014/main" id="{4544AB9B-2A5F-4F9D-A910-5436DDEBFE2A}"/>
              </a:ext>
            </a:extLst>
          </p:cNvPr>
          <p:cNvSpPr txBox="1"/>
          <p:nvPr/>
        </p:nvSpPr>
        <p:spPr>
          <a:xfrm>
            <a:off x="6061248" y="2583710"/>
            <a:ext cx="1480852" cy="1200329"/>
          </a:xfrm>
          <a:prstGeom prst="rect">
            <a:avLst/>
          </a:prstGeom>
          <a:noFill/>
        </p:spPr>
        <p:txBody>
          <a:bodyPr wrap="square" rtlCol="0">
            <a:spAutoFit/>
          </a:bodyPr>
          <a:lstStyle/>
          <a:p>
            <a:r>
              <a:rPr lang="fr-CA" b="1" dirty="0"/>
              <a:t>Ancienne aire de récolte</a:t>
            </a:r>
          </a:p>
          <a:p>
            <a:endParaRPr lang="fr-CA" dirty="0"/>
          </a:p>
        </p:txBody>
      </p:sp>
      <p:cxnSp>
        <p:nvCxnSpPr>
          <p:cNvPr id="27" name="Connecteur droit avec flèche 26">
            <a:extLst>
              <a:ext uri="{FF2B5EF4-FFF2-40B4-BE49-F238E27FC236}">
                <a16:creationId xmlns:a16="http://schemas.microsoft.com/office/drawing/2014/main" id="{61E801B5-B227-47CD-9AA0-DBD64EFC70EB}"/>
              </a:ext>
            </a:extLst>
          </p:cNvPr>
          <p:cNvCxnSpPr>
            <a:cxnSpLocks/>
          </p:cNvCxnSpPr>
          <p:nvPr/>
        </p:nvCxnSpPr>
        <p:spPr>
          <a:xfrm flipV="1">
            <a:off x="6838694" y="2895076"/>
            <a:ext cx="414207" cy="115137"/>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Espace réservé du numéro de diapositive 4">
            <a:extLst>
              <a:ext uri="{FF2B5EF4-FFF2-40B4-BE49-F238E27FC236}">
                <a16:creationId xmlns:a16="http://schemas.microsoft.com/office/drawing/2014/main" id="{E8100D10-2974-4E5A-80D8-F2796896F749}"/>
              </a:ext>
            </a:extLst>
          </p:cNvPr>
          <p:cNvSpPr txBox="1">
            <a:spLocks/>
          </p:cNvSpPr>
          <p:nvPr/>
        </p:nvSpPr>
        <p:spPr>
          <a:xfrm>
            <a:off x="8610600" y="88550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41</a:t>
            </a:fld>
            <a:endParaRPr lang="fr-CA" dirty="0"/>
          </a:p>
        </p:txBody>
      </p:sp>
      <p:sp>
        <p:nvSpPr>
          <p:cNvPr id="32" name="ZoneTexte 31">
            <a:extLst>
              <a:ext uri="{FF2B5EF4-FFF2-40B4-BE49-F238E27FC236}">
                <a16:creationId xmlns:a16="http://schemas.microsoft.com/office/drawing/2014/main" id="{E4F435BB-6824-4674-B912-0E7E61A0E3F5}"/>
              </a:ext>
            </a:extLst>
          </p:cNvPr>
          <p:cNvSpPr txBox="1"/>
          <p:nvPr/>
        </p:nvSpPr>
        <p:spPr>
          <a:xfrm>
            <a:off x="235944" y="3710889"/>
            <a:ext cx="1880515" cy="461665"/>
          </a:xfrm>
          <a:prstGeom prst="rect">
            <a:avLst/>
          </a:prstGeom>
          <a:noFill/>
        </p:spPr>
        <p:txBody>
          <a:bodyPr wrap="none" rtlCol="0">
            <a:spAutoFit/>
          </a:bodyPr>
          <a:lstStyle/>
          <a:p>
            <a:r>
              <a:rPr lang="fr-CA" sz="2400" b="1" dirty="0"/>
              <a:t>Encadrement</a:t>
            </a:r>
            <a:endParaRPr lang="fr-CA" b="1" dirty="0"/>
          </a:p>
        </p:txBody>
      </p:sp>
      <p:sp>
        <p:nvSpPr>
          <p:cNvPr id="33" name="Rectangle : coins arrondis 32">
            <a:extLst>
              <a:ext uri="{FF2B5EF4-FFF2-40B4-BE49-F238E27FC236}">
                <a16:creationId xmlns:a16="http://schemas.microsoft.com/office/drawing/2014/main" id="{33614B1F-6932-422B-B27A-92A9FFBEBB67}"/>
              </a:ext>
            </a:extLst>
          </p:cNvPr>
          <p:cNvSpPr/>
          <p:nvPr/>
        </p:nvSpPr>
        <p:spPr>
          <a:xfrm>
            <a:off x="7316715" y="3975723"/>
            <a:ext cx="4508895" cy="1888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Ancienne aire de récolte</a:t>
            </a:r>
          </a:p>
          <a:p>
            <a:pPr algn="just"/>
            <a:r>
              <a:rPr lang="fr-CA" sz="1600" dirty="0"/>
              <a:t>Bien que l’exemption vise les milieux humides boisés, elle s’applique en milieux ouverts à la suite d’une récolte. Le milieu était initialement boisé, et on vise ici un retour du couvert forestier.</a:t>
            </a:r>
          </a:p>
        </p:txBody>
      </p:sp>
    </p:spTree>
    <p:extLst>
      <p:ext uri="{BB962C8B-B14F-4D97-AF65-F5344CB8AC3E}">
        <p14:creationId xmlns:p14="http://schemas.microsoft.com/office/powerpoint/2010/main" val="451015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600" y="284400"/>
            <a:ext cx="10515600" cy="550607"/>
          </a:xfrm>
        </p:spPr>
        <p:txBody>
          <a:bodyPr>
            <a:normAutofit fontScale="90000"/>
          </a:bodyPr>
          <a:lstStyle/>
          <a:p>
            <a:r>
              <a:rPr lang="fr-CA" dirty="0">
                <a:ea typeface="+mn-lt"/>
                <a:cs typeface="+mn-lt"/>
              </a:rPr>
              <a:t>Autres travaux sylvicoles </a:t>
            </a:r>
            <a:r>
              <a:rPr lang="fr-CA" b="0" dirty="0">
                <a:ea typeface="+mn-lt"/>
                <a:cs typeface="+mn-lt"/>
              </a:rPr>
              <a:t>– drainage sylvicole</a:t>
            </a:r>
            <a:endParaRPr lang="fr-CA" sz="2000" dirty="0"/>
          </a:p>
        </p:txBody>
      </p:sp>
      <p:sp>
        <p:nvSpPr>
          <p:cNvPr id="5" name="Espace réservé du numéro de diapositive 4"/>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42</a:t>
            </a:fld>
            <a:endParaRPr lang="fr-CA" dirty="0"/>
          </a:p>
        </p:txBody>
      </p:sp>
      <p:pic>
        <p:nvPicPr>
          <p:cNvPr id="4" name="Image 3" descr="Une image contenant carte&#10;&#10;Description générée automatiquement">
            <a:extLst>
              <a:ext uri="{FF2B5EF4-FFF2-40B4-BE49-F238E27FC236}">
                <a16:creationId xmlns:a16="http://schemas.microsoft.com/office/drawing/2014/main" id="{37034D99-DEF7-43C2-BB04-323274450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153127"/>
            <a:ext cx="11650607" cy="2557762"/>
          </a:xfrm>
          <a:prstGeom prst="rect">
            <a:avLst/>
          </a:prstGeom>
        </p:spPr>
      </p:pic>
      <p:sp>
        <p:nvSpPr>
          <p:cNvPr id="18" name="ZoneTexte 17">
            <a:extLst>
              <a:ext uri="{FF2B5EF4-FFF2-40B4-BE49-F238E27FC236}">
                <a16:creationId xmlns:a16="http://schemas.microsoft.com/office/drawing/2014/main" id="{24425933-6308-4A8D-9119-0F6C71380068}"/>
              </a:ext>
            </a:extLst>
          </p:cNvPr>
          <p:cNvSpPr txBox="1"/>
          <p:nvPr/>
        </p:nvSpPr>
        <p:spPr>
          <a:xfrm>
            <a:off x="4383187" y="5105081"/>
            <a:ext cx="415533" cy="338554"/>
          </a:xfrm>
          <a:prstGeom prst="rect">
            <a:avLst/>
          </a:prstGeom>
          <a:noFill/>
        </p:spPr>
        <p:txBody>
          <a:bodyPr wrap="square" rtlCol="0">
            <a:spAutoFit/>
          </a:bodyPr>
          <a:lstStyle/>
          <a:p>
            <a:r>
              <a:rPr lang="fr-CA" sz="16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
        <p:nvSpPr>
          <p:cNvPr id="31" name="Espace réservé du numéro de diapositive 4">
            <a:extLst>
              <a:ext uri="{FF2B5EF4-FFF2-40B4-BE49-F238E27FC236}">
                <a16:creationId xmlns:a16="http://schemas.microsoft.com/office/drawing/2014/main" id="{2860B510-785E-47D7-875F-280A1A98D4D7}"/>
              </a:ext>
            </a:extLst>
          </p:cNvPr>
          <p:cNvSpPr txBox="1">
            <a:spLocks/>
          </p:cNvSpPr>
          <p:nvPr/>
        </p:nvSpPr>
        <p:spPr>
          <a:xfrm>
            <a:off x="8610600" y="88550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42</a:t>
            </a:fld>
            <a:endParaRPr lang="fr-CA" dirty="0"/>
          </a:p>
        </p:txBody>
      </p:sp>
      <p:sp>
        <p:nvSpPr>
          <p:cNvPr id="32" name="ZoneTexte 31">
            <a:extLst>
              <a:ext uri="{FF2B5EF4-FFF2-40B4-BE49-F238E27FC236}">
                <a16:creationId xmlns:a16="http://schemas.microsoft.com/office/drawing/2014/main" id="{9A340D93-4D0B-4E9E-AB23-8ED863A455C6}"/>
              </a:ext>
            </a:extLst>
          </p:cNvPr>
          <p:cNvSpPr txBox="1"/>
          <p:nvPr/>
        </p:nvSpPr>
        <p:spPr>
          <a:xfrm>
            <a:off x="269463" y="3704927"/>
            <a:ext cx="1880515" cy="461665"/>
          </a:xfrm>
          <a:prstGeom prst="rect">
            <a:avLst/>
          </a:prstGeom>
          <a:noFill/>
        </p:spPr>
        <p:txBody>
          <a:bodyPr wrap="none" rtlCol="0">
            <a:spAutoFit/>
          </a:bodyPr>
          <a:lstStyle/>
          <a:p>
            <a:r>
              <a:rPr lang="fr-CA" sz="2400" b="1" dirty="0"/>
              <a:t>Encadrement</a:t>
            </a:r>
            <a:endParaRPr lang="fr-CA" b="1" dirty="0"/>
          </a:p>
        </p:txBody>
      </p:sp>
      <p:sp>
        <p:nvSpPr>
          <p:cNvPr id="33" name="ZoneTexte 32">
            <a:extLst>
              <a:ext uri="{FF2B5EF4-FFF2-40B4-BE49-F238E27FC236}">
                <a16:creationId xmlns:a16="http://schemas.microsoft.com/office/drawing/2014/main" id="{1A6ED508-5E02-4569-A412-7ACB97FC5374}"/>
              </a:ext>
            </a:extLst>
          </p:cNvPr>
          <p:cNvSpPr txBox="1"/>
          <p:nvPr/>
        </p:nvSpPr>
        <p:spPr>
          <a:xfrm>
            <a:off x="91942" y="4059650"/>
            <a:ext cx="5890702" cy="584775"/>
          </a:xfrm>
          <a:prstGeom prst="rect">
            <a:avLst/>
          </a:prstGeom>
          <a:noFill/>
        </p:spPr>
        <p:txBody>
          <a:bodyPr wrap="square" rtlCol="0">
            <a:spAutoFit/>
          </a:bodyPr>
          <a:lstStyle/>
          <a:p>
            <a:pPr lvl="2"/>
            <a:r>
              <a:rPr lang="fr-CA" sz="1600" dirty="0"/>
              <a:t>REAFIE</a:t>
            </a:r>
            <a:r>
              <a:rPr lang="fr-CA" sz="1600" b="1" dirty="0"/>
              <a:t> (admissibilité)</a:t>
            </a:r>
            <a:r>
              <a:rPr lang="fr-CA" sz="1600" dirty="0"/>
              <a:t> </a:t>
            </a:r>
          </a:p>
          <a:p>
            <a:pPr marL="1200150" lvl="2" indent="-285750">
              <a:buFont typeface="Arial" panose="020B0604020202020204" pitchFamily="34" charset="0"/>
              <a:buChar char="•"/>
            </a:pPr>
            <a:r>
              <a:rPr lang="fr-CA" sz="1600" dirty="0"/>
              <a:t>Non soustrait</a:t>
            </a:r>
            <a:r>
              <a:rPr lang="fr-CA" sz="1600" dirty="0">
                <a:solidFill>
                  <a:srgbClr val="FF0000"/>
                </a:solidFill>
              </a:rPr>
              <a:t> </a:t>
            </a:r>
            <a:r>
              <a:rPr lang="fr-CA" sz="1600" dirty="0"/>
              <a:t>et visé par une autorisation ministérielle</a:t>
            </a:r>
          </a:p>
        </p:txBody>
      </p:sp>
      <p:pic>
        <p:nvPicPr>
          <p:cNvPr id="34" name="Image 33" descr="C:\Users\tesma01\AppData\Local\Microsoft\Windows\Temporary Internet Files\Content.Outlook\5FN2QKOA\losanges avec lettres_Plan de travail 1.png">
            <a:extLst>
              <a:ext uri="{FF2B5EF4-FFF2-40B4-BE49-F238E27FC236}">
                <a16:creationId xmlns:a16="http://schemas.microsoft.com/office/drawing/2014/main" id="{6E7F2607-4B65-46C7-A78D-FC2D4C1FA1C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463" y="4077040"/>
            <a:ext cx="644759" cy="613896"/>
          </a:xfrm>
          <a:prstGeom prst="rect">
            <a:avLst/>
          </a:prstGeom>
          <a:noFill/>
          <a:ln>
            <a:noFill/>
          </a:ln>
        </p:spPr>
      </p:pic>
      <p:sp>
        <p:nvSpPr>
          <p:cNvPr id="38" name="ZoneTexte 37">
            <a:extLst>
              <a:ext uri="{FF2B5EF4-FFF2-40B4-BE49-F238E27FC236}">
                <a16:creationId xmlns:a16="http://schemas.microsoft.com/office/drawing/2014/main" id="{C34D1EE6-7A58-41F4-A5E5-5421BA75450E}"/>
              </a:ext>
            </a:extLst>
          </p:cNvPr>
          <p:cNvSpPr txBox="1"/>
          <p:nvPr/>
        </p:nvSpPr>
        <p:spPr>
          <a:xfrm>
            <a:off x="235944" y="4718110"/>
            <a:ext cx="4915605" cy="1077218"/>
          </a:xfrm>
          <a:prstGeom prst="rect">
            <a:avLst/>
          </a:prstGeom>
          <a:noFill/>
        </p:spPr>
        <p:txBody>
          <a:bodyPr wrap="square" rtlCol="0">
            <a:spAutoFit/>
          </a:bodyPr>
          <a:lstStyle/>
          <a:p>
            <a:pPr lvl="2"/>
            <a:r>
              <a:rPr lang="fr-CA" sz="1600" dirty="0"/>
              <a:t>RCAMHH </a:t>
            </a:r>
            <a:r>
              <a:rPr lang="fr-CA" sz="1600" b="1" dirty="0"/>
              <a:t>(compensation)</a:t>
            </a:r>
          </a:p>
          <a:p>
            <a:pPr marL="1200150" lvl="2" indent="-285750">
              <a:buFont typeface="Arial" panose="020B0604020202020204" pitchFamily="34" charset="0"/>
              <a:buChar char="•"/>
            </a:pPr>
            <a:r>
              <a:rPr lang="fr-CA" sz="1600" dirty="0"/>
              <a:t>Possibilité de remplacer la contribution financière par des travaux de restauration et de création (art. 10, al. 1, par. 6)</a:t>
            </a:r>
          </a:p>
        </p:txBody>
      </p:sp>
      <p:sp>
        <p:nvSpPr>
          <p:cNvPr id="39" name="Rectangle : coins arrondis 38">
            <a:extLst>
              <a:ext uri="{FF2B5EF4-FFF2-40B4-BE49-F238E27FC236}">
                <a16:creationId xmlns:a16="http://schemas.microsoft.com/office/drawing/2014/main" id="{1ADDFC29-CF61-42FB-A8A6-7BEDE1301D7F}"/>
              </a:ext>
            </a:extLst>
          </p:cNvPr>
          <p:cNvSpPr/>
          <p:nvPr/>
        </p:nvSpPr>
        <p:spPr>
          <a:xfrm>
            <a:off x="5995850" y="4160429"/>
            <a:ext cx="5890701" cy="1688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Entretien</a:t>
            </a:r>
          </a:p>
          <a:p>
            <a:pPr algn="just"/>
            <a:r>
              <a:rPr lang="fr-CA" sz="1600" dirty="0">
                <a:solidFill>
                  <a:schemeClr val="bg1"/>
                </a:solidFill>
              </a:rPr>
              <a:t>L’entretien de toute infrastructure et de tout ouvrage, bâtiment ou équipement existant est exempté par le REAFIE. Toutefois, </a:t>
            </a:r>
            <a:r>
              <a:rPr lang="fr-CA" sz="1600" dirty="0"/>
              <a:t>il se réalise dans la superficie immédiate des fossés existants. Il ne doit pas y avoir de nouveaux empiètements dans le milieu.</a:t>
            </a:r>
          </a:p>
        </p:txBody>
      </p:sp>
      <p:pic>
        <p:nvPicPr>
          <p:cNvPr id="16" name="Image 15" descr="C:\Users\tesma01\AppData\Local\Microsoft\Windows\Temporary Internet Files\Content.Outlook\5FN2QKOA\losanges avec lettres_Plan de travail 1.png">
            <a:extLst>
              <a:ext uri="{FF2B5EF4-FFF2-40B4-BE49-F238E27FC236}">
                <a16:creationId xmlns:a16="http://schemas.microsoft.com/office/drawing/2014/main" id="{C12961C8-DF52-49DA-ABA7-BD25A97D420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3209" y="2418485"/>
            <a:ext cx="644759" cy="613896"/>
          </a:xfrm>
          <a:prstGeom prst="rect">
            <a:avLst/>
          </a:prstGeom>
          <a:noFill/>
          <a:ln>
            <a:noFill/>
          </a:ln>
        </p:spPr>
      </p:pic>
      <p:sp>
        <p:nvSpPr>
          <p:cNvPr id="17" name="ZoneTexte 16">
            <a:extLst>
              <a:ext uri="{FF2B5EF4-FFF2-40B4-BE49-F238E27FC236}">
                <a16:creationId xmlns:a16="http://schemas.microsoft.com/office/drawing/2014/main" id="{BCE302D1-3706-4224-A79E-7000FD93CF65}"/>
              </a:ext>
            </a:extLst>
          </p:cNvPr>
          <p:cNvSpPr txBox="1"/>
          <p:nvPr/>
        </p:nvSpPr>
        <p:spPr>
          <a:xfrm>
            <a:off x="5679209" y="1895250"/>
            <a:ext cx="2268243" cy="923330"/>
          </a:xfrm>
          <a:prstGeom prst="rect">
            <a:avLst/>
          </a:prstGeom>
          <a:noFill/>
        </p:spPr>
        <p:txBody>
          <a:bodyPr wrap="square" rtlCol="0">
            <a:spAutoFit/>
          </a:bodyPr>
          <a:lstStyle/>
          <a:p>
            <a:r>
              <a:rPr lang="fr-CA" b="1" dirty="0"/>
              <a:t>Drainage sylvicole en tout MHH</a:t>
            </a:r>
          </a:p>
          <a:p>
            <a:endParaRPr lang="fr-CA" dirty="0"/>
          </a:p>
        </p:txBody>
      </p:sp>
      <p:grpSp>
        <p:nvGrpSpPr>
          <p:cNvPr id="26" name="Groupe 25">
            <a:extLst>
              <a:ext uri="{FF2B5EF4-FFF2-40B4-BE49-F238E27FC236}">
                <a16:creationId xmlns:a16="http://schemas.microsoft.com/office/drawing/2014/main" id="{FE40E9FC-C79D-461F-A850-4A6A301B4E7F}"/>
              </a:ext>
            </a:extLst>
          </p:cNvPr>
          <p:cNvGrpSpPr/>
          <p:nvPr/>
        </p:nvGrpSpPr>
        <p:grpSpPr>
          <a:xfrm>
            <a:off x="235944" y="4732039"/>
            <a:ext cx="651754" cy="720000"/>
            <a:chOff x="11312488" y="5189693"/>
            <a:chExt cx="651754" cy="720000"/>
          </a:xfrm>
        </p:grpSpPr>
        <p:pic>
          <p:nvPicPr>
            <p:cNvPr id="27" name="Picture 8">
              <a:extLst>
                <a:ext uri="{FF2B5EF4-FFF2-40B4-BE49-F238E27FC236}">
                  <a16:creationId xmlns:a16="http://schemas.microsoft.com/office/drawing/2014/main" id="{61A488CA-951A-42F2-94CC-C0D0CE650DD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12488" y="5189693"/>
              <a:ext cx="651754" cy="720000"/>
            </a:xfrm>
            <a:prstGeom prst="rect">
              <a:avLst/>
            </a:prstGeom>
            <a:noFill/>
            <a:extLst>
              <a:ext uri="{909E8E84-426E-40DD-AFC4-6F175D3DCCD1}">
                <a14:hiddenFill xmlns:a14="http://schemas.microsoft.com/office/drawing/2010/main">
                  <a:solidFill>
                    <a:srgbClr val="FFFFFF"/>
                  </a:solidFill>
                </a14:hiddenFill>
              </a:ext>
            </a:extLst>
          </p:spPr>
        </p:pic>
        <p:sp>
          <p:nvSpPr>
            <p:cNvPr id="28" name="Ellipse 27">
              <a:extLst>
                <a:ext uri="{FF2B5EF4-FFF2-40B4-BE49-F238E27FC236}">
                  <a16:creationId xmlns:a16="http://schemas.microsoft.com/office/drawing/2014/main" id="{2ED8D844-0703-4FDA-8DCD-25FD713969AE}"/>
                </a:ext>
              </a:extLst>
            </p:cNvPr>
            <p:cNvSpPr/>
            <p:nvPr/>
          </p:nvSpPr>
          <p:spPr>
            <a:xfrm>
              <a:off x="11424314" y="5336030"/>
              <a:ext cx="450000" cy="45000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b="1">
                <a:ln w="19050">
                  <a:noFill/>
                </a:ln>
                <a:solidFill>
                  <a:srgbClr val="000000"/>
                </a:solidFill>
                <a:latin typeface="Arial" panose="020B0604020202020204" pitchFamily="34" charset="0"/>
                <a:cs typeface="Arial" panose="020B0604020202020204" pitchFamily="34" charset="0"/>
              </a:endParaRPr>
            </a:p>
          </p:txBody>
        </p:sp>
      </p:grpSp>
      <p:grpSp>
        <p:nvGrpSpPr>
          <p:cNvPr id="29" name="Groupe 28">
            <a:extLst>
              <a:ext uri="{FF2B5EF4-FFF2-40B4-BE49-F238E27FC236}">
                <a16:creationId xmlns:a16="http://schemas.microsoft.com/office/drawing/2014/main" id="{74ACD680-C53D-4CBF-9BA4-0F0554AA4755}"/>
              </a:ext>
            </a:extLst>
          </p:cNvPr>
          <p:cNvGrpSpPr/>
          <p:nvPr/>
        </p:nvGrpSpPr>
        <p:grpSpPr>
          <a:xfrm>
            <a:off x="6487453" y="2361426"/>
            <a:ext cx="651754" cy="720000"/>
            <a:chOff x="11312488" y="5189693"/>
            <a:chExt cx="651754" cy="720000"/>
          </a:xfrm>
        </p:grpSpPr>
        <p:pic>
          <p:nvPicPr>
            <p:cNvPr id="30" name="Picture 8">
              <a:extLst>
                <a:ext uri="{FF2B5EF4-FFF2-40B4-BE49-F238E27FC236}">
                  <a16:creationId xmlns:a16="http://schemas.microsoft.com/office/drawing/2014/main" id="{4FC9CDFF-6FF5-4467-A1C1-6565AEA2C37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12488" y="5189693"/>
              <a:ext cx="651754" cy="720000"/>
            </a:xfrm>
            <a:prstGeom prst="rect">
              <a:avLst/>
            </a:prstGeom>
            <a:noFill/>
            <a:extLst>
              <a:ext uri="{909E8E84-426E-40DD-AFC4-6F175D3DCCD1}">
                <a14:hiddenFill xmlns:a14="http://schemas.microsoft.com/office/drawing/2010/main">
                  <a:solidFill>
                    <a:srgbClr val="FFFFFF"/>
                  </a:solidFill>
                </a14:hiddenFill>
              </a:ext>
            </a:extLst>
          </p:spPr>
        </p:pic>
        <p:sp>
          <p:nvSpPr>
            <p:cNvPr id="35" name="Ellipse 34">
              <a:extLst>
                <a:ext uri="{FF2B5EF4-FFF2-40B4-BE49-F238E27FC236}">
                  <a16:creationId xmlns:a16="http://schemas.microsoft.com/office/drawing/2014/main" id="{70E991D4-281D-498B-AC15-352B0F138002}"/>
                </a:ext>
              </a:extLst>
            </p:cNvPr>
            <p:cNvSpPr/>
            <p:nvPr/>
          </p:nvSpPr>
          <p:spPr>
            <a:xfrm>
              <a:off x="11424314" y="5336030"/>
              <a:ext cx="450000" cy="45000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b="1">
                <a:ln w="19050">
                  <a:noFill/>
                </a:ln>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55746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600" y="284400"/>
            <a:ext cx="10515600" cy="550607"/>
          </a:xfrm>
        </p:spPr>
        <p:txBody>
          <a:bodyPr>
            <a:normAutofit fontScale="90000"/>
          </a:bodyPr>
          <a:lstStyle/>
          <a:p>
            <a:r>
              <a:rPr lang="fr-CA" dirty="0">
                <a:ea typeface="+mn-lt"/>
                <a:cs typeface="+mn-lt"/>
              </a:rPr>
              <a:t>Autres travaux sylvicoles </a:t>
            </a:r>
            <a:r>
              <a:rPr lang="fr-CA" b="0" dirty="0">
                <a:ea typeface="+mn-lt"/>
                <a:cs typeface="+mn-lt"/>
              </a:rPr>
              <a:t>– amendements</a:t>
            </a:r>
            <a:endParaRPr lang="fr-CA" sz="2000" dirty="0"/>
          </a:p>
        </p:txBody>
      </p:sp>
      <p:sp>
        <p:nvSpPr>
          <p:cNvPr id="5" name="Espace réservé du numéro de diapositive 4"/>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43</a:t>
            </a:fld>
            <a:endParaRPr lang="fr-CA" dirty="0"/>
          </a:p>
        </p:txBody>
      </p:sp>
      <p:pic>
        <p:nvPicPr>
          <p:cNvPr id="4" name="Image 3" descr="Une image contenant carte&#10;&#10;Description générée automatiquement">
            <a:extLst>
              <a:ext uri="{FF2B5EF4-FFF2-40B4-BE49-F238E27FC236}">
                <a16:creationId xmlns:a16="http://schemas.microsoft.com/office/drawing/2014/main" id="{37034D99-DEF7-43C2-BB04-323274450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944" y="1153127"/>
            <a:ext cx="11650607" cy="2557762"/>
          </a:xfrm>
          <a:prstGeom prst="rect">
            <a:avLst/>
          </a:prstGeom>
        </p:spPr>
      </p:pic>
      <p:sp>
        <p:nvSpPr>
          <p:cNvPr id="31" name="ZoneTexte 30">
            <a:extLst>
              <a:ext uri="{FF2B5EF4-FFF2-40B4-BE49-F238E27FC236}">
                <a16:creationId xmlns:a16="http://schemas.microsoft.com/office/drawing/2014/main" id="{05A5B9F1-D418-478E-9580-DCAD2319709B}"/>
              </a:ext>
            </a:extLst>
          </p:cNvPr>
          <p:cNvSpPr txBox="1"/>
          <p:nvPr/>
        </p:nvSpPr>
        <p:spPr>
          <a:xfrm>
            <a:off x="235944" y="3710889"/>
            <a:ext cx="1880515" cy="461665"/>
          </a:xfrm>
          <a:prstGeom prst="rect">
            <a:avLst/>
          </a:prstGeom>
          <a:noFill/>
        </p:spPr>
        <p:txBody>
          <a:bodyPr wrap="none" rtlCol="0">
            <a:spAutoFit/>
          </a:bodyPr>
          <a:lstStyle/>
          <a:p>
            <a:r>
              <a:rPr lang="fr-CA" sz="2400" b="1" dirty="0"/>
              <a:t>Encadrement</a:t>
            </a:r>
            <a:endParaRPr lang="fr-CA" b="1" dirty="0"/>
          </a:p>
        </p:txBody>
      </p:sp>
      <p:sp>
        <p:nvSpPr>
          <p:cNvPr id="32" name="ZoneTexte 31">
            <a:extLst>
              <a:ext uri="{FF2B5EF4-FFF2-40B4-BE49-F238E27FC236}">
                <a16:creationId xmlns:a16="http://schemas.microsoft.com/office/drawing/2014/main" id="{B7A67554-5E3E-48A2-AABB-44F0B5A92F36}"/>
              </a:ext>
            </a:extLst>
          </p:cNvPr>
          <p:cNvSpPr txBox="1"/>
          <p:nvPr/>
        </p:nvSpPr>
        <p:spPr>
          <a:xfrm>
            <a:off x="27836" y="4202062"/>
            <a:ext cx="6931764" cy="1538883"/>
          </a:xfrm>
          <a:prstGeom prst="rect">
            <a:avLst/>
          </a:prstGeom>
          <a:noFill/>
        </p:spPr>
        <p:txBody>
          <a:bodyPr wrap="square" rtlCol="0">
            <a:spAutoFit/>
          </a:bodyPr>
          <a:lstStyle/>
          <a:p>
            <a:pPr lvl="2"/>
            <a:r>
              <a:rPr lang="fr-CA" sz="1600" dirty="0"/>
              <a:t>REAFIE/RAMHHS</a:t>
            </a:r>
            <a:r>
              <a:rPr lang="fr-CA" sz="1600" b="1" dirty="0"/>
              <a:t> (admissibilité/réalisation)</a:t>
            </a:r>
            <a:endParaRPr lang="fr-CA" sz="1600" dirty="0"/>
          </a:p>
          <a:p>
            <a:pPr marL="1200150" lvl="2" indent="-285750">
              <a:buFont typeface="Arial" panose="020B0604020202020204" pitchFamily="34" charset="0"/>
              <a:buChar char="•"/>
            </a:pPr>
            <a:r>
              <a:rPr lang="fr-CA" sz="1600" dirty="0"/>
              <a:t>L’épandage des résidus ligneux est permis en rive, zone inondable, milieu humide boisé et boisement de friche (art. 13-14 RAMHHS)</a:t>
            </a:r>
          </a:p>
          <a:p>
            <a:pPr marL="1200150" lvl="2" indent="-285750">
              <a:buFont typeface="Arial" panose="020B0604020202020204" pitchFamily="34" charset="0"/>
              <a:buChar char="•"/>
            </a:pPr>
            <a:r>
              <a:rPr lang="fr-CA" sz="1600" dirty="0"/>
              <a:t>Autres amendements non soustraits et visés par une autorisation ministérielle (par ex. : chaulage, MRF) (art. 13, RAMHHS)</a:t>
            </a:r>
          </a:p>
          <a:p>
            <a:pPr lvl="2"/>
            <a:endParaRPr lang="fr-CA" sz="1400" dirty="0"/>
          </a:p>
        </p:txBody>
      </p:sp>
      <p:pic>
        <p:nvPicPr>
          <p:cNvPr id="33" name="Image 32" descr="C:\Users\tesma01\AppData\Local\Microsoft\Windows\Temporary Internet Files\Content.Outlook\5FN2QKOA\losanges avec lettres_Plan de travail 1.png">
            <a:extLst>
              <a:ext uri="{FF2B5EF4-FFF2-40B4-BE49-F238E27FC236}">
                <a16:creationId xmlns:a16="http://schemas.microsoft.com/office/drawing/2014/main" id="{4098EDEF-7B35-4792-8901-351C31E7CA5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152" y="4738920"/>
            <a:ext cx="644759" cy="613896"/>
          </a:xfrm>
          <a:prstGeom prst="rect">
            <a:avLst/>
          </a:prstGeom>
          <a:noFill/>
          <a:ln>
            <a:noFill/>
          </a:ln>
        </p:spPr>
      </p:pic>
      <p:grpSp>
        <p:nvGrpSpPr>
          <p:cNvPr id="34" name="Groupe 33">
            <a:extLst>
              <a:ext uri="{FF2B5EF4-FFF2-40B4-BE49-F238E27FC236}">
                <a16:creationId xmlns:a16="http://schemas.microsoft.com/office/drawing/2014/main" id="{66D74E17-2BD5-4F36-A1BA-31FA140A0B3B}"/>
              </a:ext>
            </a:extLst>
          </p:cNvPr>
          <p:cNvGrpSpPr/>
          <p:nvPr>
            <p:custDataLst>
              <p:tags r:id="rId1"/>
            </p:custDataLst>
          </p:nvPr>
        </p:nvGrpSpPr>
        <p:grpSpPr>
          <a:xfrm>
            <a:off x="7259304" y="4202062"/>
            <a:ext cx="437730" cy="441818"/>
            <a:chOff x="8929164" y="2952577"/>
            <a:chExt cx="359999" cy="352425"/>
          </a:xfrm>
        </p:grpSpPr>
        <p:sp>
          <p:nvSpPr>
            <p:cNvPr id="35" name="Ellipse 34">
              <a:extLst>
                <a:ext uri="{FF2B5EF4-FFF2-40B4-BE49-F238E27FC236}">
                  <a16:creationId xmlns:a16="http://schemas.microsoft.com/office/drawing/2014/main" id="{272CC3F3-09B4-4917-BF5D-52E6DE9161B7}"/>
                </a:ext>
              </a:extLst>
            </p:cNvPr>
            <p:cNvSpPr/>
            <p:nvPr/>
          </p:nvSpPr>
          <p:spPr>
            <a:xfrm>
              <a:off x="8929164" y="2952577"/>
              <a:ext cx="359999" cy="352425"/>
            </a:xfrm>
            <a:prstGeom prst="ellipse">
              <a:avLst/>
            </a:prstGeom>
            <a:solidFill>
              <a:srgbClr val="B0B0B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19050">
                    <a:noFill/>
                  </a:ln>
                  <a:solidFill>
                    <a:srgbClr val="000000"/>
                  </a:solidFill>
                  <a:latin typeface="Arial" panose="020B0604020202020204" pitchFamily="34" charset="0"/>
                  <a:cs typeface="Arial" panose="020B0604020202020204" pitchFamily="34" charset="0"/>
                </a:rPr>
                <a:t>$</a:t>
              </a:r>
              <a:endParaRPr lang="fr-CA" sz="2000" b="1" dirty="0">
                <a:ln w="19050">
                  <a:noFill/>
                </a:ln>
                <a:solidFill>
                  <a:srgbClr val="000000"/>
                </a:solidFill>
                <a:latin typeface="Arial" panose="020B0604020202020204" pitchFamily="34" charset="0"/>
                <a:cs typeface="Arial" panose="020B0604020202020204" pitchFamily="34" charset="0"/>
              </a:endParaRPr>
            </a:p>
          </p:txBody>
        </p:sp>
        <p:cxnSp>
          <p:nvCxnSpPr>
            <p:cNvPr id="36" name="Connecteur droit 35">
              <a:extLst>
                <a:ext uri="{FF2B5EF4-FFF2-40B4-BE49-F238E27FC236}">
                  <a16:creationId xmlns:a16="http://schemas.microsoft.com/office/drawing/2014/main" id="{937BDFEF-C2E0-41B3-B10B-3C0346695EDC}"/>
                </a:ext>
              </a:extLst>
            </p:cNvPr>
            <p:cNvCxnSpPr>
              <a:cxnSpLocks/>
            </p:cNvCxnSpPr>
            <p:nvPr/>
          </p:nvCxnSpPr>
          <p:spPr>
            <a:xfrm>
              <a:off x="8955796" y="2985581"/>
              <a:ext cx="307278" cy="29444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7" name="ZoneTexte 36">
            <a:extLst>
              <a:ext uri="{FF2B5EF4-FFF2-40B4-BE49-F238E27FC236}">
                <a16:creationId xmlns:a16="http://schemas.microsoft.com/office/drawing/2014/main" id="{86F7C5BD-07BD-4B66-921D-7D3E762C3DDB}"/>
              </a:ext>
            </a:extLst>
          </p:cNvPr>
          <p:cNvSpPr txBox="1"/>
          <p:nvPr/>
        </p:nvSpPr>
        <p:spPr>
          <a:xfrm>
            <a:off x="6869287" y="4146275"/>
            <a:ext cx="5086769" cy="1569660"/>
          </a:xfrm>
          <a:prstGeom prst="rect">
            <a:avLst/>
          </a:prstGeom>
          <a:noFill/>
        </p:spPr>
        <p:txBody>
          <a:bodyPr wrap="square" rtlCol="0">
            <a:spAutoFit/>
          </a:bodyPr>
          <a:lstStyle/>
          <a:p>
            <a:pPr lvl="2"/>
            <a:r>
              <a:rPr lang="fr-CA" sz="1600" dirty="0"/>
              <a:t>RCAMHH </a:t>
            </a:r>
            <a:r>
              <a:rPr lang="fr-CA" sz="1600" b="1" dirty="0"/>
              <a:t>(compensation)</a:t>
            </a:r>
          </a:p>
          <a:p>
            <a:pPr marL="1200150" lvl="2" indent="-285750">
              <a:buFont typeface="Arial" panose="020B0604020202020204" pitchFamily="34" charset="0"/>
              <a:buChar char="•"/>
            </a:pPr>
            <a:r>
              <a:rPr lang="fr-CA" sz="1600" dirty="0"/>
              <a:t>L’amendement n’est pas visé par la compensation</a:t>
            </a:r>
          </a:p>
          <a:p>
            <a:pPr marL="1200150" lvl="2" indent="-285750">
              <a:buFont typeface="Arial" panose="020B0604020202020204" pitchFamily="34" charset="0"/>
              <a:buChar char="•"/>
            </a:pPr>
            <a:r>
              <a:rPr lang="fr-CA" sz="1600" dirty="0"/>
              <a:t>Non mentionné dans le règlement car ne fait pas partie des travaux visés par la compensation prévue par la LQE (art. 46.0.5)</a:t>
            </a:r>
          </a:p>
        </p:txBody>
      </p:sp>
      <p:pic>
        <p:nvPicPr>
          <p:cNvPr id="38" name="Image 37" descr="C:\Users\tesma01\AppData\Local\Microsoft\Windows\Temporary Internet Files\Content.Outlook\5FN2QKOA\losanges avec lettres_Plan de travail 1 copie.png">
            <a:extLst>
              <a:ext uri="{FF2B5EF4-FFF2-40B4-BE49-F238E27FC236}">
                <a16:creationId xmlns:a16="http://schemas.microsoft.com/office/drawing/2014/main" id="{69A96F09-455E-4051-9E60-6C4ED2E7DA4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429" y="4202062"/>
            <a:ext cx="672318" cy="637200"/>
          </a:xfrm>
          <a:prstGeom prst="rect">
            <a:avLst/>
          </a:prstGeom>
          <a:noFill/>
          <a:ln>
            <a:noFill/>
          </a:ln>
        </p:spPr>
      </p:pic>
      <p:sp>
        <p:nvSpPr>
          <p:cNvPr id="15" name="ZoneTexte 14">
            <a:extLst>
              <a:ext uri="{FF2B5EF4-FFF2-40B4-BE49-F238E27FC236}">
                <a16:creationId xmlns:a16="http://schemas.microsoft.com/office/drawing/2014/main" id="{2FB26DA2-61E8-48EF-B214-4C3BE25536AD}"/>
              </a:ext>
            </a:extLst>
          </p:cNvPr>
          <p:cNvSpPr txBox="1"/>
          <p:nvPr/>
        </p:nvSpPr>
        <p:spPr>
          <a:xfrm>
            <a:off x="5102623" y="2505670"/>
            <a:ext cx="2388246" cy="923330"/>
          </a:xfrm>
          <a:prstGeom prst="rect">
            <a:avLst/>
          </a:prstGeom>
          <a:noFill/>
        </p:spPr>
        <p:txBody>
          <a:bodyPr wrap="square" rtlCol="0">
            <a:spAutoFit/>
          </a:bodyPr>
          <a:lstStyle/>
          <a:p>
            <a:r>
              <a:rPr lang="fr-CA" b="1" dirty="0"/>
              <a:t>L’épandage de résidus ligneux ne doit pas se faire en littoral</a:t>
            </a:r>
          </a:p>
        </p:txBody>
      </p:sp>
      <p:cxnSp>
        <p:nvCxnSpPr>
          <p:cNvPr id="16" name="Connecteur droit avec flèche 15">
            <a:extLst>
              <a:ext uri="{FF2B5EF4-FFF2-40B4-BE49-F238E27FC236}">
                <a16:creationId xmlns:a16="http://schemas.microsoft.com/office/drawing/2014/main" id="{F154F4AD-F69B-435E-9404-551A77248C73}"/>
              </a:ext>
            </a:extLst>
          </p:cNvPr>
          <p:cNvCxnSpPr>
            <a:cxnSpLocks/>
          </p:cNvCxnSpPr>
          <p:nvPr/>
        </p:nvCxnSpPr>
        <p:spPr>
          <a:xfrm flipH="1" flipV="1">
            <a:off x="5674911" y="2320186"/>
            <a:ext cx="454746" cy="29587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7" name="Image 16" descr="C:\Users\tesma01\AppData\Local\Microsoft\Windows\Temporary Internet Files\Content.Outlook\5FN2QKOA\losanges avec lettres_Plan de travail 1.png">
            <a:extLst>
              <a:ext uri="{FF2B5EF4-FFF2-40B4-BE49-F238E27FC236}">
                <a16:creationId xmlns:a16="http://schemas.microsoft.com/office/drawing/2014/main" id="{47202DF6-B5FC-45AF-97C3-317AC50BDC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8169" y="1674081"/>
            <a:ext cx="644759" cy="613896"/>
          </a:xfrm>
          <a:prstGeom prst="rect">
            <a:avLst/>
          </a:prstGeom>
          <a:noFill/>
          <a:ln>
            <a:noFill/>
          </a:ln>
        </p:spPr>
      </p:pic>
      <p:pic>
        <p:nvPicPr>
          <p:cNvPr id="18" name="Graphique 17" descr="Grange avec un remplissage uni">
            <a:extLst>
              <a:ext uri="{FF2B5EF4-FFF2-40B4-BE49-F238E27FC236}">
                <a16:creationId xmlns:a16="http://schemas.microsoft.com/office/drawing/2014/main" id="{0F44CC70-1BF6-456D-A25F-F8E4CB5007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0853" y="1762115"/>
            <a:ext cx="461666" cy="461666"/>
          </a:xfrm>
          <a:prstGeom prst="rect">
            <a:avLst/>
          </a:prstGeom>
        </p:spPr>
      </p:pic>
      <p:grpSp>
        <p:nvGrpSpPr>
          <p:cNvPr id="19" name="Groupe 18">
            <a:extLst>
              <a:ext uri="{FF2B5EF4-FFF2-40B4-BE49-F238E27FC236}">
                <a16:creationId xmlns:a16="http://schemas.microsoft.com/office/drawing/2014/main" id="{D13D5FB1-17C5-437C-8396-B3400B35407A}"/>
              </a:ext>
            </a:extLst>
          </p:cNvPr>
          <p:cNvGrpSpPr/>
          <p:nvPr>
            <p:custDataLst>
              <p:tags r:id="rId2"/>
            </p:custDataLst>
          </p:nvPr>
        </p:nvGrpSpPr>
        <p:grpSpPr>
          <a:xfrm>
            <a:off x="7612526" y="2281545"/>
            <a:ext cx="437730" cy="441818"/>
            <a:chOff x="8929164" y="2952577"/>
            <a:chExt cx="359999" cy="352425"/>
          </a:xfrm>
        </p:grpSpPr>
        <p:sp>
          <p:nvSpPr>
            <p:cNvPr id="20" name="Ellipse 19">
              <a:extLst>
                <a:ext uri="{FF2B5EF4-FFF2-40B4-BE49-F238E27FC236}">
                  <a16:creationId xmlns:a16="http://schemas.microsoft.com/office/drawing/2014/main" id="{AE64EAFC-4606-48C4-B45D-1C441B7C22BA}"/>
                </a:ext>
              </a:extLst>
            </p:cNvPr>
            <p:cNvSpPr/>
            <p:nvPr/>
          </p:nvSpPr>
          <p:spPr>
            <a:xfrm>
              <a:off x="8929164" y="2952577"/>
              <a:ext cx="359999" cy="352425"/>
            </a:xfrm>
            <a:prstGeom prst="ellipse">
              <a:avLst/>
            </a:prstGeom>
            <a:solidFill>
              <a:srgbClr val="B0B0B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19050">
                    <a:noFill/>
                  </a:ln>
                  <a:solidFill>
                    <a:srgbClr val="000000"/>
                  </a:solidFill>
                  <a:latin typeface="Arial" panose="020B0604020202020204" pitchFamily="34" charset="0"/>
                  <a:cs typeface="Arial" panose="020B0604020202020204" pitchFamily="34" charset="0"/>
                </a:rPr>
                <a:t>$</a:t>
              </a:r>
              <a:endParaRPr lang="fr-CA" sz="2000" b="1" dirty="0">
                <a:ln w="19050">
                  <a:noFill/>
                </a:ln>
                <a:solidFill>
                  <a:srgbClr val="000000"/>
                </a:solidFill>
                <a:latin typeface="Arial" panose="020B0604020202020204" pitchFamily="34" charset="0"/>
                <a:cs typeface="Arial" panose="020B0604020202020204" pitchFamily="34" charset="0"/>
              </a:endParaRPr>
            </a:p>
          </p:txBody>
        </p:sp>
        <p:cxnSp>
          <p:nvCxnSpPr>
            <p:cNvPr id="21" name="Connecteur droit 20">
              <a:extLst>
                <a:ext uri="{FF2B5EF4-FFF2-40B4-BE49-F238E27FC236}">
                  <a16:creationId xmlns:a16="http://schemas.microsoft.com/office/drawing/2014/main" id="{03AB553D-D937-45A7-AD2C-1E455200E6D3}"/>
                </a:ext>
              </a:extLst>
            </p:cNvPr>
            <p:cNvCxnSpPr>
              <a:cxnSpLocks/>
            </p:cNvCxnSpPr>
            <p:nvPr/>
          </p:nvCxnSpPr>
          <p:spPr>
            <a:xfrm>
              <a:off x="8955796" y="2985581"/>
              <a:ext cx="307278" cy="29444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 name="ZoneTexte 2">
            <a:extLst>
              <a:ext uri="{FF2B5EF4-FFF2-40B4-BE49-F238E27FC236}">
                <a16:creationId xmlns:a16="http://schemas.microsoft.com/office/drawing/2014/main" id="{1BDF87B8-F10A-4C5E-950A-92EA41059BF6}"/>
              </a:ext>
            </a:extLst>
          </p:cNvPr>
          <p:cNvSpPr txBox="1"/>
          <p:nvPr/>
        </p:nvSpPr>
        <p:spPr>
          <a:xfrm>
            <a:off x="6022379" y="1697919"/>
            <a:ext cx="1628633" cy="646331"/>
          </a:xfrm>
          <a:prstGeom prst="rect">
            <a:avLst/>
          </a:prstGeom>
          <a:noFill/>
        </p:spPr>
        <p:txBody>
          <a:bodyPr wrap="square" rtlCol="0">
            <a:spAutoFit/>
          </a:bodyPr>
          <a:lstStyle/>
          <a:p>
            <a:r>
              <a:rPr lang="fr-CA" b="1" dirty="0"/>
              <a:t>Chaulage</a:t>
            </a:r>
          </a:p>
          <a:p>
            <a:r>
              <a:rPr lang="fr-CA" b="1" dirty="0"/>
              <a:t>acéricole</a:t>
            </a:r>
          </a:p>
        </p:txBody>
      </p:sp>
    </p:spTree>
    <p:extLst>
      <p:ext uri="{BB962C8B-B14F-4D97-AF65-F5344CB8AC3E}">
        <p14:creationId xmlns:p14="http://schemas.microsoft.com/office/powerpoint/2010/main" val="1359870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600" y="284400"/>
            <a:ext cx="10515600" cy="550607"/>
          </a:xfrm>
        </p:spPr>
        <p:txBody>
          <a:bodyPr>
            <a:normAutofit fontScale="90000"/>
          </a:bodyPr>
          <a:lstStyle/>
          <a:p>
            <a:r>
              <a:rPr lang="fr-CA" dirty="0">
                <a:ea typeface="+mn-lt"/>
                <a:cs typeface="+mn-lt"/>
              </a:rPr>
              <a:t>Autres travaux sylvicoles </a:t>
            </a:r>
            <a:r>
              <a:rPr lang="fr-CA" b="0" dirty="0">
                <a:ea typeface="+mn-lt"/>
                <a:cs typeface="+mn-lt"/>
              </a:rPr>
              <a:t>– interventions liées à l’acériculture</a:t>
            </a:r>
            <a:endParaRPr lang="fr-CA" sz="2000" dirty="0"/>
          </a:p>
        </p:txBody>
      </p:sp>
      <p:sp>
        <p:nvSpPr>
          <p:cNvPr id="5" name="Espace réservé du numéro de diapositive 4"/>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44</a:t>
            </a:fld>
            <a:endParaRPr lang="fr-CA" dirty="0"/>
          </a:p>
        </p:txBody>
      </p:sp>
      <p:pic>
        <p:nvPicPr>
          <p:cNvPr id="4" name="Image 3" descr="Une image contenant carte&#10;&#10;Description générée automatiquement">
            <a:extLst>
              <a:ext uri="{FF2B5EF4-FFF2-40B4-BE49-F238E27FC236}">
                <a16:creationId xmlns:a16="http://schemas.microsoft.com/office/drawing/2014/main" id="{37034D99-DEF7-43C2-BB04-323274450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153127"/>
            <a:ext cx="11650607" cy="2557762"/>
          </a:xfrm>
          <a:prstGeom prst="rect">
            <a:avLst/>
          </a:prstGeom>
        </p:spPr>
      </p:pic>
      <p:sp>
        <p:nvSpPr>
          <p:cNvPr id="14" name="ZoneTexte 13">
            <a:extLst>
              <a:ext uri="{FF2B5EF4-FFF2-40B4-BE49-F238E27FC236}">
                <a16:creationId xmlns:a16="http://schemas.microsoft.com/office/drawing/2014/main" id="{EB9326D2-AB9B-4BF5-B0CC-93EB4F04FD85}"/>
              </a:ext>
            </a:extLst>
          </p:cNvPr>
          <p:cNvSpPr txBox="1"/>
          <p:nvPr/>
        </p:nvSpPr>
        <p:spPr>
          <a:xfrm>
            <a:off x="-160434" y="3638501"/>
            <a:ext cx="7996334" cy="2339102"/>
          </a:xfrm>
          <a:prstGeom prst="rect">
            <a:avLst/>
          </a:prstGeom>
          <a:noFill/>
        </p:spPr>
        <p:txBody>
          <a:bodyPr wrap="square" rtlCol="0">
            <a:spAutoFit/>
          </a:bodyPr>
          <a:lstStyle/>
          <a:p>
            <a:pPr lvl="1"/>
            <a:endParaRPr lang="fr-CA" dirty="0"/>
          </a:p>
          <a:p>
            <a:pPr lvl="2"/>
            <a:endParaRPr lang="fr-CA" sz="1600" dirty="0"/>
          </a:p>
          <a:p>
            <a:pPr lvl="2"/>
            <a:r>
              <a:rPr lang="fr-CA" sz="1600" b="1" dirty="0"/>
              <a:t>REAFIE (admissibilité)</a:t>
            </a:r>
          </a:p>
          <a:p>
            <a:pPr marL="1200150" lvl="2" indent="-285750">
              <a:buFont typeface="Arial" panose="020B0604020202020204" pitchFamily="34" charset="0"/>
              <a:buChar char="•"/>
            </a:pPr>
            <a:r>
              <a:rPr lang="fr-CA" sz="1600" b="1" dirty="0"/>
              <a:t>Les dispositions encadrant les activités d’aménagement forestier peuvent s’appliquer à l’acériculture.</a:t>
            </a:r>
          </a:p>
          <a:p>
            <a:pPr marL="1200150" lvl="2" indent="-285750">
              <a:buFont typeface="Arial" panose="020B0604020202020204" pitchFamily="34" charset="0"/>
              <a:buChar char="•"/>
            </a:pPr>
            <a:r>
              <a:rPr lang="fr-CA" sz="1600" dirty="0"/>
              <a:t>La construction de petits bâtiments acéricoles (≤ 100 m</a:t>
            </a:r>
            <a:r>
              <a:rPr lang="fr-CA" sz="1600" baseline="30000" dirty="0"/>
              <a:t>2</a:t>
            </a:r>
            <a:r>
              <a:rPr lang="fr-CA" sz="1600" dirty="0"/>
              <a:t>) en milieu humide boisé (art. 328) </a:t>
            </a:r>
          </a:p>
          <a:p>
            <a:pPr marL="1200150" lvl="2" indent="-285750">
              <a:buFont typeface="Arial" panose="020B0604020202020204" pitchFamily="34" charset="0"/>
              <a:buChar char="•"/>
            </a:pPr>
            <a:r>
              <a:rPr lang="fr-CA" sz="1600" dirty="0"/>
              <a:t>L’enfouissement de canalisations pour le transport de la sève ainsi que les fils associés à ce transport, en milieu humide boisé (art. 345, par. 4) </a:t>
            </a:r>
          </a:p>
        </p:txBody>
      </p:sp>
      <p:pic>
        <p:nvPicPr>
          <p:cNvPr id="15" name="Image 14" descr="C:\Users\tesma01\AppData\Local\Microsoft\Windows\Temporary Internet Files\Content.Outlook\5FN2QKOA\losanges avec lettres_Plan de travail 1 copie.png">
            <a:extLst>
              <a:ext uri="{FF2B5EF4-FFF2-40B4-BE49-F238E27FC236}">
                <a16:creationId xmlns:a16="http://schemas.microsoft.com/office/drawing/2014/main" id="{D4257C0B-1BCA-4870-9870-7098D633A3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644" y="4264286"/>
            <a:ext cx="672318" cy="637200"/>
          </a:xfrm>
          <a:prstGeom prst="rect">
            <a:avLst/>
          </a:prstGeom>
          <a:noFill/>
          <a:ln>
            <a:noFill/>
          </a:ln>
        </p:spPr>
      </p:pic>
      <p:sp>
        <p:nvSpPr>
          <p:cNvPr id="31" name="ZoneTexte 30">
            <a:extLst>
              <a:ext uri="{FF2B5EF4-FFF2-40B4-BE49-F238E27FC236}">
                <a16:creationId xmlns:a16="http://schemas.microsoft.com/office/drawing/2014/main" id="{9A458C07-2F06-45FF-82EA-FA4DFC2FA9CE}"/>
              </a:ext>
            </a:extLst>
          </p:cNvPr>
          <p:cNvSpPr txBox="1"/>
          <p:nvPr/>
        </p:nvSpPr>
        <p:spPr>
          <a:xfrm>
            <a:off x="235944" y="3710253"/>
            <a:ext cx="1880515" cy="461665"/>
          </a:xfrm>
          <a:prstGeom prst="rect">
            <a:avLst/>
          </a:prstGeom>
          <a:noFill/>
        </p:spPr>
        <p:txBody>
          <a:bodyPr wrap="none" rtlCol="0">
            <a:spAutoFit/>
          </a:bodyPr>
          <a:lstStyle/>
          <a:p>
            <a:r>
              <a:rPr lang="fr-CA" sz="2400" b="1" dirty="0"/>
              <a:t>Encadrement</a:t>
            </a:r>
            <a:endParaRPr lang="fr-CA" b="1" dirty="0"/>
          </a:p>
        </p:txBody>
      </p:sp>
      <p:sp>
        <p:nvSpPr>
          <p:cNvPr id="3" name="Rectangle : coins arrondis 2">
            <a:extLst>
              <a:ext uri="{FF2B5EF4-FFF2-40B4-BE49-F238E27FC236}">
                <a16:creationId xmlns:a16="http://schemas.microsoft.com/office/drawing/2014/main" id="{E9E139A7-FADC-41FB-B816-ACF2F5B8F8CF}"/>
              </a:ext>
            </a:extLst>
          </p:cNvPr>
          <p:cNvSpPr/>
          <p:nvPr/>
        </p:nvSpPr>
        <p:spPr>
          <a:xfrm>
            <a:off x="7835900" y="3545871"/>
            <a:ext cx="4120156" cy="219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AAF et acériculture</a:t>
            </a:r>
          </a:p>
          <a:p>
            <a:pPr marL="285750" indent="-285750" algn="just">
              <a:buFont typeface="Wingdings" panose="05000000000000000000" pitchFamily="2" charset="2"/>
              <a:buChar char="Ø"/>
            </a:pPr>
            <a:r>
              <a:rPr lang="fr-CA" sz="1600" dirty="0"/>
              <a:t>L’acériculture est une activité d’aménagement forestier.</a:t>
            </a:r>
          </a:p>
          <a:p>
            <a:pPr marL="285750" indent="-285750" algn="just">
              <a:buFont typeface="Wingdings" panose="05000000000000000000" pitchFamily="2" charset="2"/>
              <a:buChar char="Ø"/>
            </a:pPr>
            <a:r>
              <a:rPr lang="fr-CA" sz="1600" dirty="0"/>
              <a:t>Les traitements sylvicoles réalisés dans une érablière sont </a:t>
            </a:r>
            <a:r>
              <a:rPr lang="fr-CA" sz="1600" dirty="0">
                <a:solidFill>
                  <a:schemeClr val="bg1"/>
                </a:solidFill>
              </a:rPr>
              <a:t>visés</a:t>
            </a:r>
            <a:r>
              <a:rPr lang="fr-CA" sz="1600" dirty="0"/>
              <a:t> par l’exemption pour les milieux humides boisés.</a:t>
            </a:r>
          </a:p>
          <a:p>
            <a:pPr marL="285750" indent="-285750" algn="just">
              <a:buFont typeface="Wingdings" panose="05000000000000000000" pitchFamily="2" charset="2"/>
              <a:buChar char="Ø"/>
            </a:pPr>
            <a:r>
              <a:rPr lang="fr-CA" sz="1600" dirty="0"/>
              <a:t>Les dispositions pour les chemins forestiers s’appliquent également.</a:t>
            </a:r>
          </a:p>
        </p:txBody>
      </p:sp>
      <p:pic>
        <p:nvPicPr>
          <p:cNvPr id="7" name="Graphique 6" descr="Grange avec un remplissage uni">
            <a:extLst>
              <a:ext uri="{FF2B5EF4-FFF2-40B4-BE49-F238E27FC236}">
                <a16:creationId xmlns:a16="http://schemas.microsoft.com/office/drawing/2014/main" id="{03B620F3-6420-422F-B8D8-D4945C7DC6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5285" y="2352280"/>
            <a:ext cx="461666" cy="461666"/>
          </a:xfrm>
          <a:prstGeom prst="rect">
            <a:avLst/>
          </a:prstGeom>
        </p:spPr>
      </p:pic>
      <p:sp>
        <p:nvSpPr>
          <p:cNvPr id="12" name="ZoneTexte 11">
            <a:extLst>
              <a:ext uri="{FF2B5EF4-FFF2-40B4-BE49-F238E27FC236}">
                <a16:creationId xmlns:a16="http://schemas.microsoft.com/office/drawing/2014/main" id="{C0246A89-2A7F-423D-B215-FEDF8B5AAF67}"/>
              </a:ext>
            </a:extLst>
          </p:cNvPr>
          <p:cNvSpPr txBox="1"/>
          <p:nvPr/>
        </p:nvSpPr>
        <p:spPr>
          <a:xfrm>
            <a:off x="6311873" y="1450856"/>
            <a:ext cx="1007524" cy="1200329"/>
          </a:xfrm>
          <a:prstGeom prst="rect">
            <a:avLst/>
          </a:prstGeom>
          <a:noFill/>
        </p:spPr>
        <p:txBody>
          <a:bodyPr wrap="square" rtlCol="0">
            <a:spAutoFit/>
          </a:bodyPr>
          <a:lstStyle/>
          <a:p>
            <a:r>
              <a:rPr lang="fr-CA" b="1" dirty="0"/>
              <a:t>Milieu humide boisé</a:t>
            </a:r>
          </a:p>
          <a:p>
            <a:endParaRPr lang="fr-CA" dirty="0"/>
          </a:p>
        </p:txBody>
      </p:sp>
      <p:sp>
        <p:nvSpPr>
          <p:cNvPr id="16" name="ZoneTexte 15">
            <a:extLst>
              <a:ext uri="{FF2B5EF4-FFF2-40B4-BE49-F238E27FC236}">
                <a16:creationId xmlns:a16="http://schemas.microsoft.com/office/drawing/2014/main" id="{B7396216-8C9B-46B5-A1A7-78F9B4EFDFDB}"/>
              </a:ext>
            </a:extLst>
          </p:cNvPr>
          <p:cNvSpPr txBox="1"/>
          <p:nvPr/>
        </p:nvSpPr>
        <p:spPr>
          <a:xfrm>
            <a:off x="3248425" y="6076099"/>
            <a:ext cx="6175946" cy="646331"/>
          </a:xfrm>
          <a:prstGeom prst="rect">
            <a:avLst/>
          </a:prstGeom>
          <a:noFill/>
        </p:spPr>
        <p:txBody>
          <a:bodyPr wrap="square">
            <a:spAutoFit/>
          </a:bodyPr>
          <a:lstStyle/>
          <a:p>
            <a:r>
              <a:rPr lang="fr-CA" b="1" dirty="0"/>
              <a:t>Pour plus d’information :</a:t>
            </a:r>
            <a:endParaRPr lang="fr-CA" b="1" dirty="0">
              <a:hlinkClick r:id="rId7">
                <a:extLst>
                  <a:ext uri="{A12FA001-AC4F-418D-AE19-62706E023703}">
                    <ahyp:hlinkClr xmlns:ahyp="http://schemas.microsoft.com/office/drawing/2018/hyperlinkcolor" val="tx"/>
                  </a:ext>
                </a:extLst>
              </a:hlinkClick>
            </a:endParaRPr>
          </a:p>
          <a:p>
            <a:r>
              <a:rPr lang="fr-CA" dirty="0">
                <a:solidFill>
                  <a:srgbClr val="0000FF"/>
                </a:solidFill>
                <a:hlinkClick r:id="rId7">
                  <a:extLst>
                    <a:ext uri="{A12FA001-AC4F-418D-AE19-62706E023703}">
                      <ahyp:hlinkClr xmlns:ahyp="http://schemas.microsoft.com/office/drawing/2018/hyperlinkcolor" val="tx"/>
                    </a:ext>
                  </a:extLst>
                </a:hlinkClick>
              </a:rPr>
              <a:t>Cahier explicatif – Le REAFIE : Acériculture</a:t>
            </a:r>
            <a:endParaRPr lang="fr-CA" dirty="0"/>
          </a:p>
        </p:txBody>
      </p:sp>
      <p:pic>
        <p:nvPicPr>
          <p:cNvPr id="17" name="Graphique 16" descr="Grange avec un remplissage uni">
            <a:extLst>
              <a:ext uri="{FF2B5EF4-FFF2-40B4-BE49-F238E27FC236}">
                <a16:creationId xmlns:a16="http://schemas.microsoft.com/office/drawing/2014/main" id="{88ABF9EB-D151-4161-B9FD-618D40EA09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7663" y="2850430"/>
            <a:ext cx="461666" cy="461666"/>
          </a:xfrm>
          <a:prstGeom prst="rect">
            <a:avLst/>
          </a:prstGeom>
        </p:spPr>
      </p:pic>
      <p:sp>
        <p:nvSpPr>
          <p:cNvPr id="8" name="Forme libre : forme 7">
            <a:extLst>
              <a:ext uri="{FF2B5EF4-FFF2-40B4-BE49-F238E27FC236}">
                <a16:creationId xmlns:a16="http://schemas.microsoft.com/office/drawing/2014/main" id="{D057F707-9E02-4027-AD52-36CCF35668F5}"/>
              </a:ext>
            </a:extLst>
          </p:cNvPr>
          <p:cNvSpPr/>
          <p:nvPr/>
        </p:nvSpPr>
        <p:spPr>
          <a:xfrm>
            <a:off x="5930365" y="2790842"/>
            <a:ext cx="836428" cy="361507"/>
          </a:xfrm>
          <a:custGeom>
            <a:avLst/>
            <a:gdLst>
              <a:gd name="connsiteX0" fmla="*/ 0 w 836428"/>
              <a:gd name="connsiteY0" fmla="*/ 361507 h 361507"/>
              <a:gd name="connsiteX1" fmla="*/ 290623 w 836428"/>
              <a:gd name="connsiteY1" fmla="*/ 326065 h 361507"/>
              <a:gd name="connsiteX2" fmla="*/ 474921 w 836428"/>
              <a:gd name="connsiteY2" fmla="*/ 163033 h 361507"/>
              <a:gd name="connsiteX3" fmla="*/ 708837 w 836428"/>
              <a:gd name="connsiteY3" fmla="*/ 42530 h 361507"/>
              <a:gd name="connsiteX4" fmla="*/ 836428 w 836428"/>
              <a:gd name="connsiteY4" fmla="*/ 0 h 361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428" h="361507">
                <a:moveTo>
                  <a:pt x="0" y="361507"/>
                </a:moveTo>
                <a:cubicBezTo>
                  <a:pt x="105735" y="360325"/>
                  <a:pt x="211470" y="359144"/>
                  <a:pt x="290623" y="326065"/>
                </a:cubicBezTo>
                <a:cubicBezTo>
                  <a:pt x="369776" y="292986"/>
                  <a:pt x="405219" y="210289"/>
                  <a:pt x="474921" y="163033"/>
                </a:cubicBezTo>
                <a:cubicBezTo>
                  <a:pt x="544623" y="115777"/>
                  <a:pt x="648586" y="69702"/>
                  <a:pt x="708837" y="42530"/>
                </a:cubicBezTo>
                <a:cubicBezTo>
                  <a:pt x="769088" y="15358"/>
                  <a:pt x="802758" y="7679"/>
                  <a:pt x="836428" y="0"/>
                </a:cubicBezTo>
              </a:path>
            </a:pathLst>
          </a:cu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ZoneTexte 17">
            <a:extLst>
              <a:ext uri="{FF2B5EF4-FFF2-40B4-BE49-F238E27FC236}">
                <a16:creationId xmlns:a16="http://schemas.microsoft.com/office/drawing/2014/main" id="{FC3791D7-CE70-45A2-AD9D-D087C09CCA29}"/>
              </a:ext>
            </a:extLst>
          </p:cNvPr>
          <p:cNvSpPr txBox="1"/>
          <p:nvPr/>
        </p:nvSpPr>
        <p:spPr>
          <a:xfrm>
            <a:off x="5253676" y="3228790"/>
            <a:ext cx="2263217" cy="800219"/>
          </a:xfrm>
          <a:prstGeom prst="rect">
            <a:avLst/>
          </a:prstGeom>
          <a:noFill/>
        </p:spPr>
        <p:txBody>
          <a:bodyPr wrap="square" rtlCol="0">
            <a:spAutoFit/>
          </a:bodyPr>
          <a:lstStyle/>
          <a:p>
            <a:r>
              <a:rPr lang="fr-CA" sz="1400" dirty="0"/>
              <a:t>Bâtiments acéricole et tubulures enfouies</a:t>
            </a:r>
          </a:p>
          <a:p>
            <a:endParaRPr lang="fr-CA" dirty="0"/>
          </a:p>
        </p:txBody>
      </p:sp>
    </p:spTree>
    <p:extLst>
      <p:ext uri="{BB962C8B-B14F-4D97-AF65-F5344CB8AC3E}">
        <p14:creationId xmlns:p14="http://schemas.microsoft.com/office/powerpoint/2010/main" val="1935384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600" y="284400"/>
            <a:ext cx="10515600" cy="550607"/>
          </a:xfrm>
        </p:spPr>
        <p:txBody>
          <a:bodyPr>
            <a:normAutofit fontScale="90000"/>
          </a:bodyPr>
          <a:lstStyle/>
          <a:p>
            <a:r>
              <a:rPr lang="fr-CA" dirty="0">
                <a:ea typeface="+mn-lt"/>
                <a:cs typeface="+mn-lt"/>
              </a:rPr>
              <a:t>Autres travaux sylvicoles </a:t>
            </a:r>
            <a:r>
              <a:rPr lang="fr-CA" b="0" dirty="0">
                <a:ea typeface="+mn-lt"/>
                <a:cs typeface="+mn-lt"/>
              </a:rPr>
              <a:t>– boisement de friches humides</a:t>
            </a:r>
            <a:endParaRPr lang="fr-CA" sz="2000" dirty="0"/>
          </a:p>
        </p:txBody>
      </p:sp>
      <p:sp>
        <p:nvSpPr>
          <p:cNvPr id="5" name="Espace réservé du numéro de diapositive 4"/>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45</a:t>
            </a:fld>
            <a:endParaRPr lang="fr-CA" dirty="0"/>
          </a:p>
        </p:txBody>
      </p:sp>
      <p:pic>
        <p:nvPicPr>
          <p:cNvPr id="4" name="Image 3" descr="Une image contenant carte&#10;&#10;Description générée automatiquement">
            <a:extLst>
              <a:ext uri="{FF2B5EF4-FFF2-40B4-BE49-F238E27FC236}">
                <a16:creationId xmlns:a16="http://schemas.microsoft.com/office/drawing/2014/main" id="{37034D99-DEF7-43C2-BB04-323274450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4" y="1153127"/>
            <a:ext cx="11650607" cy="2557762"/>
          </a:xfrm>
          <a:prstGeom prst="rect">
            <a:avLst/>
          </a:prstGeom>
        </p:spPr>
      </p:pic>
      <p:sp>
        <p:nvSpPr>
          <p:cNvPr id="10" name="Forme libre : forme 9">
            <a:extLst>
              <a:ext uri="{FF2B5EF4-FFF2-40B4-BE49-F238E27FC236}">
                <a16:creationId xmlns:a16="http://schemas.microsoft.com/office/drawing/2014/main" id="{5F3E8906-614F-40A8-AF4C-B92B27EB0667}"/>
              </a:ext>
            </a:extLst>
          </p:cNvPr>
          <p:cNvSpPr/>
          <p:nvPr/>
        </p:nvSpPr>
        <p:spPr>
          <a:xfrm>
            <a:off x="4958460" y="1800415"/>
            <a:ext cx="717337" cy="642353"/>
          </a:xfrm>
          <a:custGeom>
            <a:avLst/>
            <a:gdLst>
              <a:gd name="connsiteX0" fmla="*/ 161365 w 717337"/>
              <a:gd name="connsiteY0" fmla="*/ 23906 h 583957"/>
              <a:gd name="connsiteX1" fmla="*/ 484094 w 717337"/>
              <a:gd name="connsiteY1" fmla="*/ 0 h 583957"/>
              <a:gd name="connsiteX2" fmla="*/ 681318 w 717337"/>
              <a:gd name="connsiteY2" fmla="*/ 5976 h 583957"/>
              <a:gd name="connsiteX3" fmla="*/ 717176 w 717337"/>
              <a:gd name="connsiteY3" fmla="*/ 5976 h 583957"/>
              <a:gd name="connsiteX4" fmla="*/ 693271 w 717337"/>
              <a:gd name="connsiteY4" fmla="*/ 47812 h 583957"/>
              <a:gd name="connsiteX5" fmla="*/ 663388 w 717337"/>
              <a:gd name="connsiteY5" fmla="*/ 107576 h 583957"/>
              <a:gd name="connsiteX6" fmla="*/ 645459 w 717337"/>
              <a:gd name="connsiteY6" fmla="*/ 191247 h 583957"/>
              <a:gd name="connsiteX7" fmla="*/ 633506 w 717337"/>
              <a:gd name="connsiteY7" fmla="*/ 358588 h 583957"/>
              <a:gd name="connsiteX8" fmla="*/ 633506 w 717337"/>
              <a:gd name="connsiteY8" fmla="*/ 424329 h 583957"/>
              <a:gd name="connsiteX9" fmla="*/ 519953 w 717337"/>
              <a:gd name="connsiteY9" fmla="*/ 519953 h 583957"/>
              <a:gd name="connsiteX10" fmla="*/ 346635 w 717337"/>
              <a:gd name="connsiteY10" fmla="*/ 573741 h 583957"/>
              <a:gd name="connsiteX11" fmla="*/ 227106 w 717337"/>
              <a:gd name="connsiteY11" fmla="*/ 579718 h 583957"/>
              <a:gd name="connsiteX12" fmla="*/ 167341 w 717337"/>
              <a:gd name="connsiteY12" fmla="*/ 525929 h 583957"/>
              <a:gd name="connsiteX13" fmla="*/ 167341 w 717337"/>
              <a:gd name="connsiteY13" fmla="*/ 490070 h 583957"/>
              <a:gd name="connsiteX14" fmla="*/ 101600 w 717337"/>
              <a:gd name="connsiteY14" fmla="*/ 466165 h 583957"/>
              <a:gd name="connsiteX15" fmla="*/ 53788 w 717337"/>
              <a:gd name="connsiteY15" fmla="*/ 454212 h 583957"/>
              <a:gd name="connsiteX16" fmla="*/ 0 w 717337"/>
              <a:gd name="connsiteY16" fmla="*/ 322729 h 583957"/>
              <a:gd name="connsiteX17" fmla="*/ 53788 w 717337"/>
              <a:gd name="connsiteY17" fmla="*/ 137459 h 583957"/>
              <a:gd name="connsiteX18" fmla="*/ 161365 w 717337"/>
              <a:gd name="connsiteY18" fmla="*/ 23906 h 5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7337" h="583957">
                <a:moveTo>
                  <a:pt x="161365" y="23906"/>
                </a:moveTo>
                <a:cubicBezTo>
                  <a:pt x="279400" y="13447"/>
                  <a:pt x="397435" y="2988"/>
                  <a:pt x="484094" y="0"/>
                </a:cubicBezTo>
                <a:lnTo>
                  <a:pt x="681318" y="5976"/>
                </a:lnTo>
                <a:cubicBezTo>
                  <a:pt x="720165" y="6972"/>
                  <a:pt x="715184" y="-997"/>
                  <a:pt x="717176" y="5976"/>
                </a:cubicBezTo>
                <a:cubicBezTo>
                  <a:pt x="719168" y="12949"/>
                  <a:pt x="702236" y="30879"/>
                  <a:pt x="693271" y="47812"/>
                </a:cubicBezTo>
                <a:cubicBezTo>
                  <a:pt x="684306" y="64745"/>
                  <a:pt x="671357" y="83670"/>
                  <a:pt x="663388" y="107576"/>
                </a:cubicBezTo>
                <a:cubicBezTo>
                  <a:pt x="655419" y="131482"/>
                  <a:pt x="650439" y="149412"/>
                  <a:pt x="645459" y="191247"/>
                </a:cubicBezTo>
                <a:cubicBezTo>
                  <a:pt x="640479" y="233082"/>
                  <a:pt x="635498" y="319741"/>
                  <a:pt x="633506" y="358588"/>
                </a:cubicBezTo>
                <a:cubicBezTo>
                  <a:pt x="631514" y="397435"/>
                  <a:pt x="652431" y="397435"/>
                  <a:pt x="633506" y="424329"/>
                </a:cubicBezTo>
                <a:cubicBezTo>
                  <a:pt x="614581" y="451223"/>
                  <a:pt x="567765" y="495051"/>
                  <a:pt x="519953" y="519953"/>
                </a:cubicBezTo>
                <a:cubicBezTo>
                  <a:pt x="472141" y="544855"/>
                  <a:pt x="395443" y="563780"/>
                  <a:pt x="346635" y="573741"/>
                </a:cubicBezTo>
                <a:cubicBezTo>
                  <a:pt x="297827" y="583702"/>
                  <a:pt x="256988" y="587687"/>
                  <a:pt x="227106" y="579718"/>
                </a:cubicBezTo>
                <a:cubicBezTo>
                  <a:pt x="197224" y="571749"/>
                  <a:pt x="177302" y="540870"/>
                  <a:pt x="167341" y="525929"/>
                </a:cubicBezTo>
                <a:cubicBezTo>
                  <a:pt x="157380" y="510988"/>
                  <a:pt x="178298" y="500030"/>
                  <a:pt x="167341" y="490070"/>
                </a:cubicBezTo>
                <a:cubicBezTo>
                  <a:pt x="156384" y="480110"/>
                  <a:pt x="120526" y="472141"/>
                  <a:pt x="101600" y="466165"/>
                </a:cubicBezTo>
                <a:cubicBezTo>
                  <a:pt x="82674" y="460189"/>
                  <a:pt x="70721" y="478118"/>
                  <a:pt x="53788" y="454212"/>
                </a:cubicBezTo>
                <a:cubicBezTo>
                  <a:pt x="36855" y="430306"/>
                  <a:pt x="0" y="375521"/>
                  <a:pt x="0" y="322729"/>
                </a:cubicBezTo>
                <a:cubicBezTo>
                  <a:pt x="0" y="269937"/>
                  <a:pt x="30878" y="186267"/>
                  <a:pt x="53788" y="137459"/>
                </a:cubicBezTo>
                <a:cubicBezTo>
                  <a:pt x="76698" y="88651"/>
                  <a:pt x="107078" y="59266"/>
                  <a:pt x="161365" y="23906"/>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ZoneTexte 13">
            <a:extLst>
              <a:ext uri="{FF2B5EF4-FFF2-40B4-BE49-F238E27FC236}">
                <a16:creationId xmlns:a16="http://schemas.microsoft.com/office/drawing/2014/main" id="{EB9326D2-AB9B-4BF5-B0CC-93EB4F04FD85}"/>
              </a:ext>
            </a:extLst>
          </p:cNvPr>
          <p:cNvSpPr txBox="1"/>
          <p:nvPr/>
        </p:nvSpPr>
        <p:spPr>
          <a:xfrm>
            <a:off x="-160435" y="3638501"/>
            <a:ext cx="7078593" cy="2339102"/>
          </a:xfrm>
          <a:prstGeom prst="rect">
            <a:avLst/>
          </a:prstGeom>
          <a:noFill/>
        </p:spPr>
        <p:txBody>
          <a:bodyPr wrap="square" rtlCol="0">
            <a:spAutoFit/>
          </a:bodyPr>
          <a:lstStyle/>
          <a:p>
            <a:pPr lvl="1"/>
            <a:endParaRPr lang="fr-CA" dirty="0"/>
          </a:p>
          <a:p>
            <a:pPr lvl="2"/>
            <a:endParaRPr lang="fr-CA" sz="1600" dirty="0"/>
          </a:p>
          <a:p>
            <a:pPr lvl="2"/>
            <a:r>
              <a:rPr lang="fr-CA" sz="1600" b="1" dirty="0"/>
              <a:t>REAFIE (admissibilité)</a:t>
            </a:r>
          </a:p>
          <a:p>
            <a:pPr marL="1200150" lvl="2" indent="-285750">
              <a:buFont typeface="Arial" panose="020B0604020202020204" pitchFamily="34" charset="0"/>
              <a:buChar char="•"/>
            </a:pPr>
            <a:r>
              <a:rPr lang="fr-CA" sz="1600" dirty="0"/>
              <a:t>Sur une parcelle humide ayant fait l’objet d’un abandon agricole</a:t>
            </a:r>
            <a:r>
              <a:rPr lang="en-CA" sz="1600" dirty="0"/>
              <a:t> </a:t>
            </a:r>
            <a:r>
              <a:rPr lang="fr-CA" sz="1600" dirty="0"/>
              <a:t>(art. 345, 1</a:t>
            </a:r>
            <a:r>
              <a:rPr lang="fr-CA" sz="1600" baseline="30000" dirty="0"/>
              <a:t>er</a:t>
            </a:r>
            <a:r>
              <a:rPr lang="fr-CA" sz="1600" dirty="0"/>
              <a:t> al. par.  1b)</a:t>
            </a:r>
          </a:p>
          <a:p>
            <a:pPr marL="1657350" lvl="3" indent="-285750">
              <a:buFont typeface="Arial" panose="020B0604020202020204" pitchFamily="34" charset="0"/>
              <a:buChar char="•"/>
            </a:pPr>
            <a:r>
              <a:rPr lang="fr-CA" sz="1600" dirty="0"/>
              <a:t>Sont inclus l’ensemble des traitements relatifs au boisement et à l’entretien, y compris le déboisement initial</a:t>
            </a:r>
          </a:p>
          <a:p>
            <a:pPr marL="1657350" lvl="3" indent="-285750">
              <a:buFont typeface="Arial" panose="020B0604020202020204" pitchFamily="34" charset="0"/>
              <a:buChar char="•"/>
            </a:pPr>
            <a:r>
              <a:rPr lang="fr-CA" sz="1600" dirty="0"/>
              <a:t>N’est pas inclus le drainage sylvicole</a:t>
            </a:r>
          </a:p>
          <a:p>
            <a:pPr marL="1200150" lvl="2" indent="-285750">
              <a:buFont typeface="Arial" panose="020B0604020202020204" pitchFamily="34" charset="0"/>
              <a:buChar char="•"/>
            </a:pPr>
            <a:endParaRPr lang="fr-CA" sz="1600" dirty="0"/>
          </a:p>
        </p:txBody>
      </p:sp>
      <p:pic>
        <p:nvPicPr>
          <p:cNvPr id="15" name="Image 14" descr="C:\Users\tesma01\AppData\Local\Microsoft\Windows\Temporary Internet Files\Content.Outlook\5FN2QKOA\losanges avec lettres_Plan de travail 1 copie.png">
            <a:extLst>
              <a:ext uri="{FF2B5EF4-FFF2-40B4-BE49-F238E27FC236}">
                <a16:creationId xmlns:a16="http://schemas.microsoft.com/office/drawing/2014/main" id="{D4257C0B-1BCA-4870-9870-7098D633A3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644" y="4264286"/>
            <a:ext cx="672318" cy="637200"/>
          </a:xfrm>
          <a:prstGeom prst="rect">
            <a:avLst/>
          </a:prstGeom>
          <a:noFill/>
          <a:ln>
            <a:noFill/>
          </a:ln>
        </p:spPr>
      </p:pic>
      <p:sp>
        <p:nvSpPr>
          <p:cNvPr id="26" name="ZoneTexte 25">
            <a:extLst>
              <a:ext uri="{FF2B5EF4-FFF2-40B4-BE49-F238E27FC236}">
                <a16:creationId xmlns:a16="http://schemas.microsoft.com/office/drawing/2014/main" id="{BB877BFB-CE08-4FAA-9389-1D08D7090878}"/>
              </a:ext>
            </a:extLst>
          </p:cNvPr>
          <p:cNvSpPr txBox="1"/>
          <p:nvPr/>
        </p:nvSpPr>
        <p:spPr>
          <a:xfrm>
            <a:off x="5438363" y="1222718"/>
            <a:ext cx="1007524" cy="923330"/>
          </a:xfrm>
          <a:prstGeom prst="rect">
            <a:avLst/>
          </a:prstGeom>
          <a:noFill/>
        </p:spPr>
        <p:txBody>
          <a:bodyPr wrap="square" rtlCol="0">
            <a:spAutoFit/>
          </a:bodyPr>
          <a:lstStyle/>
          <a:p>
            <a:r>
              <a:rPr lang="fr-CA" b="1" dirty="0"/>
              <a:t>Friche agricole</a:t>
            </a:r>
          </a:p>
          <a:p>
            <a:endParaRPr lang="fr-CA" dirty="0"/>
          </a:p>
        </p:txBody>
      </p:sp>
      <p:cxnSp>
        <p:nvCxnSpPr>
          <p:cNvPr id="28" name="Connecteur droit avec flèche 27">
            <a:extLst>
              <a:ext uri="{FF2B5EF4-FFF2-40B4-BE49-F238E27FC236}">
                <a16:creationId xmlns:a16="http://schemas.microsoft.com/office/drawing/2014/main" id="{83E4AC97-2DF8-4643-9602-A7B12AAA4C83}"/>
              </a:ext>
            </a:extLst>
          </p:cNvPr>
          <p:cNvCxnSpPr>
            <a:cxnSpLocks/>
          </p:cNvCxnSpPr>
          <p:nvPr/>
        </p:nvCxnSpPr>
        <p:spPr>
          <a:xfrm flipH="1">
            <a:off x="5261683" y="1619499"/>
            <a:ext cx="240398" cy="32474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ZoneTexte 30">
            <a:extLst>
              <a:ext uri="{FF2B5EF4-FFF2-40B4-BE49-F238E27FC236}">
                <a16:creationId xmlns:a16="http://schemas.microsoft.com/office/drawing/2014/main" id="{9A458C07-2F06-45FF-82EA-FA4DFC2FA9CE}"/>
              </a:ext>
            </a:extLst>
          </p:cNvPr>
          <p:cNvSpPr txBox="1"/>
          <p:nvPr/>
        </p:nvSpPr>
        <p:spPr>
          <a:xfrm>
            <a:off x="235944" y="3710253"/>
            <a:ext cx="1880515" cy="461665"/>
          </a:xfrm>
          <a:prstGeom prst="rect">
            <a:avLst/>
          </a:prstGeom>
          <a:noFill/>
        </p:spPr>
        <p:txBody>
          <a:bodyPr wrap="none" rtlCol="0">
            <a:spAutoFit/>
          </a:bodyPr>
          <a:lstStyle/>
          <a:p>
            <a:r>
              <a:rPr lang="fr-CA" sz="2400" b="1" dirty="0"/>
              <a:t>Encadrement</a:t>
            </a:r>
            <a:endParaRPr lang="fr-CA" b="1" dirty="0"/>
          </a:p>
        </p:txBody>
      </p:sp>
      <p:sp>
        <p:nvSpPr>
          <p:cNvPr id="3" name="Rectangle : coins arrondis 2">
            <a:extLst>
              <a:ext uri="{FF2B5EF4-FFF2-40B4-BE49-F238E27FC236}">
                <a16:creationId xmlns:a16="http://schemas.microsoft.com/office/drawing/2014/main" id="{E9E139A7-FADC-41FB-B816-ACF2F5B8F8CF}"/>
              </a:ext>
            </a:extLst>
          </p:cNvPr>
          <p:cNvSpPr/>
          <p:nvPr/>
        </p:nvSpPr>
        <p:spPr>
          <a:xfrm>
            <a:off x="7011560" y="4220729"/>
            <a:ext cx="4037440" cy="1361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Récolte à la suite du boisement</a:t>
            </a:r>
          </a:p>
          <a:p>
            <a:pPr algn="just"/>
            <a:r>
              <a:rPr lang="fr-CA" sz="1600" dirty="0"/>
              <a:t>La récolte subséquente se </a:t>
            </a:r>
            <a:r>
              <a:rPr lang="fr-CA" sz="1600" dirty="0">
                <a:solidFill>
                  <a:schemeClr val="bg1"/>
                </a:solidFill>
              </a:rPr>
              <a:t>fait dans le </a:t>
            </a:r>
            <a:r>
              <a:rPr lang="fr-CA" sz="1600" dirty="0"/>
              <a:t>respect des dispositions prévues pour les milieux humides boisés.</a:t>
            </a:r>
          </a:p>
        </p:txBody>
      </p:sp>
    </p:spTree>
    <p:extLst>
      <p:ext uri="{BB962C8B-B14F-4D97-AF65-F5344CB8AC3E}">
        <p14:creationId xmlns:p14="http://schemas.microsoft.com/office/powerpoint/2010/main" val="1743507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600" y="284400"/>
            <a:ext cx="10515600" cy="550607"/>
          </a:xfrm>
        </p:spPr>
        <p:txBody>
          <a:bodyPr>
            <a:normAutofit fontScale="90000"/>
          </a:bodyPr>
          <a:lstStyle/>
          <a:p>
            <a:r>
              <a:rPr lang="fr-CA" dirty="0">
                <a:ea typeface="+mn-lt"/>
                <a:cs typeface="+mn-lt"/>
              </a:rPr>
              <a:t>Autres travaux sylvicoles </a:t>
            </a:r>
            <a:r>
              <a:rPr lang="fr-CA" b="0" dirty="0">
                <a:ea typeface="+mn-lt"/>
                <a:cs typeface="+mn-lt"/>
              </a:rPr>
              <a:t>– déboisement et mise en culture</a:t>
            </a:r>
            <a:endParaRPr lang="fr-CA" sz="2000" dirty="0"/>
          </a:p>
        </p:txBody>
      </p:sp>
      <p:sp>
        <p:nvSpPr>
          <p:cNvPr id="5" name="Espace réservé du numéro de diapositive 4"/>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46</a:t>
            </a:fld>
            <a:endParaRPr lang="fr-CA" dirty="0"/>
          </a:p>
        </p:txBody>
      </p:sp>
      <p:pic>
        <p:nvPicPr>
          <p:cNvPr id="4" name="Image 3" descr="Une image contenant carte&#10;&#10;Description générée automatiquement">
            <a:extLst>
              <a:ext uri="{FF2B5EF4-FFF2-40B4-BE49-F238E27FC236}">
                <a16:creationId xmlns:a16="http://schemas.microsoft.com/office/drawing/2014/main" id="{37034D99-DEF7-43C2-BB04-323274450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44" y="937227"/>
            <a:ext cx="11650607" cy="2557762"/>
          </a:xfrm>
          <a:prstGeom prst="rect">
            <a:avLst/>
          </a:prstGeom>
        </p:spPr>
      </p:pic>
      <p:sp>
        <p:nvSpPr>
          <p:cNvPr id="10" name="Forme libre : forme 9">
            <a:extLst>
              <a:ext uri="{FF2B5EF4-FFF2-40B4-BE49-F238E27FC236}">
                <a16:creationId xmlns:a16="http://schemas.microsoft.com/office/drawing/2014/main" id="{5F3E8906-614F-40A8-AF4C-B92B27EB0667}"/>
              </a:ext>
            </a:extLst>
          </p:cNvPr>
          <p:cNvSpPr/>
          <p:nvPr/>
        </p:nvSpPr>
        <p:spPr>
          <a:xfrm>
            <a:off x="4958460" y="1800415"/>
            <a:ext cx="717337" cy="642353"/>
          </a:xfrm>
          <a:custGeom>
            <a:avLst/>
            <a:gdLst>
              <a:gd name="connsiteX0" fmla="*/ 161365 w 717337"/>
              <a:gd name="connsiteY0" fmla="*/ 23906 h 583957"/>
              <a:gd name="connsiteX1" fmla="*/ 484094 w 717337"/>
              <a:gd name="connsiteY1" fmla="*/ 0 h 583957"/>
              <a:gd name="connsiteX2" fmla="*/ 681318 w 717337"/>
              <a:gd name="connsiteY2" fmla="*/ 5976 h 583957"/>
              <a:gd name="connsiteX3" fmla="*/ 717176 w 717337"/>
              <a:gd name="connsiteY3" fmla="*/ 5976 h 583957"/>
              <a:gd name="connsiteX4" fmla="*/ 693271 w 717337"/>
              <a:gd name="connsiteY4" fmla="*/ 47812 h 583957"/>
              <a:gd name="connsiteX5" fmla="*/ 663388 w 717337"/>
              <a:gd name="connsiteY5" fmla="*/ 107576 h 583957"/>
              <a:gd name="connsiteX6" fmla="*/ 645459 w 717337"/>
              <a:gd name="connsiteY6" fmla="*/ 191247 h 583957"/>
              <a:gd name="connsiteX7" fmla="*/ 633506 w 717337"/>
              <a:gd name="connsiteY7" fmla="*/ 358588 h 583957"/>
              <a:gd name="connsiteX8" fmla="*/ 633506 w 717337"/>
              <a:gd name="connsiteY8" fmla="*/ 424329 h 583957"/>
              <a:gd name="connsiteX9" fmla="*/ 519953 w 717337"/>
              <a:gd name="connsiteY9" fmla="*/ 519953 h 583957"/>
              <a:gd name="connsiteX10" fmla="*/ 346635 w 717337"/>
              <a:gd name="connsiteY10" fmla="*/ 573741 h 583957"/>
              <a:gd name="connsiteX11" fmla="*/ 227106 w 717337"/>
              <a:gd name="connsiteY11" fmla="*/ 579718 h 583957"/>
              <a:gd name="connsiteX12" fmla="*/ 167341 w 717337"/>
              <a:gd name="connsiteY12" fmla="*/ 525929 h 583957"/>
              <a:gd name="connsiteX13" fmla="*/ 167341 w 717337"/>
              <a:gd name="connsiteY13" fmla="*/ 490070 h 583957"/>
              <a:gd name="connsiteX14" fmla="*/ 101600 w 717337"/>
              <a:gd name="connsiteY14" fmla="*/ 466165 h 583957"/>
              <a:gd name="connsiteX15" fmla="*/ 53788 w 717337"/>
              <a:gd name="connsiteY15" fmla="*/ 454212 h 583957"/>
              <a:gd name="connsiteX16" fmla="*/ 0 w 717337"/>
              <a:gd name="connsiteY16" fmla="*/ 322729 h 583957"/>
              <a:gd name="connsiteX17" fmla="*/ 53788 w 717337"/>
              <a:gd name="connsiteY17" fmla="*/ 137459 h 583957"/>
              <a:gd name="connsiteX18" fmla="*/ 161365 w 717337"/>
              <a:gd name="connsiteY18" fmla="*/ 23906 h 5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7337" h="583957">
                <a:moveTo>
                  <a:pt x="161365" y="23906"/>
                </a:moveTo>
                <a:cubicBezTo>
                  <a:pt x="279400" y="13447"/>
                  <a:pt x="397435" y="2988"/>
                  <a:pt x="484094" y="0"/>
                </a:cubicBezTo>
                <a:lnTo>
                  <a:pt x="681318" y="5976"/>
                </a:lnTo>
                <a:cubicBezTo>
                  <a:pt x="720165" y="6972"/>
                  <a:pt x="715184" y="-997"/>
                  <a:pt x="717176" y="5976"/>
                </a:cubicBezTo>
                <a:cubicBezTo>
                  <a:pt x="719168" y="12949"/>
                  <a:pt x="702236" y="30879"/>
                  <a:pt x="693271" y="47812"/>
                </a:cubicBezTo>
                <a:cubicBezTo>
                  <a:pt x="684306" y="64745"/>
                  <a:pt x="671357" y="83670"/>
                  <a:pt x="663388" y="107576"/>
                </a:cubicBezTo>
                <a:cubicBezTo>
                  <a:pt x="655419" y="131482"/>
                  <a:pt x="650439" y="149412"/>
                  <a:pt x="645459" y="191247"/>
                </a:cubicBezTo>
                <a:cubicBezTo>
                  <a:pt x="640479" y="233082"/>
                  <a:pt x="635498" y="319741"/>
                  <a:pt x="633506" y="358588"/>
                </a:cubicBezTo>
                <a:cubicBezTo>
                  <a:pt x="631514" y="397435"/>
                  <a:pt x="652431" y="397435"/>
                  <a:pt x="633506" y="424329"/>
                </a:cubicBezTo>
                <a:cubicBezTo>
                  <a:pt x="614581" y="451223"/>
                  <a:pt x="567765" y="495051"/>
                  <a:pt x="519953" y="519953"/>
                </a:cubicBezTo>
                <a:cubicBezTo>
                  <a:pt x="472141" y="544855"/>
                  <a:pt x="395443" y="563780"/>
                  <a:pt x="346635" y="573741"/>
                </a:cubicBezTo>
                <a:cubicBezTo>
                  <a:pt x="297827" y="583702"/>
                  <a:pt x="256988" y="587687"/>
                  <a:pt x="227106" y="579718"/>
                </a:cubicBezTo>
                <a:cubicBezTo>
                  <a:pt x="197224" y="571749"/>
                  <a:pt x="177302" y="540870"/>
                  <a:pt x="167341" y="525929"/>
                </a:cubicBezTo>
                <a:cubicBezTo>
                  <a:pt x="157380" y="510988"/>
                  <a:pt x="178298" y="500030"/>
                  <a:pt x="167341" y="490070"/>
                </a:cubicBezTo>
                <a:cubicBezTo>
                  <a:pt x="156384" y="480110"/>
                  <a:pt x="120526" y="472141"/>
                  <a:pt x="101600" y="466165"/>
                </a:cubicBezTo>
                <a:cubicBezTo>
                  <a:pt x="82674" y="460189"/>
                  <a:pt x="70721" y="478118"/>
                  <a:pt x="53788" y="454212"/>
                </a:cubicBezTo>
                <a:cubicBezTo>
                  <a:pt x="36855" y="430306"/>
                  <a:pt x="0" y="375521"/>
                  <a:pt x="0" y="322729"/>
                </a:cubicBezTo>
                <a:cubicBezTo>
                  <a:pt x="0" y="269937"/>
                  <a:pt x="30878" y="186267"/>
                  <a:pt x="53788" y="137459"/>
                </a:cubicBezTo>
                <a:cubicBezTo>
                  <a:pt x="76698" y="88651"/>
                  <a:pt x="107078" y="59266"/>
                  <a:pt x="161365" y="23906"/>
                </a:cubicBezTo>
                <a:close/>
              </a:path>
            </a:pathLst>
          </a:custGeom>
          <a:noFill/>
          <a:ln w="38100">
            <a:solidFill>
              <a:srgbClr val="C3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ZoneTexte 13">
            <a:extLst>
              <a:ext uri="{FF2B5EF4-FFF2-40B4-BE49-F238E27FC236}">
                <a16:creationId xmlns:a16="http://schemas.microsoft.com/office/drawing/2014/main" id="{EB9326D2-AB9B-4BF5-B0CC-93EB4F04FD85}"/>
              </a:ext>
            </a:extLst>
          </p:cNvPr>
          <p:cNvSpPr txBox="1"/>
          <p:nvPr/>
        </p:nvSpPr>
        <p:spPr>
          <a:xfrm>
            <a:off x="-156401" y="3274041"/>
            <a:ext cx="12172491" cy="2092881"/>
          </a:xfrm>
          <a:prstGeom prst="rect">
            <a:avLst/>
          </a:prstGeom>
          <a:noFill/>
        </p:spPr>
        <p:txBody>
          <a:bodyPr wrap="square" rtlCol="0">
            <a:spAutoFit/>
          </a:bodyPr>
          <a:lstStyle/>
          <a:p>
            <a:pPr lvl="1"/>
            <a:endParaRPr lang="fr-CA" dirty="0"/>
          </a:p>
          <a:p>
            <a:pPr lvl="2"/>
            <a:endParaRPr lang="fr-CA" sz="1600" dirty="0"/>
          </a:p>
          <a:p>
            <a:pPr lvl="2"/>
            <a:r>
              <a:rPr lang="fr-CA" sz="1600" b="1" dirty="0"/>
              <a:t>REAFIE (admissibilité)</a:t>
            </a:r>
          </a:p>
          <a:p>
            <a:pPr marL="1200150" lvl="2" indent="-285750">
              <a:buFont typeface="Arial" panose="020B0604020202020204" pitchFamily="34" charset="0"/>
              <a:buChar char="•"/>
            </a:pPr>
            <a:r>
              <a:rPr lang="fr-CA" sz="1600" dirty="0"/>
              <a:t>Déboisement pour remise en culture et culture subséquente dans un milieu humide d’une parcelle ayant fait l’objet d’un abandon agricole (10 ou 30 ans selon le domaine bioclimatique; art 345.1)</a:t>
            </a:r>
          </a:p>
          <a:p>
            <a:pPr marL="1200150" lvl="2" indent="-285750">
              <a:buFont typeface="Arial" panose="020B0604020202020204" pitchFamily="34" charset="0"/>
              <a:buChar char="•"/>
            </a:pPr>
            <a:r>
              <a:rPr lang="fr-CA" sz="1600" dirty="0"/>
              <a:t>Déboisement pour mise en culture et culture subséquente dans un milieu humide boisé d’une superficie d’au plus 10 ha dans les domaines bioclimatiques de l’érablière à caryer cordiforme et de l’érablière à tilleul, à certaines conditions (art. 343.1)</a:t>
            </a:r>
          </a:p>
          <a:p>
            <a:pPr marL="1200150" lvl="2" indent="-285750">
              <a:buFont typeface="Arial" panose="020B0604020202020204" pitchFamily="34" charset="0"/>
              <a:buChar char="•"/>
            </a:pPr>
            <a:r>
              <a:rPr lang="fr-CA" sz="1600" dirty="0"/>
              <a:t>Déboisement et culture dans tout autre domaine bioclimatique</a:t>
            </a:r>
          </a:p>
        </p:txBody>
      </p:sp>
      <p:pic>
        <p:nvPicPr>
          <p:cNvPr id="15" name="Image 14" descr="C:\Users\tesma01\AppData\Local\Microsoft\Windows\Temporary Internet Files\Content.Outlook\5FN2QKOA\losanges avec lettres_Plan de travail 1 copie.png">
            <a:extLst>
              <a:ext uri="{FF2B5EF4-FFF2-40B4-BE49-F238E27FC236}">
                <a16:creationId xmlns:a16="http://schemas.microsoft.com/office/drawing/2014/main" id="{D4257C0B-1BCA-4870-9870-7098D633A3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944" y="3854418"/>
            <a:ext cx="672318" cy="637200"/>
          </a:xfrm>
          <a:prstGeom prst="rect">
            <a:avLst/>
          </a:prstGeom>
          <a:noFill/>
          <a:ln>
            <a:noFill/>
          </a:ln>
        </p:spPr>
      </p:pic>
      <p:sp>
        <p:nvSpPr>
          <p:cNvPr id="26" name="ZoneTexte 25">
            <a:extLst>
              <a:ext uri="{FF2B5EF4-FFF2-40B4-BE49-F238E27FC236}">
                <a16:creationId xmlns:a16="http://schemas.microsoft.com/office/drawing/2014/main" id="{BB877BFB-CE08-4FAA-9389-1D08D7090878}"/>
              </a:ext>
            </a:extLst>
          </p:cNvPr>
          <p:cNvSpPr txBox="1"/>
          <p:nvPr/>
        </p:nvSpPr>
        <p:spPr>
          <a:xfrm>
            <a:off x="5343107" y="1035072"/>
            <a:ext cx="1007524" cy="923330"/>
          </a:xfrm>
          <a:prstGeom prst="rect">
            <a:avLst/>
          </a:prstGeom>
          <a:noFill/>
        </p:spPr>
        <p:txBody>
          <a:bodyPr wrap="square" rtlCol="0">
            <a:spAutoFit/>
          </a:bodyPr>
          <a:lstStyle/>
          <a:p>
            <a:r>
              <a:rPr lang="fr-CA" b="1" dirty="0"/>
              <a:t>Friche agricole</a:t>
            </a:r>
          </a:p>
          <a:p>
            <a:endParaRPr lang="fr-CA" dirty="0"/>
          </a:p>
        </p:txBody>
      </p:sp>
      <p:cxnSp>
        <p:nvCxnSpPr>
          <p:cNvPr id="28" name="Connecteur droit avec flèche 27">
            <a:extLst>
              <a:ext uri="{FF2B5EF4-FFF2-40B4-BE49-F238E27FC236}">
                <a16:creationId xmlns:a16="http://schemas.microsoft.com/office/drawing/2014/main" id="{83E4AC97-2DF8-4643-9602-A7B12AAA4C83}"/>
              </a:ext>
            </a:extLst>
          </p:cNvPr>
          <p:cNvCxnSpPr>
            <a:cxnSpLocks/>
          </p:cNvCxnSpPr>
          <p:nvPr/>
        </p:nvCxnSpPr>
        <p:spPr>
          <a:xfrm flipH="1">
            <a:off x="5261683" y="1619499"/>
            <a:ext cx="240398" cy="32474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ZoneTexte 30">
            <a:extLst>
              <a:ext uri="{FF2B5EF4-FFF2-40B4-BE49-F238E27FC236}">
                <a16:creationId xmlns:a16="http://schemas.microsoft.com/office/drawing/2014/main" id="{9A458C07-2F06-45FF-82EA-FA4DFC2FA9CE}"/>
              </a:ext>
            </a:extLst>
          </p:cNvPr>
          <p:cNvSpPr txBox="1"/>
          <p:nvPr/>
        </p:nvSpPr>
        <p:spPr>
          <a:xfrm>
            <a:off x="231949" y="3478864"/>
            <a:ext cx="1880515" cy="461665"/>
          </a:xfrm>
          <a:prstGeom prst="rect">
            <a:avLst/>
          </a:prstGeom>
          <a:noFill/>
        </p:spPr>
        <p:txBody>
          <a:bodyPr wrap="none" rtlCol="0">
            <a:spAutoFit/>
          </a:bodyPr>
          <a:lstStyle/>
          <a:p>
            <a:r>
              <a:rPr lang="fr-CA" sz="2400" b="1" dirty="0"/>
              <a:t>Encadrement</a:t>
            </a:r>
            <a:endParaRPr lang="fr-CA" b="1" dirty="0"/>
          </a:p>
        </p:txBody>
      </p:sp>
      <p:sp>
        <p:nvSpPr>
          <p:cNvPr id="3" name="Rectangle : coins arrondis 2">
            <a:extLst>
              <a:ext uri="{FF2B5EF4-FFF2-40B4-BE49-F238E27FC236}">
                <a16:creationId xmlns:a16="http://schemas.microsoft.com/office/drawing/2014/main" id="{E9E139A7-FADC-41FB-B816-ACF2F5B8F8CF}"/>
              </a:ext>
            </a:extLst>
          </p:cNvPr>
          <p:cNvSpPr/>
          <p:nvPr/>
        </p:nvSpPr>
        <p:spPr>
          <a:xfrm>
            <a:off x="6925287" y="5093008"/>
            <a:ext cx="5086769" cy="1013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Milieux hydriques et milieux humides ouverts</a:t>
            </a:r>
          </a:p>
          <a:p>
            <a:pPr algn="just"/>
            <a:r>
              <a:rPr lang="fr-CA" sz="1400" dirty="0"/>
              <a:t>La culture en milieux hydriques (littoral, rive, zone inondable) et en milieu humide ouvert, ainsi que tout déboisement préalable, font l’objet de dispositions particulières.</a:t>
            </a:r>
          </a:p>
        </p:txBody>
      </p:sp>
      <p:sp>
        <p:nvSpPr>
          <p:cNvPr id="12" name="ZoneTexte 11">
            <a:extLst>
              <a:ext uri="{FF2B5EF4-FFF2-40B4-BE49-F238E27FC236}">
                <a16:creationId xmlns:a16="http://schemas.microsoft.com/office/drawing/2014/main" id="{89B52FD1-70C7-49DC-BBFC-C8D37AA27AA1}"/>
              </a:ext>
            </a:extLst>
          </p:cNvPr>
          <p:cNvSpPr txBox="1"/>
          <p:nvPr/>
        </p:nvSpPr>
        <p:spPr>
          <a:xfrm>
            <a:off x="6311873" y="1234956"/>
            <a:ext cx="1007524" cy="1200329"/>
          </a:xfrm>
          <a:prstGeom prst="rect">
            <a:avLst/>
          </a:prstGeom>
          <a:noFill/>
        </p:spPr>
        <p:txBody>
          <a:bodyPr wrap="square" rtlCol="0">
            <a:spAutoFit/>
          </a:bodyPr>
          <a:lstStyle/>
          <a:p>
            <a:r>
              <a:rPr lang="fr-CA" b="1" dirty="0"/>
              <a:t>Milieu humide boisé</a:t>
            </a:r>
          </a:p>
          <a:p>
            <a:endParaRPr lang="fr-CA" dirty="0"/>
          </a:p>
        </p:txBody>
      </p:sp>
      <p:pic>
        <p:nvPicPr>
          <p:cNvPr id="13" name="Image 12" descr="C:\Users\tesma01\AppData\Local\Microsoft\Windows\Temporary Internet Files\Content.Outlook\5FN2QKOA\losanges avec lettres_Plan de travail 1.png">
            <a:extLst>
              <a:ext uri="{FF2B5EF4-FFF2-40B4-BE49-F238E27FC236}">
                <a16:creationId xmlns:a16="http://schemas.microsoft.com/office/drawing/2014/main" id="{5091F25A-2BE8-462D-9DCB-915394F4CF2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244" y="4953839"/>
            <a:ext cx="644759" cy="613896"/>
          </a:xfrm>
          <a:prstGeom prst="rect">
            <a:avLst/>
          </a:prstGeom>
          <a:noFill/>
          <a:ln>
            <a:noFill/>
          </a:ln>
        </p:spPr>
      </p:pic>
      <p:pic>
        <p:nvPicPr>
          <p:cNvPr id="16" name="Picture 2">
            <a:extLst>
              <a:ext uri="{FF2B5EF4-FFF2-40B4-BE49-F238E27FC236}">
                <a16:creationId xmlns:a16="http://schemas.microsoft.com/office/drawing/2014/main" id="{4A4698ED-4360-45A2-B6F2-1BE4285626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949" y="4385668"/>
            <a:ext cx="638175" cy="63817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8E977A28-8A93-4C5E-B79F-AC8B12816399}"/>
              </a:ext>
            </a:extLst>
          </p:cNvPr>
          <p:cNvSpPr txBox="1"/>
          <p:nvPr/>
        </p:nvSpPr>
        <p:spPr>
          <a:xfrm>
            <a:off x="2307359" y="5868575"/>
            <a:ext cx="5086769" cy="830997"/>
          </a:xfrm>
          <a:prstGeom prst="rect">
            <a:avLst/>
          </a:prstGeom>
          <a:noFill/>
        </p:spPr>
        <p:txBody>
          <a:bodyPr wrap="square" rtlCol="0">
            <a:spAutoFit/>
          </a:bodyPr>
          <a:lstStyle/>
          <a:p>
            <a:pPr lvl="2"/>
            <a:r>
              <a:rPr lang="fr-CA" sz="1600" dirty="0"/>
              <a:t>RCAMHH </a:t>
            </a:r>
            <a:r>
              <a:rPr lang="fr-CA" sz="1600" b="1" dirty="0"/>
              <a:t>(compensation)</a:t>
            </a:r>
          </a:p>
          <a:p>
            <a:pPr marL="1200150" lvl="2" indent="-285750">
              <a:buFont typeface="Arial" panose="020B0604020202020204" pitchFamily="34" charset="0"/>
              <a:buChar char="•"/>
            </a:pPr>
            <a:r>
              <a:rPr lang="fr-CA" sz="1600" dirty="0"/>
              <a:t>Encadrement modulé selon le domaine bioclimatique</a:t>
            </a:r>
          </a:p>
        </p:txBody>
      </p:sp>
      <p:grpSp>
        <p:nvGrpSpPr>
          <p:cNvPr id="18" name="Groupe 17">
            <a:extLst>
              <a:ext uri="{FF2B5EF4-FFF2-40B4-BE49-F238E27FC236}">
                <a16:creationId xmlns:a16="http://schemas.microsoft.com/office/drawing/2014/main" id="{5265C95C-0858-4136-A596-7583C451F4D3}"/>
              </a:ext>
            </a:extLst>
          </p:cNvPr>
          <p:cNvGrpSpPr/>
          <p:nvPr>
            <p:custDataLst>
              <p:tags r:id="rId1"/>
            </p:custDataLst>
          </p:nvPr>
        </p:nvGrpSpPr>
        <p:grpSpPr>
          <a:xfrm>
            <a:off x="2050330" y="5940053"/>
            <a:ext cx="437730" cy="441818"/>
            <a:chOff x="8929164" y="2952577"/>
            <a:chExt cx="359999" cy="352425"/>
          </a:xfrm>
        </p:grpSpPr>
        <p:sp>
          <p:nvSpPr>
            <p:cNvPr id="19" name="Ellipse 18">
              <a:extLst>
                <a:ext uri="{FF2B5EF4-FFF2-40B4-BE49-F238E27FC236}">
                  <a16:creationId xmlns:a16="http://schemas.microsoft.com/office/drawing/2014/main" id="{FB100C2C-187D-4493-B2BB-898F3B7232D9}"/>
                </a:ext>
              </a:extLst>
            </p:cNvPr>
            <p:cNvSpPr/>
            <p:nvPr/>
          </p:nvSpPr>
          <p:spPr>
            <a:xfrm>
              <a:off x="8929164" y="2952577"/>
              <a:ext cx="359999" cy="352425"/>
            </a:xfrm>
            <a:prstGeom prst="ellipse">
              <a:avLst/>
            </a:prstGeom>
            <a:solidFill>
              <a:srgbClr val="B0B0B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19050">
                    <a:noFill/>
                  </a:ln>
                  <a:solidFill>
                    <a:srgbClr val="000000"/>
                  </a:solidFill>
                  <a:latin typeface="Arial" panose="020B0604020202020204" pitchFamily="34" charset="0"/>
                  <a:cs typeface="Arial" panose="020B0604020202020204" pitchFamily="34" charset="0"/>
                </a:rPr>
                <a:t>$</a:t>
              </a:r>
              <a:endParaRPr lang="fr-CA" sz="2000" b="1" dirty="0">
                <a:ln w="19050">
                  <a:noFill/>
                </a:ln>
                <a:solidFill>
                  <a:srgbClr val="000000"/>
                </a:solidFill>
                <a:latin typeface="Arial" panose="020B0604020202020204" pitchFamily="34" charset="0"/>
                <a:cs typeface="Arial" panose="020B0604020202020204" pitchFamily="34" charset="0"/>
              </a:endParaRPr>
            </a:p>
          </p:txBody>
        </p:sp>
        <p:cxnSp>
          <p:nvCxnSpPr>
            <p:cNvPr id="20" name="Connecteur droit 19">
              <a:extLst>
                <a:ext uri="{FF2B5EF4-FFF2-40B4-BE49-F238E27FC236}">
                  <a16:creationId xmlns:a16="http://schemas.microsoft.com/office/drawing/2014/main" id="{1D634C57-0D2A-4340-B910-4C820ABC6900}"/>
                </a:ext>
              </a:extLst>
            </p:cNvPr>
            <p:cNvCxnSpPr>
              <a:cxnSpLocks/>
            </p:cNvCxnSpPr>
            <p:nvPr/>
          </p:nvCxnSpPr>
          <p:spPr>
            <a:xfrm>
              <a:off x="8955796" y="2985581"/>
              <a:ext cx="307278" cy="29444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1" name="Groupe 20">
            <a:extLst>
              <a:ext uri="{FF2B5EF4-FFF2-40B4-BE49-F238E27FC236}">
                <a16:creationId xmlns:a16="http://schemas.microsoft.com/office/drawing/2014/main" id="{4D8FF294-2715-4A56-A4FA-A8AA6CC4AD22}"/>
              </a:ext>
            </a:extLst>
          </p:cNvPr>
          <p:cNvGrpSpPr/>
          <p:nvPr/>
        </p:nvGrpSpPr>
        <p:grpSpPr>
          <a:xfrm>
            <a:off x="2522957" y="5803134"/>
            <a:ext cx="651754" cy="720000"/>
            <a:chOff x="11312488" y="5189693"/>
            <a:chExt cx="651754" cy="720000"/>
          </a:xfrm>
        </p:grpSpPr>
        <p:pic>
          <p:nvPicPr>
            <p:cNvPr id="22" name="Picture 8">
              <a:extLst>
                <a:ext uri="{FF2B5EF4-FFF2-40B4-BE49-F238E27FC236}">
                  <a16:creationId xmlns:a16="http://schemas.microsoft.com/office/drawing/2014/main" id="{3054C819-DDAA-4214-837C-1AB087C234B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12488" y="5189693"/>
              <a:ext cx="651754"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Ellipse 22">
              <a:extLst>
                <a:ext uri="{FF2B5EF4-FFF2-40B4-BE49-F238E27FC236}">
                  <a16:creationId xmlns:a16="http://schemas.microsoft.com/office/drawing/2014/main" id="{4B8C9C8E-B142-4C0C-AD58-5395B085844C}"/>
                </a:ext>
              </a:extLst>
            </p:cNvPr>
            <p:cNvSpPr/>
            <p:nvPr/>
          </p:nvSpPr>
          <p:spPr>
            <a:xfrm>
              <a:off x="11424314" y="5336030"/>
              <a:ext cx="450000" cy="45000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b="1">
                <a:ln w="19050">
                  <a:noFill/>
                </a:ln>
                <a:solidFill>
                  <a:srgbClr val="000000"/>
                </a:solidFill>
                <a:latin typeface="Arial" panose="020B0604020202020204" pitchFamily="34" charset="0"/>
                <a:cs typeface="Arial" panose="020B0604020202020204" pitchFamily="34" charset="0"/>
              </a:endParaRPr>
            </a:p>
          </p:txBody>
        </p:sp>
      </p:grpSp>
      <p:pic>
        <p:nvPicPr>
          <p:cNvPr id="24" name="Image 23" descr="C:\Users\tesma01\AppData\Local\Microsoft\Windows\Temporary Internet Files\Content.Outlook\5FN2QKOA\losanges avec lettres_Plan de travail 1.png">
            <a:extLst>
              <a:ext uri="{FF2B5EF4-FFF2-40B4-BE49-F238E27FC236}">
                <a16:creationId xmlns:a16="http://schemas.microsoft.com/office/drawing/2014/main" id="{FCACE0CA-67FB-48B6-B23D-F9241071299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2823" y="2065113"/>
            <a:ext cx="644759" cy="613896"/>
          </a:xfrm>
          <a:prstGeom prst="rect">
            <a:avLst/>
          </a:prstGeom>
          <a:noFill/>
          <a:ln>
            <a:noFill/>
          </a:ln>
        </p:spPr>
      </p:pic>
      <p:pic>
        <p:nvPicPr>
          <p:cNvPr id="25" name="Picture 2">
            <a:extLst>
              <a:ext uri="{FF2B5EF4-FFF2-40B4-BE49-F238E27FC236}">
                <a16:creationId xmlns:a16="http://schemas.microsoft.com/office/drawing/2014/main" id="{FBA15CE4-32E2-4A0A-A1A0-0C21F3F3D8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5546" y="2065113"/>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descr="C:\Users\tesma01\AppData\Local\Microsoft\Windows\Temporary Internet Files\Content.Outlook\5FN2QKOA\losanges avec lettres_Plan de travail 1.png">
            <a:extLst>
              <a:ext uri="{FF2B5EF4-FFF2-40B4-BE49-F238E27FC236}">
                <a16:creationId xmlns:a16="http://schemas.microsoft.com/office/drawing/2014/main" id="{8C4EB92C-6102-44AB-A441-C22701BC227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1084" y="1063634"/>
            <a:ext cx="644759" cy="613896"/>
          </a:xfrm>
          <a:prstGeom prst="rect">
            <a:avLst/>
          </a:prstGeom>
          <a:noFill/>
          <a:ln>
            <a:noFill/>
          </a:ln>
        </p:spPr>
      </p:pic>
      <p:pic>
        <p:nvPicPr>
          <p:cNvPr id="29" name="Image 28" descr="C:\Users\tesma01\AppData\Local\Microsoft\Windows\Temporary Internet Files\Content.Outlook\5FN2QKOA\losanges avec lettres_Plan de travail 1 copie.png">
            <a:extLst>
              <a:ext uri="{FF2B5EF4-FFF2-40B4-BE49-F238E27FC236}">
                <a16:creationId xmlns:a16="http://schemas.microsoft.com/office/drawing/2014/main" id="{525A7BB0-3128-432A-9888-85950FDC9E7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2211" y="1057244"/>
            <a:ext cx="672318" cy="637200"/>
          </a:xfrm>
          <a:prstGeom prst="rect">
            <a:avLst/>
          </a:prstGeom>
          <a:noFill/>
          <a:ln>
            <a:noFill/>
          </a:ln>
        </p:spPr>
      </p:pic>
      <p:sp>
        <p:nvSpPr>
          <p:cNvPr id="6" name="ZoneTexte 5">
            <a:extLst>
              <a:ext uri="{FF2B5EF4-FFF2-40B4-BE49-F238E27FC236}">
                <a16:creationId xmlns:a16="http://schemas.microsoft.com/office/drawing/2014/main" id="{878760B3-8D42-4179-90F1-F494C082C64F}"/>
              </a:ext>
            </a:extLst>
          </p:cNvPr>
          <p:cNvSpPr txBox="1"/>
          <p:nvPr/>
        </p:nvSpPr>
        <p:spPr>
          <a:xfrm>
            <a:off x="6644128" y="2537505"/>
            <a:ext cx="378972" cy="646331"/>
          </a:xfrm>
          <a:prstGeom prst="rect">
            <a:avLst/>
          </a:prstGeom>
          <a:noFill/>
        </p:spPr>
        <p:txBody>
          <a:bodyPr wrap="square" rtlCol="0">
            <a:spAutoFit/>
          </a:bodyPr>
          <a:lstStyle/>
          <a:p>
            <a:r>
              <a:rPr lang="en-CA" dirty="0" err="1"/>
              <a:t>ou</a:t>
            </a:r>
            <a:endParaRPr lang="fr-CA" dirty="0"/>
          </a:p>
        </p:txBody>
      </p:sp>
      <p:sp>
        <p:nvSpPr>
          <p:cNvPr id="30" name="ZoneTexte 29">
            <a:extLst>
              <a:ext uri="{FF2B5EF4-FFF2-40B4-BE49-F238E27FC236}">
                <a16:creationId xmlns:a16="http://schemas.microsoft.com/office/drawing/2014/main" id="{6E1087FE-A2FF-4418-9017-60644A66F317}"/>
              </a:ext>
            </a:extLst>
          </p:cNvPr>
          <p:cNvSpPr txBox="1"/>
          <p:nvPr/>
        </p:nvSpPr>
        <p:spPr>
          <a:xfrm>
            <a:off x="4642626" y="1499590"/>
            <a:ext cx="428322" cy="369332"/>
          </a:xfrm>
          <a:prstGeom prst="rect">
            <a:avLst/>
          </a:prstGeom>
          <a:noFill/>
        </p:spPr>
        <p:txBody>
          <a:bodyPr wrap="none" rtlCol="0">
            <a:spAutoFit/>
          </a:bodyPr>
          <a:lstStyle/>
          <a:p>
            <a:r>
              <a:rPr lang="en-CA" dirty="0" err="1"/>
              <a:t>ou</a:t>
            </a:r>
            <a:endParaRPr lang="fr-CA" dirty="0"/>
          </a:p>
        </p:txBody>
      </p:sp>
    </p:spTree>
    <p:extLst>
      <p:ext uri="{BB962C8B-B14F-4D97-AF65-F5344CB8AC3E}">
        <p14:creationId xmlns:p14="http://schemas.microsoft.com/office/powerpoint/2010/main" val="2248926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2139336"/>
            <a:ext cx="12191999" cy="2035125"/>
          </a:xfrm>
        </p:spPr>
        <p:txBody>
          <a:bodyPr>
            <a:normAutofit/>
          </a:bodyPr>
          <a:lstStyle/>
          <a:p>
            <a:r>
              <a:rPr lang="fr-CA" dirty="0"/>
              <a:t>Réalisation d’un projet et accompagnement</a:t>
            </a:r>
          </a:p>
        </p:txBody>
      </p:sp>
    </p:spTree>
    <p:extLst>
      <p:ext uri="{BB962C8B-B14F-4D97-AF65-F5344CB8AC3E}">
        <p14:creationId xmlns:p14="http://schemas.microsoft.com/office/powerpoint/2010/main" val="2835012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ea typeface="+mn-lt"/>
                <a:cs typeface="+mn-lt"/>
              </a:rPr>
              <a:t>Réaliser un projet</a:t>
            </a:r>
            <a:endParaRPr lang="fr-CA" sz="2000" dirty="0"/>
          </a:p>
        </p:txBody>
      </p:sp>
      <p:sp>
        <p:nvSpPr>
          <p:cNvPr id="4" name="Espace réservé du contenu 2">
            <a:extLst>
              <a:ext uri="{FF2B5EF4-FFF2-40B4-BE49-F238E27FC236}">
                <a16:creationId xmlns:a16="http://schemas.microsoft.com/office/drawing/2014/main" id="{E685D1FC-FC66-4502-8F6C-D0A9318BBF9E}"/>
              </a:ext>
            </a:extLst>
          </p:cNvPr>
          <p:cNvSpPr>
            <a:spLocks noGrp="1"/>
          </p:cNvSpPr>
          <p:nvPr>
            <p:ph sz="half" idx="1"/>
          </p:nvPr>
        </p:nvSpPr>
        <p:spPr>
          <a:xfrm>
            <a:off x="838200" y="1825625"/>
            <a:ext cx="10515600" cy="4351338"/>
          </a:xfrm>
        </p:spPr>
        <p:txBody>
          <a:bodyPr vert="horz" lIns="91440" tIns="45720" rIns="91440" bIns="45720" rtlCol="0" anchor="t">
            <a:normAutofit/>
          </a:bodyPr>
          <a:lstStyle/>
          <a:p>
            <a:pPr marL="0" indent="0">
              <a:buNone/>
            </a:pPr>
            <a:endParaRPr lang="fr-CA" sz="2200">
              <a:cs typeface="Calibri"/>
            </a:endParaRPr>
          </a:p>
          <a:p>
            <a:endParaRPr lang="fr-CA"/>
          </a:p>
          <a:p>
            <a:endParaRPr lang="fr-CA"/>
          </a:p>
          <a:p>
            <a:pPr marL="0" indent="0">
              <a:buNone/>
            </a:pPr>
            <a:endParaRPr lang="fr-CA"/>
          </a:p>
        </p:txBody>
      </p:sp>
      <p:sp>
        <p:nvSpPr>
          <p:cNvPr id="5" name="Espace réservé du numéro de diapositive 4"/>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48</a:t>
            </a:fld>
            <a:endParaRPr lang="fr-CA"/>
          </a:p>
        </p:txBody>
      </p:sp>
      <p:sp>
        <p:nvSpPr>
          <p:cNvPr id="6" name="Espace réservé du contenu 2">
            <a:extLst>
              <a:ext uri="{FF2B5EF4-FFF2-40B4-BE49-F238E27FC236}">
                <a16:creationId xmlns:a16="http://schemas.microsoft.com/office/drawing/2014/main" id="{6475382D-2871-4DC0-8423-5EAA3C7CBA65}"/>
              </a:ext>
            </a:extLst>
          </p:cNvPr>
          <p:cNvSpPr txBox="1">
            <a:spLocks/>
          </p:cNvSpPr>
          <p:nvPr/>
        </p:nvSpPr>
        <p:spPr>
          <a:xfrm>
            <a:off x="1366235" y="1437814"/>
            <a:ext cx="10651826" cy="463571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b="1" dirty="0">
                <a:cs typeface="Calibri"/>
              </a:rPr>
              <a:t>Selon le niveau d’encadrement</a:t>
            </a:r>
            <a:endParaRPr lang="fr-CA" sz="2000" dirty="0">
              <a:cs typeface="Calibri"/>
            </a:endParaRPr>
          </a:p>
          <a:p>
            <a:pPr marL="0" indent="0">
              <a:buNone/>
            </a:pPr>
            <a:r>
              <a:rPr lang="fr-CA" sz="2000" dirty="0">
                <a:cs typeface="Calibri"/>
              </a:rPr>
              <a:t>Exemption</a:t>
            </a:r>
          </a:p>
          <a:p>
            <a:pPr>
              <a:buFont typeface="Wingdings" panose="05000000000000000000" pitchFamily="2" charset="2"/>
              <a:buChar char="Ø"/>
            </a:pPr>
            <a:r>
              <a:rPr lang="fr-CA" sz="2000" dirty="0">
                <a:cs typeface="Calibri"/>
              </a:rPr>
              <a:t>Aucun document à déposer</a:t>
            </a:r>
          </a:p>
          <a:p>
            <a:pPr>
              <a:buFont typeface="Wingdings" panose="05000000000000000000" pitchFamily="2" charset="2"/>
              <a:buChar char="Ø"/>
            </a:pPr>
            <a:r>
              <a:rPr lang="fr-CA" sz="2000" dirty="0">
                <a:cs typeface="Calibri"/>
              </a:rPr>
              <a:t>Débuter immédiatement l’activité</a:t>
            </a:r>
          </a:p>
          <a:p>
            <a:pPr>
              <a:buFont typeface="Wingdings" panose="05000000000000000000" pitchFamily="2" charset="2"/>
              <a:buChar char="Ø"/>
            </a:pPr>
            <a:endParaRPr lang="fr-CA" sz="2000" dirty="0">
              <a:cs typeface="Calibri"/>
            </a:endParaRPr>
          </a:p>
          <a:p>
            <a:pPr marL="0" indent="0">
              <a:buNone/>
            </a:pPr>
            <a:r>
              <a:rPr lang="fr-CA" sz="2000" dirty="0">
                <a:cs typeface="Calibri"/>
              </a:rPr>
              <a:t>Déclaration de conformité</a:t>
            </a:r>
            <a:endParaRPr lang="fr-CA" dirty="0"/>
          </a:p>
          <a:p>
            <a:pPr>
              <a:buFont typeface="Wingdings" panose="05000000000000000000" pitchFamily="2" charset="2"/>
              <a:buChar char="Ø"/>
            </a:pPr>
            <a:r>
              <a:rPr lang="fr-CA" sz="2000" dirty="0">
                <a:cs typeface="Calibri"/>
              </a:rPr>
              <a:t>Remplir le formulaire par le </a:t>
            </a:r>
            <a:r>
              <a:rPr lang="fr-CA" sz="2000" dirty="0">
                <a:cs typeface="Calibri"/>
                <a:hlinkClick r:id="rId3"/>
              </a:rPr>
              <a:t>service en ligne </a:t>
            </a:r>
            <a:r>
              <a:rPr lang="fr-CA" sz="2000" dirty="0">
                <a:cs typeface="Calibri"/>
              </a:rPr>
              <a:t>et fournir les documents requis</a:t>
            </a:r>
          </a:p>
          <a:p>
            <a:pPr>
              <a:buFont typeface="Wingdings" panose="05000000000000000000" pitchFamily="2" charset="2"/>
              <a:buChar char="Ø"/>
            </a:pPr>
            <a:r>
              <a:rPr lang="fr-CA" sz="2000" dirty="0">
                <a:cs typeface="Calibri"/>
              </a:rPr>
              <a:t>Fournir la déclaration d’un professionnel, le cas échéant</a:t>
            </a:r>
          </a:p>
          <a:p>
            <a:pPr>
              <a:buFont typeface="Wingdings" panose="05000000000000000000" pitchFamily="2" charset="2"/>
              <a:buChar char="Ø"/>
            </a:pPr>
            <a:r>
              <a:rPr lang="fr-CA" sz="2000" dirty="0">
                <a:cs typeface="Calibri"/>
              </a:rPr>
              <a:t>Transmettre la déclaration de conformité au MELCC par le service en ligne au moins 30 jours avant de commencer l’activité, et s’acquitter des frais</a:t>
            </a:r>
          </a:p>
          <a:p>
            <a:pPr marL="0" indent="0">
              <a:buFont typeface="Arial" panose="020B0604020202020204" pitchFamily="34" charset="0"/>
              <a:buNone/>
            </a:pPr>
            <a:endParaRPr lang="fr-CA" sz="2000" dirty="0">
              <a:cs typeface="Calibri"/>
            </a:endParaRPr>
          </a:p>
          <a:p>
            <a:pPr marL="0" indent="0">
              <a:buFont typeface="Arial" panose="020B0604020202020204" pitchFamily="34" charset="0"/>
              <a:buNone/>
            </a:pPr>
            <a:r>
              <a:rPr lang="fr-CA" sz="2000" dirty="0">
                <a:cs typeface="Calibri"/>
              </a:rPr>
              <a:t>Autorisation ministérielle</a:t>
            </a:r>
          </a:p>
          <a:p>
            <a:pPr marL="0" indent="0">
              <a:buNone/>
            </a:pPr>
            <a:r>
              <a:rPr lang="fr-CA" sz="2000" dirty="0">
                <a:latin typeface="Calibri (Corps)"/>
                <a:cs typeface="Calibri"/>
              </a:rPr>
              <a:t>Consulter la page </a:t>
            </a:r>
            <a:r>
              <a:rPr lang="fr-CA" sz="2000" dirty="0">
                <a:latin typeface="Calibri (Corps)"/>
                <a:cs typeface="Calibri"/>
                <a:hlinkClick r:id="rId4"/>
              </a:rPr>
              <a:t>Autorisations environnementales</a:t>
            </a:r>
            <a:r>
              <a:rPr lang="fr-CA" sz="2000" dirty="0">
                <a:latin typeface="Calibri (Corps)"/>
                <a:cs typeface="Calibri"/>
              </a:rPr>
              <a:t> du MELCC</a:t>
            </a:r>
          </a:p>
          <a:p>
            <a:pPr marL="0" indent="0">
              <a:buNone/>
            </a:pPr>
            <a:r>
              <a:rPr lang="fr-CA" sz="2000" dirty="0">
                <a:solidFill>
                  <a:schemeClr val="tx1"/>
                </a:solidFill>
                <a:latin typeface="Calibri (Corps)"/>
                <a:hlinkClick r:id="rId5"/>
              </a:rPr>
              <a:t>Document sur les milieux humides et hydriques – l’analyse environnementale</a:t>
            </a:r>
            <a:endParaRPr lang="fr-CA" sz="2000" dirty="0">
              <a:solidFill>
                <a:schemeClr val="tx1"/>
              </a:solidFill>
              <a:latin typeface="Calibri (Corps)"/>
            </a:endParaRPr>
          </a:p>
          <a:p>
            <a:pPr marL="0" indent="0">
              <a:buNone/>
            </a:pPr>
            <a:endParaRPr lang="fr-CA" dirty="0"/>
          </a:p>
          <a:p>
            <a:pPr marL="0" indent="0">
              <a:buNone/>
            </a:pPr>
            <a:endParaRPr lang="fr-CA" sz="2000" dirty="0">
              <a:cs typeface="Calibri"/>
            </a:endParaRPr>
          </a:p>
          <a:p>
            <a:pPr marL="0" indent="0">
              <a:buFont typeface="Arial" panose="020B0604020202020204" pitchFamily="34" charset="0"/>
              <a:buNone/>
            </a:pPr>
            <a:endParaRPr lang="fr-CA" sz="2000" dirty="0">
              <a:cs typeface="Calibri"/>
            </a:endParaRPr>
          </a:p>
        </p:txBody>
      </p:sp>
      <p:pic>
        <p:nvPicPr>
          <p:cNvPr id="7" name="Picture 2">
            <a:extLst>
              <a:ext uri="{FF2B5EF4-FFF2-40B4-BE49-F238E27FC236}">
                <a16:creationId xmlns:a16="http://schemas.microsoft.com/office/drawing/2014/main" id="{E2FF33DC-42C0-4370-9638-7115FB737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702" y="2887615"/>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4A2B3C07-1A70-41C4-8693-145FBBA84D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060" y="1544037"/>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C:\Users\tesma01\AppData\Local\Microsoft\Windows\Temporary Internet Files\Content.Outlook\5FN2QKOA\losanges avec lettres_Plan de travail 1.png">
            <a:extLst>
              <a:ext uri="{FF2B5EF4-FFF2-40B4-BE49-F238E27FC236}">
                <a16:creationId xmlns:a16="http://schemas.microsoft.com/office/drawing/2014/main" id="{0105B52B-32D6-4941-9DE1-E67FB18228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789" y="4700067"/>
            <a:ext cx="648000" cy="613896"/>
          </a:xfrm>
          <a:prstGeom prst="rect">
            <a:avLst/>
          </a:prstGeom>
          <a:noFill/>
          <a:ln>
            <a:noFill/>
          </a:ln>
        </p:spPr>
      </p:pic>
    </p:spTree>
    <p:extLst>
      <p:ext uri="{BB962C8B-B14F-4D97-AF65-F5344CB8AC3E}">
        <p14:creationId xmlns:p14="http://schemas.microsoft.com/office/powerpoint/2010/main" val="1909207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A9422E5B-AFBC-4985-90F1-FBBBBE45BF25}"/>
              </a:ext>
            </a:extLst>
          </p:cNvPr>
          <p:cNvSpPr>
            <a:spLocks noGrp="1"/>
          </p:cNvSpPr>
          <p:nvPr>
            <p:ph type="title"/>
          </p:nvPr>
        </p:nvSpPr>
        <p:spPr/>
        <p:txBody>
          <a:bodyPr>
            <a:normAutofit fontScale="90000"/>
          </a:bodyPr>
          <a:lstStyle/>
          <a:p>
            <a:r>
              <a:rPr lang="fr-CA" dirty="0">
                <a:ea typeface="+mn-lt"/>
                <a:cs typeface="+mn-lt"/>
              </a:rPr>
              <a:t>Caractérisation et délimitation</a:t>
            </a:r>
            <a:endParaRPr lang="fr-CA" sz="2000" dirty="0"/>
          </a:p>
        </p:txBody>
      </p:sp>
      <p:sp>
        <p:nvSpPr>
          <p:cNvPr id="12" name="Espace réservé du numéro de diapositive 4">
            <a:extLst>
              <a:ext uri="{FF2B5EF4-FFF2-40B4-BE49-F238E27FC236}">
                <a16:creationId xmlns:a16="http://schemas.microsoft.com/office/drawing/2014/main" id="{7C927313-2690-4943-AD5F-D64683E9117F}"/>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49</a:t>
            </a:fld>
            <a:endParaRPr lang="fr-CA"/>
          </a:p>
        </p:txBody>
      </p:sp>
      <p:sp>
        <p:nvSpPr>
          <p:cNvPr id="13" name="Espace réservé du contenu 2">
            <a:extLst>
              <a:ext uri="{FF2B5EF4-FFF2-40B4-BE49-F238E27FC236}">
                <a16:creationId xmlns:a16="http://schemas.microsoft.com/office/drawing/2014/main" id="{02E57988-12FE-44C0-8838-D94C78AF88BE}"/>
              </a:ext>
            </a:extLst>
          </p:cNvPr>
          <p:cNvSpPr txBox="1">
            <a:spLocks/>
          </p:cNvSpPr>
          <p:nvPr/>
        </p:nvSpPr>
        <p:spPr>
          <a:xfrm>
            <a:off x="1958711" y="1537763"/>
            <a:ext cx="5791387"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b="1" dirty="0">
                <a:cs typeface="Calibri"/>
              </a:rPr>
              <a:t>Selon le niveau d'impact</a:t>
            </a:r>
            <a:endParaRPr lang="en-US" b="1" dirty="0"/>
          </a:p>
          <a:p>
            <a:pPr marL="0" indent="0">
              <a:buNone/>
            </a:pPr>
            <a:r>
              <a:rPr lang="fr-CA" sz="2000" dirty="0">
                <a:cs typeface="Calibri"/>
              </a:rPr>
              <a:t>Exemption</a:t>
            </a:r>
          </a:p>
          <a:p>
            <a:pPr>
              <a:buFont typeface="Wingdings" panose="05000000000000000000" pitchFamily="2" charset="2"/>
              <a:buChar char="Ø"/>
            </a:pPr>
            <a:r>
              <a:rPr lang="fr-CA" sz="2000" dirty="0">
                <a:cs typeface="Calibri"/>
              </a:rPr>
              <a:t>Aucune information cartographique à fournir</a:t>
            </a:r>
          </a:p>
          <a:p>
            <a:pPr>
              <a:buFont typeface="Wingdings" panose="05000000000000000000" pitchFamily="2" charset="2"/>
              <a:buChar char="Ø"/>
            </a:pPr>
            <a:r>
              <a:rPr lang="fr-CA" sz="2000" dirty="0">
                <a:cs typeface="Calibri"/>
              </a:rPr>
              <a:t>Responsabilité de l'initiateur de projet</a:t>
            </a:r>
          </a:p>
          <a:p>
            <a:pPr>
              <a:buFont typeface="Wingdings" panose="05000000000000000000" pitchFamily="2" charset="2"/>
              <a:buChar char="Ø"/>
            </a:pPr>
            <a:endParaRPr lang="fr-CA" sz="800" dirty="0">
              <a:cs typeface="Calibri"/>
            </a:endParaRPr>
          </a:p>
          <a:p>
            <a:pPr marL="0" indent="0">
              <a:buNone/>
            </a:pPr>
            <a:r>
              <a:rPr lang="fr-CA" sz="2000" dirty="0">
                <a:cs typeface="Calibri"/>
              </a:rPr>
              <a:t>Déclaration de conformité</a:t>
            </a:r>
            <a:endParaRPr lang="fr-CA" dirty="0"/>
          </a:p>
          <a:p>
            <a:pPr>
              <a:buFont typeface="Wingdings" panose="05000000000000000000" pitchFamily="2" charset="2"/>
              <a:buChar char="Ø"/>
            </a:pPr>
            <a:r>
              <a:rPr lang="fr-CA" sz="2000" dirty="0">
                <a:cs typeface="Calibri"/>
              </a:rPr>
              <a:t>Plan géoréférencé</a:t>
            </a:r>
          </a:p>
          <a:p>
            <a:pPr>
              <a:buFont typeface="Wingdings" panose="05000000000000000000" pitchFamily="2" charset="2"/>
              <a:buChar char="Ø"/>
            </a:pPr>
            <a:r>
              <a:rPr lang="fr-CA" sz="2000" dirty="0">
                <a:cs typeface="Calibri"/>
              </a:rPr>
              <a:t>Responsabilité de l'initiateur de projet</a:t>
            </a:r>
          </a:p>
          <a:p>
            <a:pPr marL="0" indent="0">
              <a:buNone/>
            </a:pPr>
            <a:endParaRPr lang="fr-CA" sz="2000" dirty="0">
              <a:cs typeface="Calibri"/>
            </a:endParaRPr>
          </a:p>
          <a:p>
            <a:pPr marL="0" indent="0">
              <a:buFont typeface="Arial" panose="020B0604020202020204" pitchFamily="34" charset="0"/>
              <a:buNone/>
            </a:pPr>
            <a:r>
              <a:rPr lang="fr-CA" sz="2000" dirty="0">
                <a:cs typeface="Calibri"/>
              </a:rPr>
              <a:t>Autorisation ministérielle</a:t>
            </a:r>
            <a:endParaRPr lang="fr-CA" dirty="0"/>
          </a:p>
          <a:p>
            <a:pPr>
              <a:buFont typeface="Wingdings" panose="05000000000000000000" pitchFamily="2" charset="2"/>
              <a:buChar char="Ø"/>
            </a:pPr>
            <a:r>
              <a:rPr lang="fr-CA" sz="2000" dirty="0">
                <a:cs typeface="Calibri"/>
              </a:rPr>
              <a:t>Étude de caractérisation (46.0.3 LQE et 315 REAFIE)</a:t>
            </a:r>
          </a:p>
          <a:p>
            <a:pPr marL="0" indent="0">
              <a:buFont typeface="Arial" panose="020B0604020202020204" pitchFamily="34" charset="0"/>
              <a:buNone/>
            </a:pPr>
            <a:endParaRPr lang="fr-CA" sz="2000" dirty="0">
              <a:cs typeface="Calibri"/>
            </a:endParaRPr>
          </a:p>
        </p:txBody>
      </p:sp>
      <p:sp>
        <p:nvSpPr>
          <p:cNvPr id="14" name="TextBox 3">
            <a:extLst>
              <a:ext uri="{FF2B5EF4-FFF2-40B4-BE49-F238E27FC236}">
                <a16:creationId xmlns:a16="http://schemas.microsoft.com/office/drawing/2014/main" id="{3CF00C5C-7FA6-4007-BCA4-51ACCD36284A}"/>
              </a:ext>
            </a:extLst>
          </p:cNvPr>
          <p:cNvSpPr txBox="1"/>
          <p:nvPr/>
        </p:nvSpPr>
        <p:spPr>
          <a:xfrm>
            <a:off x="7458196" y="1537763"/>
            <a:ext cx="443653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b="1" dirty="0"/>
              <a:t>Selon la superficie</a:t>
            </a:r>
          </a:p>
          <a:p>
            <a:r>
              <a:rPr lang="fr-CA" sz="2000" dirty="0">
                <a:cs typeface="Calibri"/>
              </a:rPr>
              <a:t>Activité sur de grandes superficies</a:t>
            </a:r>
          </a:p>
          <a:p>
            <a:pPr marL="342900" indent="-342900">
              <a:buFont typeface="Arial" panose="020B0604020202020204" pitchFamily="34" charset="0"/>
              <a:buChar char="•"/>
            </a:pPr>
            <a:r>
              <a:rPr lang="fr-CA" sz="2000" dirty="0">
                <a:cs typeface="Calibri"/>
              </a:rPr>
              <a:t>Ex</a:t>
            </a:r>
            <a:r>
              <a:rPr lang="fr-CA" sz="2000" dirty="0">
                <a:solidFill>
                  <a:srgbClr val="FF0000"/>
                </a:solidFill>
                <a:cs typeface="Calibri"/>
              </a:rPr>
              <a:t>.</a:t>
            </a:r>
            <a:r>
              <a:rPr lang="fr-CA" sz="2000" dirty="0">
                <a:cs typeface="Calibri"/>
              </a:rPr>
              <a:t> : récolte et respect des normes visant le maintien du couvert forestier</a:t>
            </a:r>
          </a:p>
          <a:p>
            <a:pPr marL="800100" lvl="1" indent="-342900">
              <a:buFont typeface="Wingdings" panose="05000000000000000000" pitchFamily="2" charset="2"/>
              <a:buChar char="ü"/>
            </a:pPr>
            <a:r>
              <a:rPr lang="fr-CA" sz="2000" dirty="0">
                <a:ea typeface="+mn-lt"/>
                <a:cs typeface="+mn-lt"/>
              </a:rPr>
              <a:t>Outils cartographiques</a:t>
            </a:r>
            <a:endParaRPr lang="fr-CA" sz="2000" dirty="0">
              <a:cs typeface="Calibri"/>
            </a:endParaRPr>
          </a:p>
          <a:p>
            <a:endParaRPr lang="fr-CA" sz="2000" dirty="0">
              <a:cs typeface="Calibri"/>
            </a:endParaRPr>
          </a:p>
          <a:p>
            <a:r>
              <a:rPr lang="fr-CA" sz="2000" dirty="0">
                <a:cs typeface="Calibri"/>
              </a:rPr>
              <a:t>Activité ponctuelle</a:t>
            </a:r>
          </a:p>
          <a:p>
            <a:pPr marL="342900" indent="-342900">
              <a:buFont typeface="Arial" panose="020B0604020202020204" pitchFamily="34" charset="0"/>
              <a:buChar char="•"/>
            </a:pPr>
            <a:r>
              <a:rPr lang="fr-CA" sz="2000" dirty="0">
                <a:cs typeface="Calibri"/>
              </a:rPr>
              <a:t>Ex</a:t>
            </a:r>
            <a:r>
              <a:rPr lang="fr-CA" sz="2000" dirty="0">
                <a:solidFill>
                  <a:srgbClr val="FF0000"/>
                </a:solidFill>
                <a:cs typeface="Calibri"/>
              </a:rPr>
              <a:t>.</a:t>
            </a:r>
            <a:r>
              <a:rPr lang="fr-CA" sz="2000" dirty="0">
                <a:cs typeface="Calibri"/>
              </a:rPr>
              <a:t> : chemin</a:t>
            </a:r>
          </a:p>
          <a:p>
            <a:pPr marL="800100" lvl="1" indent="-342900">
              <a:buFont typeface="Wingdings" panose="05000000000000000000" pitchFamily="2" charset="2"/>
              <a:buChar char="ü"/>
            </a:pPr>
            <a:r>
              <a:rPr lang="fr-CA" sz="2000" dirty="0">
                <a:ea typeface="+mn-lt"/>
                <a:cs typeface="+mn-lt"/>
              </a:rPr>
              <a:t>Validation terrain</a:t>
            </a:r>
            <a:endParaRPr lang="fr-CA" sz="2000" dirty="0"/>
          </a:p>
        </p:txBody>
      </p:sp>
      <p:pic>
        <p:nvPicPr>
          <p:cNvPr id="15" name="Picture 2">
            <a:extLst>
              <a:ext uri="{FF2B5EF4-FFF2-40B4-BE49-F238E27FC236}">
                <a16:creationId xmlns:a16="http://schemas.microsoft.com/office/drawing/2014/main" id="{56F2E8FD-A218-42F5-8335-9E33670AB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338" y="3165749"/>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B67DC3E3-0519-48B3-AEEC-862055AC3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090" y="1718748"/>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descr="C:\Users\tesma01\AppData\Local\Microsoft\Windows\Temporary Internet Files\Content.Outlook\5FN2QKOA\losanges avec lettres_Plan de travail 1.png">
            <a:extLst>
              <a:ext uri="{FF2B5EF4-FFF2-40B4-BE49-F238E27FC236}">
                <a16:creationId xmlns:a16="http://schemas.microsoft.com/office/drawing/2014/main" id="{6B8DFD1A-78EE-42A2-95D9-0A9B654F2F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4090" y="5275205"/>
            <a:ext cx="648000" cy="613896"/>
          </a:xfrm>
          <a:prstGeom prst="rect">
            <a:avLst/>
          </a:prstGeom>
          <a:noFill/>
          <a:ln>
            <a:noFill/>
          </a:ln>
        </p:spPr>
      </p:pic>
      <p:sp>
        <p:nvSpPr>
          <p:cNvPr id="18" name="ZoneTexte 17">
            <a:extLst>
              <a:ext uri="{FF2B5EF4-FFF2-40B4-BE49-F238E27FC236}">
                <a16:creationId xmlns:a16="http://schemas.microsoft.com/office/drawing/2014/main" id="{B7026830-8B09-4158-972E-F3785335F9AA}"/>
              </a:ext>
            </a:extLst>
          </p:cNvPr>
          <p:cNvSpPr txBox="1"/>
          <p:nvPr/>
        </p:nvSpPr>
        <p:spPr>
          <a:xfrm>
            <a:off x="43067" y="2299671"/>
            <a:ext cx="1012010" cy="923330"/>
          </a:xfrm>
          <a:prstGeom prst="rect">
            <a:avLst/>
          </a:prstGeom>
          <a:noFill/>
        </p:spPr>
        <p:txBody>
          <a:bodyPr wrap="square" rtlCol="0">
            <a:spAutoFit/>
          </a:bodyPr>
          <a:lstStyle/>
          <a:p>
            <a:pPr algn="ctr"/>
            <a:r>
              <a:rPr lang="fr-CA"/>
              <a:t>Majorité des AAF en MHH</a:t>
            </a:r>
          </a:p>
        </p:txBody>
      </p:sp>
      <p:sp>
        <p:nvSpPr>
          <p:cNvPr id="19" name="Accolade fermante 18">
            <a:extLst>
              <a:ext uri="{FF2B5EF4-FFF2-40B4-BE49-F238E27FC236}">
                <a16:creationId xmlns:a16="http://schemas.microsoft.com/office/drawing/2014/main" id="{0803AF0E-00A3-4077-9D50-2DE3D8E870F2}"/>
              </a:ext>
            </a:extLst>
          </p:cNvPr>
          <p:cNvSpPr/>
          <p:nvPr/>
        </p:nvSpPr>
        <p:spPr>
          <a:xfrm rot="10800000">
            <a:off x="1037116" y="1787281"/>
            <a:ext cx="377663" cy="1948110"/>
          </a:xfrm>
          <a:prstGeom prst="rightBrace">
            <a:avLst>
              <a:gd name="adj1" fmla="val 5606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cxnSp>
        <p:nvCxnSpPr>
          <p:cNvPr id="20" name="Connecteur droit 19">
            <a:extLst>
              <a:ext uri="{FF2B5EF4-FFF2-40B4-BE49-F238E27FC236}">
                <a16:creationId xmlns:a16="http://schemas.microsoft.com/office/drawing/2014/main" id="{F5FCD320-8A6C-4171-B0F6-3F5C1AFA9B09}"/>
              </a:ext>
            </a:extLst>
          </p:cNvPr>
          <p:cNvCxnSpPr>
            <a:cxnSpLocks/>
          </p:cNvCxnSpPr>
          <p:nvPr/>
        </p:nvCxnSpPr>
        <p:spPr>
          <a:xfrm flipH="1">
            <a:off x="1162756" y="4861973"/>
            <a:ext cx="10293370" cy="0"/>
          </a:xfrm>
          <a:prstGeom prst="line">
            <a:avLst/>
          </a:prstGeom>
          <a:ln w="3175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91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90345"/>
            <a:ext cx="10515600" cy="550607"/>
          </a:xfrm>
        </p:spPr>
        <p:txBody>
          <a:bodyPr>
            <a:normAutofit fontScale="90000"/>
          </a:bodyPr>
          <a:lstStyle/>
          <a:p>
            <a:r>
              <a:rPr lang="fr-CA"/>
              <a:t>Le REAFIE</a:t>
            </a:r>
            <a:br>
              <a:rPr lang="fr-CA"/>
            </a:br>
            <a:r>
              <a:rPr lang="fr-CA" sz="2200"/>
              <a:t>Règlement sur l'encadrement d’activités en fonction de leur impact sur l’environnement</a:t>
            </a:r>
            <a:endParaRPr lang="fr-CA"/>
          </a:p>
        </p:txBody>
      </p:sp>
      <p:graphicFrame>
        <p:nvGraphicFramePr>
          <p:cNvPr id="8" name="Espace réservé du contenu 9">
            <a:extLst>
              <a:ext uri="{FF2B5EF4-FFF2-40B4-BE49-F238E27FC236}">
                <a16:creationId xmlns:a16="http://schemas.microsoft.com/office/drawing/2014/main" id="{78B6FEDA-46AC-4749-B8BB-BC9787C0FFD6}"/>
              </a:ext>
            </a:extLst>
          </p:cNvPr>
          <p:cNvGraphicFramePr>
            <a:graphicFrameLocks noGrp="1"/>
          </p:cNvGraphicFramePr>
          <p:nvPr>
            <p:ph idx="1"/>
            <p:extLst>
              <p:ext uri="{D42A27DB-BD31-4B8C-83A1-F6EECF244321}">
                <p14:modId xmlns:p14="http://schemas.microsoft.com/office/powerpoint/2010/main" val="2286975072"/>
              </p:ext>
            </p:extLst>
          </p:nvPr>
        </p:nvGraphicFramePr>
        <p:xfrm>
          <a:off x="1619545" y="2471662"/>
          <a:ext cx="10092426" cy="1948111"/>
        </p:xfrm>
        <a:graphic>
          <a:graphicData uri="http://schemas.openxmlformats.org/drawingml/2006/table">
            <a:tbl>
              <a:tblPr>
                <a:tableStyleId>{7DF18680-E054-41AD-8BC1-D1AEF772440D}</a:tableStyleId>
              </a:tblPr>
              <a:tblGrid>
                <a:gridCol w="4215652">
                  <a:extLst>
                    <a:ext uri="{9D8B030D-6E8A-4147-A177-3AD203B41FA5}">
                      <a16:colId xmlns:a16="http://schemas.microsoft.com/office/drawing/2014/main" val="2783121487"/>
                    </a:ext>
                  </a:extLst>
                </a:gridCol>
                <a:gridCol w="3533012">
                  <a:extLst>
                    <a:ext uri="{9D8B030D-6E8A-4147-A177-3AD203B41FA5}">
                      <a16:colId xmlns:a16="http://schemas.microsoft.com/office/drawing/2014/main" val="564553749"/>
                    </a:ext>
                  </a:extLst>
                </a:gridCol>
                <a:gridCol w="2343762">
                  <a:extLst>
                    <a:ext uri="{9D8B030D-6E8A-4147-A177-3AD203B41FA5}">
                      <a16:colId xmlns:a16="http://schemas.microsoft.com/office/drawing/2014/main" val="4276034019"/>
                    </a:ext>
                  </a:extLst>
                </a:gridCol>
              </a:tblGrid>
              <a:tr h="546031">
                <a:tc>
                  <a:txBody>
                    <a:bodyPr/>
                    <a:lstStyle/>
                    <a:p>
                      <a:pPr algn="ctr" fontAlgn="base"/>
                      <a:r>
                        <a:rPr lang="fr-CA" sz="2000">
                          <a:effectLst/>
                        </a:rPr>
                        <a:t>Négligeable</a:t>
                      </a:r>
                      <a:endParaRPr lang="fr-CA" sz="2000" b="0" i="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a:effectLst/>
                        </a:rPr>
                        <a:t>Exemption</a:t>
                      </a:r>
                      <a:endParaRPr lang="fr-CA" sz="2000" b="0" i="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u="none" strike="noStrike">
                          <a:effectLst/>
                        </a:rPr>
                        <a:t>Initiateur du projet</a:t>
                      </a:r>
                      <a:endParaRPr lang="fr-CA" sz="2000" b="0" i="0">
                        <a:solidFill>
                          <a:srgbClr val="000000"/>
                        </a:solidFill>
                        <a:effectLst/>
                      </a:endParaRPr>
                    </a:p>
                  </a:txBody>
                  <a:tcPr anchor="ctr"/>
                </a:tc>
                <a:extLst>
                  <a:ext uri="{0D108BD9-81ED-4DB2-BD59-A6C34878D82A}">
                    <a16:rowId xmlns:a16="http://schemas.microsoft.com/office/drawing/2014/main" val="4070455482"/>
                  </a:ext>
                </a:extLst>
              </a:tr>
              <a:tr h="69197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2000">
                          <a:effectLst/>
                        </a:rPr>
                        <a:t>                         Faible​</a:t>
                      </a:r>
                      <a:endParaRPr lang="fr-CA" sz="2000" b="0" i="0">
                        <a:solidFill>
                          <a:srgbClr val="000000"/>
                        </a:solidFill>
                        <a:effectLst/>
                      </a:endParaRPr>
                    </a:p>
                  </a:txBody>
                  <a:tcPr anchor="ctr"/>
                </a:tc>
                <a:tc>
                  <a:txBody>
                    <a:bodyPr/>
                    <a:lstStyle/>
                    <a:p>
                      <a:pPr algn="ctr" fontAlgn="base"/>
                      <a:r>
                        <a:rPr lang="fr-CA" sz="2000" dirty="0">
                          <a:effectLst/>
                        </a:rPr>
                        <a:t>Déclaration ​</a:t>
                      </a:r>
                    </a:p>
                    <a:p>
                      <a:pPr algn="ctr" fontAlgn="base"/>
                      <a:r>
                        <a:rPr lang="fr-CA" sz="2000" dirty="0">
                          <a:effectLst/>
                        </a:rPr>
                        <a:t>de conformité​</a:t>
                      </a:r>
                      <a:endParaRPr lang="fr-CA" sz="2000" b="0" i="0" dirty="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a:effectLst/>
                        </a:rPr>
                        <a:t>Initiateur du projet</a:t>
                      </a:r>
                      <a:endParaRPr lang="fr-CA" sz="2000" b="0" i="0">
                        <a:solidFill>
                          <a:srgbClr val="000000"/>
                        </a:solidFill>
                        <a:effectLst/>
                      </a:endParaRPr>
                    </a:p>
                  </a:txBody>
                  <a:tcPr anchor="ctr"/>
                </a:tc>
                <a:extLst>
                  <a:ext uri="{0D108BD9-81ED-4DB2-BD59-A6C34878D82A}">
                    <a16:rowId xmlns:a16="http://schemas.microsoft.com/office/drawing/2014/main" val="2821786865"/>
                  </a:ext>
                </a:extLst>
              </a:tr>
              <a:tr h="69197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2000">
                          <a:effectLst/>
                        </a:rPr>
                        <a:t>                        Modéré​</a:t>
                      </a:r>
                      <a:endParaRPr lang="fr-CA" sz="2000" b="0" i="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Autorisation ​ministérielle</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Ministère </a:t>
                      </a:r>
                      <a:br>
                        <a:rPr lang="fr-CA" sz="2000" dirty="0">
                          <a:effectLst/>
                        </a:rPr>
                      </a:br>
                      <a:r>
                        <a:rPr lang="fr-CA" sz="2000" dirty="0">
                          <a:effectLst/>
                        </a:rPr>
                        <a:t>(direction régionale)​</a:t>
                      </a:r>
                      <a:endParaRPr lang="fr-CA" sz="2000" b="0" i="0" dirty="0">
                        <a:solidFill>
                          <a:srgbClr val="000000"/>
                        </a:solidFill>
                        <a:effectLst/>
                      </a:endParaRPr>
                    </a:p>
                  </a:txBody>
                  <a:tcPr anchor="ctr"/>
                </a:tc>
                <a:extLst>
                  <a:ext uri="{0D108BD9-81ED-4DB2-BD59-A6C34878D82A}">
                    <a16:rowId xmlns:a16="http://schemas.microsoft.com/office/drawing/2014/main" val="15947535"/>
                  </a:ext>
                </a:extLst>
              </a:tr>
            </a:tbl>
          </a:graphicData>
        </a:graphic>
      </p:graphicFrame>
      <p:sp>
        <p:nvSpPr>
          <p:cNvPr id="16" name="Espace réservé du numéro de diapositive 4">
            <a:extLst>
              <a:ext uri="{FF2B5EF4-FFF2-40B4-BE49-F238E27FC236}">
                <a16:creationId xmlns:a16="http://schemas.microsoft.com/office/drawing/2014/main" id="{AB55E39C-B78E-4FD7-A4F9-C50968ABA755}"/>
              </a:ext>
            </a:extLst>
          </p:cNvPr>
          <p:cNvSpPr>
            <a:spLocks noGrp="1"/>
          </p:cNvSpPr>
          <p:nvPr>
            <p:ph type="sldNum" sz="quarter" idx="4294967295"/>
          </p:nvPr>
        </p:nvSpPr>
        <p:spPr>
          <a:xfrm>
            <a:off x="9461500" y="6394450"/>
            <a:ext cx="2743200" cy="365125"/>
          </a:xfrm>
          <a:prstGeom prst="rect">
            <a:avLst/>
          </a:prstGeom>
        </p:spPr>
        <p:txBody>
          <a:bodyPr/>
          <a:lstStyle/>
          <a:p>
            <a:fld id="{511EA75C-EC4C-4D33-ACF8-A8544E993E0B}" type="slidenum">
              <a:rPr lang="fr-CA" smtClean="0"/>
              <a:t>5</a:t>
            </a:fld>
            <a:endParaRPr lang="fr-CA"/>
          </a:p>
        </p:txBody>
      </p:sp>
      <p:graphicFrame>
        <p:nvGraphicFramePr>
          <p:cNvPr id="7" name="Tableau 6">
            <a:extLst>
              <a:ext uri="{FF2B5EF4-FFF2-40B4-BE49-F238E27FC236}">
                <a16:creationId xmlns:a16="http://schemas.microsoft.com/office/drawing/2014/main" id="{C6D4FB4E-25F4-45AC-82C7-6F5A69577290}"/>
              </a:ext>
            </a:extLst>
          </p:cNvPr>
          <p:cNvGraphicFramePr>
            <a:graphicFrameLocks noGrp="1"/>
          </p:cNvGraphicFramePr>
          <p:nvPr>
            <p:extLst>
              <p:ext uri="{D42A27DB-BD31-4B8C-83A1-F6EECF244321}">
                <p14:modId xmlns:p14="http://schemas.microsoft.com/office/powerpoint/2010/main" val="1001052464"/>
              </p:ext>
            </p:extLst>
          </p:nvPr>
        </p:nvGraphicFramePr>
        <p:xfrm>
          <a:off x="1619546" y="4546374"/>
          <a:ext cx="10092425" cy="592222"/>
        </p:xfrm>
        <a:graphic>
          <a:graphicData uri="http://schemas.openxmlformats.org/drawingml/2006/table">
            <a:tbl>
              <a:tblPr>
                <a:tableStyleId>{7DF18680-E054-41AD-8BC1-D1AEF772440D}</a:tableStyleId>
              </a:tblPr>
              <a:tblGrid>
                <a:gridCol w="4215651">
                  <a:extLst>
                    <a:ext uri="{9D8B030D-6E8A-4147-A177-3AD203B41FA5}">
                      <a16:colId xmlns:a16="http://schemas.microsoft.com/office/drawing/2014/main" val="2028397576"/>
                    </a:ext>
                  </a:extLst>
                </a:gridCol>
                <a:gridCol w="3533012">
                  <a:extLst>
                    <a:ext uri="{9D8B030D-6E8A-4147-A177-3AD203B41FA5}">
                      <a16:colId xmlns:a16="http://schemas.microsoft.com/office/drawing/2014/main" val="1190567422"/>
                    </a:ext>
                  </a:extLst>
                </a:gridCol>
                <a:gridCol w="2343762">
                  <a:extLst>
                    <a:ext uri="{9D8B030D-6E8A-4147-A177-3AD203B41FA5}">
                      <a16:colId xmlns:a16="http://schemas.microsoft.com/office/drawing/2014/main" val="913729702"/>
                    </a:ext>
                  </a:extLst>
                </a:gridCol>
              </a:tblGrid>
              <a:tr h="59222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2000">
                          <a:effectLst/>
                        </a:rPr>
                        <a:t>                        Élevé*</a:t>
                      </a:r>
                      <a:endParaRPr lang="fr-CA" sz="2000" b="0" i="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a:effectLst/>
                        </a:rPr>
                        <a:t>Décret</a:t>
                      </a:r>
                      <a:endParaRPr lang="fr-CA" sz="2000" b="0" i="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Gouvernement</a:t>
                      </a:r>
                      <a:endParaRPr lang="fr-CA" sz="2000" b="0" i="0" dirty="0">
                        <a:solidFill>
                          <a:srgbClr val="000000"/>
                        </a:solidFill>
                        <a:effectLst/>
                      </a:endParaRPr>
                    </a:p>
                  </a:txBody>
                  <a:tcPr anchor="ctr"/>
                </a:tc>
                <a:extLst>
                  <a:ext uri="{0D108BD9-81ED-4DB2-BD59-A6C34878D82A}">
                    <a16:rowId xmlns:a16="http://schemas.microsoft.com/office/drawing/2014/main" val="2922387457"/>
                  </a:ext>
                </a:extLst>
              </a:tr>
            </a:tbl>
          </a:graphicData>
        </a:graphic>
      </p:graphicFrame>
      <p:pic>
        <p:nvPicPr>
          <p:cNvPr id="9" name="Picture 2">
            <a:extLst>
              <a:ext uri="{FF2B5EF4-FFF2-40B4-BE49-F238E27FC236}">
                <a16:creationId xmlns:a16="http://schemas.microsoft.com/office/drawing/2014/main" id="{6FC303E5-5335-4ADA-9938-D7EA0B7A6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602" y="3091619"/>
            <a:ext cx="634983"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9FFCCDA7-E136-4DD0-BCDF-69844AEDC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962" y="2453444"/>
            <a:ext cx="634983" cy="6381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descr="C:\Users\tesma01\AppData\Local\Microsoft\Windows\Temporary Internet Files\Content.Outlook\5FN2QKOA\losanges avec lettres_Plan de travail 1.png">
            <a:extLst>
              <a:ext uri="{FF2B5EF4-FFF2-40B4-BE49-F238E27FC236}">
                <a16:creationId xmlns:a16="http://schemas.microsoft.com/office/drawing/2014/main" id="{6F7E6E89-A234-44B5-AB7A-1595E0D30D7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8185" y="3788994"/>
            <a:ext cx="644759" cy="613896"/>
          </a:xfrm>
          <a:prstGeom prst="rect">
            <a:avLst/>
          </a:prstGeom>
          <a:noFill/>
          <a:ln>
            <a:noFill/>
          </a:ln>
        </p:spPr>
      </p:pic>
      <p:sp>
        <p:nvSpPr>
          <p:cNvPr id="15" name="ZoneTexte 14">
            <a:extLst>
              <a:ext uri="{FF2B5EF4-FFF2-40B4-BE49-F238E27FC236}">
                <a16:creationId xmlns:a16="http://schemas.microsoft.com/office/drawing/2014/main" id="{774EEF4E-BAD4-441A-9CB0-9BA3B3D9B1BB}"/>
              </a:ext>
            </a:extLst>
          </p:cNvPr>
          <p:cNvSpPr txBox="1"/>
          <p:nvPr/>
        </p:nvSpPr>
        <p:spPr>
          <a:xfrm>
            <a:off x="1745199" y="2352382"/>
            <a:ext cx="950823" cy="4262705"/>
          </a:xfrm>
          <a:prstGeom prst="rect">
            <a:avLst/>
          </a:prstGeom>
          <a:noFill/>
        </p:spPr>
        <p:txBody>
          <a:bodyPr wrap="square" lIns="91440" tIns="45720" rIns="91440" bIns="45720" rtlCol="0" anchor="t">
            <a:spAutoFit/>
          </a:bodyPr>
          <a:lstStyle/>
          <a:p>
            <a:r>
              <a:rPr lang="fr-CA" sz="4000">
                <a:solidFill>
                  <a:schemeClr val="bg1">
                    <a:lumMod val="65000"/>
                  </a:schemeClr>
                </a:solidFill>
              </a:rPr>
              <a:t> ̶   ̶ </a:t>
            </a:r>
            <a:endParaRPr lang="fr-CA" sz="4000" b="1">
              <a:solidFill>
                <a:schemeClr val="bg1">
                  <a:lumMod val="50000"/>
                </a:schemeClr>
              </a:solidFill>
            </a:endParaRPr>
          </a:p>
          <a:p>
            <a:endParaRPr lang="fr-CA" sz="200">
              <a:solidFill>
                <a:schemeClr val="bg1">
                  <a:lumMod val="65000"/>
                </a:schemeClr>
              </a:solidFill>
            </a:endParaRPr>
          </a:p>
          <a:p>
            <a:r>
              <a:rPr lang="fr-CA" sz="4000">
                <a:solidFill>
                  <a:schemeClr val="bg1">
                    <a:lumMod val="65000"/>
                  </a:schemeClr>
                </a:solidFill>
              </a:rPr>
              <a:t> ̶ </a:t>
            </a:r>
            <a:endParaRPr lang="fr-CA" sz="4000">
              <a:solidFill>
                <a:schemeClr val="bg1">
                  <a:lumMod val="65000"/>
                </a:schemeClr>
              </a:solidFill>
              <a:cs typeface="Calibri"/>
            </a:endParaRPr>
          </a:p>
          <a:p>
            <a:endParaRPr lang="fr-CA" b="1">
              <a:solidFill>
                <a:srgbClr val="BD032F"/>
              </a:solidFill>
            </a:endParaRPr>
          </a:p>
          <a:p>
            <a:r>
              <a:rPr lang="fr-CA" sz="3600" b="1">
                <a:solidFill>
                  <a:srgbClr val="AD2929"/>
                </a:solidFill>
              </a:rPr>
              <a:t>+</a:t>
            </a:r>
          </a:p>
          <a:p>
            <a:endParaRPr lang="fr-CA" sz="1600" b="1">
              <a:solidFill>
                <a:srgbClr val="AD2929"/>
              </a:solidFill>
            </a:endParaRPr>
          </a:p>
          <a:p>
            <a:endParaRPr lang="fr-CA" sz="3200" b="1">
              <a:solidFill>
                <a:srgbClr val="AD2929"/>
              </a:solidFill>
            </a:endParaRPr>
          </a:p>
          <a:p>
            <a:br>
              <a:rPr lang="fr-CA" sz="3600">
                <a:effectLst/>
              </a:rPr>
            </a:br>
            <a:endParaRPr lang="fr-CA" sz="1100" b="1">
              <a:solidFill>
                <a:schemeClr val="bg1">
                  <a:lumMod val="50000"/>
                </a:schemeClr>
              </a:solidFill>
            </a:endParaRPr>
          </a:p>
          <a:p>
            <a:endParaRPr lang="fr-CA" sz="4000" b="1">
              <a:solidFill>
                <a:schemeClr val="bg1">
                  <a:lumMod val="50000"/>
                </a:schemeClr>
              </a:solidFill>
            </a:endParaRPr>
          </a:p>
        </p:txBody>
      </p:sp>
      <p:sp>
        <p:nvSpPr>
          <p:cNvPr id="17" name="ZoneTexte 16">
            <a:extLst>
              <a:ext uri="{FF2B5EF4-FFF2-40B4-BE49-F238E27FC236}">
                <a16:creationId xmlns:a16="http://schemas.microsoft.com/office/drawing/2014/main" id="{70B61585-3AFF-494B-B481-62815CDA9A72}"/>
              </a:ext>
            </a:extLst>
          </p:cNvPr>
          <p:cNvSpPr txBox="1"/>
          <p:nvPr/>
        </p:nvSpPr>
        <p:spPr>
          <a:xfrm>
            <a:off x="1619546" y="5088462"/>
            <a:ext cx="10293844" cy="369332"/>
          </a:xfrm>
          <a:prstGeom prst="rect">
            <a:avLst/>
          </a:prstGeom>
          <a:noFill/>
        </p:spPr>
        <p:txBody>
          <a:bodyPr wrap="none" rtlCol="0">
            <a:spAutoFit/>
          </a:bodyPr>
          <a:lstStyle/>
          <a:p>
            <a:r>
              <a:rPr lang="fr-CA"/>
              <a:t>* REEIE = Règlement relatif à l’évaluation et l’examen des impacts sur l’environnement de certains projets</a:t>
            </a:r>
          </a:p>
        </p:txBody>
      </p:sp>
      <p:sp>
        <p:nvSpPr>
          <p:cNvPr id="18" name="Rectangle 17">
            <a:extLst>
              <a:ext uri="{FF2B5EF4-FFF2-40B4-BE49-F238E27FC236}">
                <a16:creationId xmlns:a16="http://schemas.microsoft.com/office/drawing/2014/main" id="{03DDA709-34BB-46ED-8FF0-9A88E0BB0BFE}"/>
              </a:ext>
            </a:extLst>
          </p:cNvPr>
          <p:cNvSpPr/>
          <p:nvPr/>
        </p:nvSpPr>
        <p:spPr>
          <a:xfrm>
            <a:off x="1745199" y="4528509"/>
            <a:ext cx="747320" cy="646331"/>
          </a:xfrm>
          <a:prstGeom prst="rect">
            <a:avLst/>
          </a:prstGeom>
        </p:spPr>
        <p:txBody>
          <a:bodyPr wrap="none">
            <a:spAutoFit/>
          </a:bodyPr>
          <a:lstStyle/>
          <a:p>
            <a:r>
              <a:rPr lang="fr-CA" sz="3600" b="1">
                <a:solidFill>
                  <a:srgbClr val="BD032F"/>
                </a:solidFill>
              </a:rPr>
              <a:t>+ +</a:t>
            </a:r>
          </a:p>
        </p:txBody>
      </p:sp>
      <p:graphicFrame>
        <p:nvGraphicFramePr>
          <p:cNvPr id="19" name="Espace réservé du contenu 9">
            <a:extLst>
              <a:ext uri="{FF2B5EF4-FFF2-40B4-BE49-F238E27FC236}">
                <a16:creationId xmlns:a16="http://schemas.microsoft.com/office/drawing/2014/main" id="{931D9D13-0B21-43C2-AEB1-2A899DFAA112}"/>
              </a:ext>
            </a:extLst>
          </p:cNvPr>
          <p:cNvGraphicFramePr>
            <a:graphicFrameLocks/>
          </p:cNvGraphicFramePr>
          <p:nvPr>
            <p:extLst>
              <p:ext uri="{D42A27DB-BD31-4B8C-83A1-F6EECF244321}">
                <p14:modId xmlns:p14="http://schemas.microsoft.com/office/powerpoint/2010/main" val="1542582817"/>
              </p:ext>
            </p:extLst>
          </p:nvPr>
        </p:nvGraphicFramePr>
        <p:xfrm>
          <a:off x="1604978" y="2008898"/>
          <a:ext cx="10106992" cy="426720"/>
        </p:xfrm>
        <a:graphic>
          <a:graphicData uri="http://schemas.openxmlformats.org/drawingml/2006/table">
            <a:tbl>
              <a:tblPr>
                <a:tableStyleId>{7DF18680-E054-41AD-8BC1-D1AEF772440D}</a:tableStyleId>
              </a:tblPr>
              <a:tblGrid>
                <a:gridCol w="4221736">
                  <a:extLst>
                    <a:ext uri="{9D8B030D-6E8A-4147-A177-3AD203B41FA5}">
                      <a16:colId xmlns:a16="http://schemas.microsoft.com/office/drawing/2014/main" val="2783121487"/>
                    </a:ext>
                  </a:extLst>
                </a:gridCol>
                <a:gridCol w="3538111">
                  <a:extLst>
                    <a:ext uri="{9D8B030D-6E8A-4147-A177-3AD203B41FA5}">
                      <a16:colId xmlns:a16="http://schemas.microsoft.com/office/drawing/2014/main" val="564553749"/>
                    </a:ext>
                  </a:extLst>
                </a:gridCol>
                <a:gridCol w="2347145">
                  <a:extLst>
                    <a:ext uri="{9D8B030D-6E8A-4147-A177-3AD203B41FA5}">
                      <a16:colId xmlns:a16="http://schemas.microsoft.com/office/drawing/2014/main" val="4276034019"/>
                    </a:ext>
                  </a:extLst>
                </a:gridCol>
              </a:tblGrid>
              <a:tr h="270657">
                <a:tc>
                  <a:txBody>
                    <a:bodyPr/>
                    <a:lstStyle/>
                    <a:p>
                      <a:pPr algn="ctr" fontAlgn="base"/>
                      <a:r>
                        <a:rPr lang="fr-CA" sz="2200" b="1">
                          <a:solidFill>
                            <a:schemeClr val="bg1"/>
                          </a:solidFill>
                          <a:effectLst/>
                        </a:rPr>
                        <a:t>Niveau de risque environnemental</a:t>
                      </a:r>
                    </a:p>
                  </a:txBody>
                  <a:tcPr anchor="ctr">
                    <a:solidFill>
                      <a:schemeClr val="accent5"/>
                    </a:solidFill>
                  </a:tcPr>
                </a:tc>
                <a:tc>
                  <a:txBody>
                    <a:bodyPr/>
                    <a:lstStyle/>
                    <a:p>
                      <a:pPr algn="ctr" fontAlgn="base"/>
                      <a:r>
                        <a:rPr lang="fr-CA" sz="2200" b="1">
                          <a:solidFill>
                            <a:schemeClr val="bg1"/>
                          </a:solidFill>
                          <a:effectLst/>
                        </a:rPr>
                        <a:t>Encadrement​</a:t>
                      </a:r>
                      <a:endParaRPr lang="fr-CA" sz="2200" b="1" i="0">
                        <a:solidFill>
                          <a:schemeClr val="bg1"/>
                        </a:solidFill>
                        <a:effectLst/>
                      </a:endParaRPr>
                    </a:p>
                  </a:txBody>
                  <a:tcPr anchor="ctr">
                    <a:solidFill>
                      <a:schemeClr val="accent5"/>
                    </a:solidFill>
                  </a:tcPr>
                </a:tc>
                <a:tc>
                  <a:txBody>
                    <a:bodyPr/>
                    <a:lstStyle/>
                    <a:p>
                      <a:pPr algn="ctr" fontAlgn="base"/>
                      <a:r>
                        <a:rPr lang="fr-CA" sz="2200" b="1" dirty="0">
                          <a:solidFill>
                            <a:schemeClr val="bg1"/>
                          </a:solidFill>
                          <a:effectLst/>
                        </a:rPr>
                        <a:t>Responsabilité​</a:t>
                      </a:r>
                      <a:endParaRPr lang="fr-CA" sz="2200" b="1" i="0" dirty="0">
                        <a:solidFill>
                          <a:schemeClr val="bg1"/>
                        </a:solidFill>
                        <a:effectLst/>
                      </a:endParaRPr>
                    </a:p>
                  </a:txBody>
                  <a:tcPr anchor="ctr">
                    <a:solidFill>
                      <a:schemeClr val="accent5"/>
                    </a:solidFill>
                  </a:tcPr>
                </a:tc>
                <a:extLst>
                  <a:ext uri="{0D108BD9-81ED-4DB2-BD59-A6C34878D82A}">
                    <a16:rowId xmlns:a16="http://schemas.microsoft.com/office/drawing/2014/main" val="2605196590"/>
                  </a:ext>
                </a:extLst>
              </a:tr>
            </a:tbl>
          </a:graphicData>
        </a:graphic>
      </p:graphicFrame>
      <p:sp>
        <p:nvSpPr>
          <p:cNvPr id="4" name="ZoneTexte 3">
            <a:extLst>
              <a:ext uri="{FF2B5EF4-FFF2-40B4-BE49-F238E27FC236}">
                <a16:creationId xmlns:a16="http://schemas.microsoft.com/office/drawing/2014/main" id="{98C78472-6FCB-4E32-9D19-05D648A1AFC9}"/>
              </a:ext>
            </a:extLst>
          </p:cNvPr>
          <p:cNvSpPr txBox="1"/>
          <p:nvPr/>
        </p:nvSpPr>
        <p:spPr>
          <a:xfrm>
            <a:off x="5087" y="2984051"/>
            <a:ext cx="1012010" cy="923330"/>
          </a:xfrm>
          <a:prstGeom prst="rect">
            <a:avLst/>
          </a:prstGeom>
          <a:noFill/>
        </p:spPr>
        <p:txBody>
          <a:bodyPr wrap="square" rtlCol="0">
            <a:spAutoFit/>
          </a:bodyPr>
          <a:lstStyle/>
          <a:p>
            <a:pPr algn="ctr"/>
            <a:r>
              <a:rPr lang="fr-CA"/>
              <a:t>Portée du REAFIE</a:t>
            </a:r>
          </a:p>
        </p:txBody>
      </p:sp>
      <p:sp>
        <p:nvSpPr>
          <p:cNvPr id="21" name="Accolade fermante 20">
            <a:extLst>
              <a:ext uri="{FF2B5EF4-FFF2-40B4-BE49-F238E27FC236}">
                <a16:creationId xmlns:a16="http://schemas.microsoft.com/office/drawing/2014/main" id="{15177B91-0425-41ED-AF3C-82BC9634D97C}"/>
              </a:ext>
            </a:extLst>
          </p:cNvPr>
          <p:cNvSpPr/>
          <p:nvPr/>
        </p:nvSpPr>
        <p:spPr>
          <a:xfrm rot="10800000">
            <a:off x="933208" y="2471661"/>
            <a:ext cx="377663" cy="1948110"/>
          </a:xfrm>
          <a:prstGeom prst="rightBrace">
            <a:avLst>
              <a:gd name="adj1" fmla="val 5606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 name="ZoneTexte 2">
            <a:extLst>
              <a:ext uri="{FF2B5EF4-FFF2-40B4-BE49-F238E27FC236}">
                <a16:creationId xmlns:a16="http://schemas.microsoft.com/office/drawing/2014/main" id="{C9DDB1D4-9AD6-4884-8338-107129848025}"/>
              </a:ext>
            </a:extLst>
          </p:cNvPr>
          <p:cNvSpPr txBox="1"/>
          <p:nvPr/>
        </p:nvSpPr>
        <p:spPr>
          <a:xfrm>
            <a:off x="838200" y="1232826"/>
            <a:ext cx="4266040" cy="646331"/>
          </a:xfrm>
          <a:prstGeom prst="rect">
            <a:avLst/>
          </a:prstGeom>
          <a:noFill/>
        </p:spPr>
        <p:txBody>
          <a:bodyPr wrap="none" rtlCol="0">
            <a:spAutoFit/>
          </a:bodyPr>
          <a:lstStyle/>
          <a:p>
            <a:pPr marL="285750" indent="-285750">
              <a:buFont typeface="Wingdings" panose="05000000000000000000" pitchFamily="2" charset="2"/>
              <a:buChar char="Ø"/>
            </a:pPr>
            <a:r>
              <a:rPr lang="fr-CA" dirty="0"/>
              <a:t>Entrée en vigueur : 31 décembre 2020</a:t>
            </a:r>
          </a:p>
          <a:p>
            <a:pPr marL="285750" indent="-285750">
              <a:buFont typeface="Wingdings" panose="05000000000000000000" pitchFamily="2" charset="2"/>
              <a:buChar char="Ø"/>
            </a:pPr>
            <a:r>
              <a:rPr lang="fr-CA" dirty="0"/>
              <a:t>Recevabilité et conditions d’admissibilité</a:t>
            </a:r>
          </a:p>
        </p:txBody>
      </p:sp>
      <p:sp>
        <p:nvSpPr>
          <p:cNvPr id="5" name="ZoneTexte 4">
            <a:extLst>
              <a:ext uri="{FF2B5EF4-FFF2-40B4-BE49-F238E27FC236}">
                <a16:creationId xmlns:a16="http://schemas.microsoft.com/office/drawing/2014/main" id="{F8D792F8-DB11-438A-9E3F-5687262344F3}"/>
              </a:ext>
            </a:extLst>
          </p:cNvPr>
          <p:cNvSpPr txBox="1"/>
          <p:nvPr/>
        </p:nvSpPr>
        <p:spPr>
          <a:xfrm>
            <a:off x="3967597" y="5538217"/>
            <a:ext cx="4499978" cy="923330"/>
          </a:xfrm>
          <a:prstGeom prst="rect">
            <a:avLst/>
          </a:prstGeom>
          <a:noFill/>
          <a:ln>
            <a:solidFill>
              <a:srgbClr val="2D2E83"/>
            </a:solidFill>
          </a:ln>
        </p:spPr>
        <p:txBody>
          <a:bodyPr wrap="square" rtlCol="0">
            <a:spAutoFit/>
          </a:bodyPr>
          <a:lstStyle/>
          <a:p>
            <a:r>
              <a:rPr lang="fr-CA" b="1"/>
              <a:t>Deux chapitres consacrés aux MHH :</a:t>
            </a:r>
          </a:p>
          <a:p>
            <a:pPr marL="285750" indent="-285750">
              <a:buFont typeface="Arial" panose="020B0604020202020204" pitchFamily="34" charset="0"/>
              <a:buChar char="•"/>
            </a:pPr>
            <a:r>
              <a:rPr lang="fr-CA"/>
              <a:t>Activités réalisées dans les MHH</a:t>
            </a:r>
          </a:p>
          <a:p>
            <a:pPr marL="285750" indent="-285750">
              <a:buFont typeface="Arial" panose="020B0604020202020204" pitchFamily="34" charset="0"/>
              <a:buChar char="•"/>
            </a:pPr>
            <a:r>
              <a:rPr lang="fr-CA"/>
              <a:t>Activités réalisées à proximité de MHH</a:t>
            </a:r>
          </a:p>
        </p:txBody>
      </p:sp>
    </p:spTree>
    <p:extLst>
      <p:ext uri="{BB962C8B-B14F-4D97-AF65-F5344CB8AC3E}">
        <p14:creationId xmlns:p14="http://schemas.microsoft.com/office/powerpoint/2010/main" val="1548616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4907AB84-3AE4-4DB1-BDC0-63BF4396D8B7}"/>
              </a:ext>
            </a:extLst>
          </p:cNvPr>
          <p:cNvSpPr>
            <a:spLocks noGrp="1"/>
          </p:cNvSpPr>
          <p:nvPr>
            <p:ph type="title"/>
          </p:nvPr>
        </p:nvSpPr>
        <p:spPr/>
        <p:txBody>
          <a:bodyPr>
            <a:normAutofit fontScale="90000"/>
          </a:bodyPr>
          <a:lstStyle/>
          <a:p>
            <a:r>
              <a:rPr lang="fr-CA" dirty="0">
                <a:ea typeface="+mn-lt"/>
                <a:cs typeface="+mn-lt"/>
              </a:rPr>
              <a:t>Cartographie et outils</a:t>
            </a:r>
            <a:endParaRPr lang="fr-CA" sz="2000" dirty="0"/>
          </a:p>
        </p:txBody>
      </p:sp>
      <p:sp>
        <p:nvSpPr>
          <p:cNvPr id="3" name="Espace réservé du contenu 2"/>
          <p:cNvSpPr>
            <a:spLocks noGrp="1"/>
          </p:cNvSpPr>
          <p:nvPr>
            <p:ph idx="1"/>
          </p:nvPr>
        </p:nvSpPr>
        <p:spPr>
          <a:xfrm>
            <a:off x="838200" y="1284317"/>
            <a:ext cx="6067926" cy="4559932"/>
          </a:xfrm>
        </p:spPr>
        <p:txBody>
          <a:bodyPr vert="horz" lIns="91440" tIns="45720" rIns="91440" bIns="45720" rtlCol="0" anchor="t">
            <a:noAutofit/>
          </a:bodyPr>
          <a:lstStyle/>
          <a:p>
            <a:pPr marL="0" indent="0">
              <a:buNone/>
            </a:pPr>
            <a:r>
              <a:rPr lang="fr-CA" sz="1600" b="1" dirty="0">
                <a:cs typeface="Calibri"/>
              </a:rPr>
              <a:t>Outils disponibles</a:t>
            </a:r>
          </a:p>
          <a:p>
            <a:pPr>
              <a:lnSpc>
                <a:spcPct val="100000"/>
              </a:lnSpc>
              <a:spcBef>
                <a:spcPts val="0"/>
              </a:spcBef>
              <a:buFont typeface="Wingdings" panose="05000000000000000000" pitchFamily="2" charset="2"/>
              <a:buChar char="Ø"/>
            </a:pPr>
            <a:r>
              <a:rPr lang="fr-CA" sz="1600" u="sng" dirty="0">
                <a:hlinkClick r:id="rId3"/>
              </a:rPr>
              <a:t>Cartographie des milieux humides potentiels du Québec</a:t>
            </a:r>
            <a:endParaRPr lang="fr-CA" sz="1600" u="sng" dirty="0"/>
          </a:p>
          <a:p>
            <a:pPr>
              <a:lnSpc>
                <a:spcPct val="100000"/>
              </a:lnSpc>
              <a:spcBef>
                <a:spcPts val="0"/>
              </a:spcBef>
              <a:buFont typeface="Wingdings" panose="05000000000000000000" pitchFamily="2" charset="2"/>
              <a:buChar char="Ø"/>
            </a:pPr>
            <a:r>
              <a:rPr lang="fr-CA" sz="1600" u="sng" dirty="0">
                <a:hlinkClick r:id="rId4"/>
              </a:rPr>
              <a:t>Cartographie détaillée des milieux humides</a:t>
            </a:r>
            <a:endParaRPr lang="fr-CA" sz="1600" u="sng" dirty="0">
              <a:cs typeface="Calibri"/>
            </a:endParaRPr>
          </a:p>
          <a:p>
            <a:pPr>
              <a:lnSpc>
                <a:spcPct val="100000"/>
              </a:lnSpc>
              <a:spcBef>
                <a:spcPts val="0"/>
              </a:spcBef>
              <a:buFont typeface="Wingdings" panose="05000000000000000000" pitchFamily="2" charset="2"/>
              <a:buChar char="Ø"/>
            </a:pPr>
            <a:r>
              <a:rPr lang="fr-CA" sz="1600" dirty="0">
                <a:cs typeface="Calibri"/>
                <a:hlinkClick r:id="rId5"/>
              </a:rPr>
              <a:t>Autres données cartographiques</a:t>
            </a:r>
            <a:r>
              <a:rPr lang="fr-CA" sz="1600" dirty="0">
                <a:cs typeface="Calibri"/>
              </a:rPr>
              <a:t> sur la page Web des </a:t>
            </a:r>
            <a:r>
              <a:rPr lang="fr-CA" sz="1600" dirty="0">
                <a:cs typeface="Calibri"/>
                <a:hlinkClick r:id="rId6"/>
              </a:rPr>
              <a:t>plans régionaux des milieux humides et hydriques</a:t>
            </a:r>
            <a:r>
              <a:rPr lang="fr-CA" sz="1600" dirty="0">
                <a:cs typeface="Calibri"/>
              </a:rPr>
              <a:t> du MELCC</a:t>
            </a:r>
          </a:p>
          <a:p>
            <a:pPr>
              <a:lnSpc>
                <a:spcPct val="100000"/>
              </a:lnSpc>
              <a:spcBef>
                <a:spcPts val="0"/>
              </a:spcBef>
              <a:buFont typeface="Wingdings" panose="05000000000000000000" pitchFamily="2" charset="2"/>
              <a:buChar char="Ø"/>
            </a:pPr>
            <a:endParaRPr lang="fr-CA" sz="1600" dirty="0">
              <a:cs typeface="Calibri"/>
            </a:endParaRPr>
          </a:p>
          <a:p>
            <a:pPr marL="0" indent="0">
              <a:buNone/>
            </a:pPr>
            <a:r>
              <a:rPr lang="fr-CA" sz="1600" b="1" dirty="0">
                <a:cs typeface="Calibri"/>
              </a:rPr>
              <a:t>Démarche</a:t>
            </a:r>
          </a:p>
          <a:p>
            <a:pPr marL="457200" indent="-457200">
              <a:lnSpc>
                <a:spcPct val="100000"/>
              </a:lnSpc>
              <a:spcBef>
                <a:spcPts val="0"/>
              </a:spcBef>
              <a:buAutoNum type="arabicPeriod"/>
            </a:pPr>
            <a:r>
              <a:rPr lang="fr-CA" sz="1600" dirty="0">
                <a:cs typeface="Calibri"/>
              </a:rPr>
              <a:t>Cartographie locale détaillée et à jour – MRC</a:t>
            </a:r>
          </a:p>
          <a:p>
            <a:pPr marL="457200" indent="-457200">
              <a:lnSpc>
                <a:spcPct val="100000"/>
              </a:lnSpc>
              <a:spcBef>
                <a:spcPts val="0"/>
              </a:spcBef>
              <a:buAutoNum type="arabicPeriod"/>
            </a:pPr>
            <a:r>
              <a:rPr lang="fr-CA" sz="1600" dirty="0">
                <a:cs typeface="Calibri"/>
              </a:rPr>
              <a:t>Autres outils cartographiques disponibles</a:t>
            </a:r>
          </a:p>
          <a:p>
            <a:pPr marL="457200" indent="-457200">
              <a:lnSpc>
                <a:spcPct val="100000"/>
              </a:lnSpc>
              <a:spcBef>
                <a:spcPts val="0"/>
              </a:spcBef>
              <a:buAutoNum type="arabicPeriod"/>
            </a:pPr>
            <a:r>
              <a:rPr lang="fr-CA" sz="1600" dirty="0">
                <a:cs typeface="Calibri"/>
              </a:rPr>
              <a:t>Validation terrain</a:t>
            </a:r>
          </a:p>
          <a:p>
            <a:pPr marL="0" indent="0">
              <a:buNone/>
            </a:pPr>
            <a:endParaRPr lang="fr-CA" sz="1600" dirty="0">
              <a:cs typeface="Calibri"/>
            </a:endParaRPr>
          </a:p>
          <a:p>
            <a:pPr marL="0" indent="0">
              <a:buNone/>
            </a:pPr>
            <a:r>
              <a:rPr lang="fr-CA" sz="1600" b="1" dirty="0">
                <a:cs typeface="Calibri"/>
              </a:rPr>
              <a:t>Autres outils et ressources</a:t>
            </a:r>
          </a:p>
          <a:p>
            <a:pPr>
              <a:lnSpc>
                <a:spcPct val="100000"/>
              </a:lnSpc>
              <a:spcBef>
                <a:spcPts val="0"/>
              </a:spcBef>
            </a:pPr>
            <a:r>
              <a:rPr lang="fr-CA" sz="1600" dirty="0">
                <a:cs typeface="Calibri"/>
                <a:hlinkClick r:id="rId7"/>
              </a:rPr>
              <a:t>Guide d’identification et de délimitation des milieux humides du Québec méridional</a:t>
            </a:r>
            <a:endParaRPr lang="fr-CA" sz="1600" dirty="0">
              <a:cs typeface="Calibri"/>
            </a:endParaRPr>
          </a:p>
          <a:p>
            <a:pPr>
              <a:lnSpc>
                <a:spcPct val="100000"/>
              </a:lnSpc>
              <a:spcBef>
                <a:spcPts val="0"/>
              </a:spcBef>
            </a:pPr>
            <a:r>
              <a:rPr lang="fr-CA" sz="1600" dirty="0">
                <a:cs typeface="Calibri"/>
                <a:hlinkClick r:id="rId8"/>
              </a:rPr>
              <a:t>Fiche d’identification et délimitation des milieux hydriques</a:t>
            </a:r>
            <a:endParaRPr lang="fr-CA" sz="1600" dirty="0">
              <a:cs typeface="Calibri"/>
            </a:endParaRPr>
          </a:p>
          <a:p>
            <a:pPr>
              <a:lnSpc>
                <a:spcPct val="100000"/>
              </a:lnSpc>
              <a:spcBef>
                <a:spcPts val="0"/>
              </a:spcBef>
            </a:pPr>
            <a:r>
              <a:rPr lang="fr-CA" sz="1600" dirty="0">
                <a:cs typeface="Calibri"/>
                <a:hlinkClick r:id="rId9"/>
              </a:rPr>
              <a:t>Formulaire d’identification et de délimitation des milieux humides</a:t>
            </a:r>
            <a:endParaRPr lang="fr-CA" sz="1600" dirty="0">
              <a:cs typeface="Calibri"/>
            </a:endParaRPr>
          </a:p>
          <a:p>
            <a:pPr>
              <a:lnSpc>
                <a:spcPct val="100000"/>
              </a:lnSpc>
              <a:spcBef>
                <a:spcPts val="0"/>
              </a:spcBef>
            </a:pPr>
            <a:r>
              <a:rPr lang="fr-CA" sz="1600" dirty="0">
                <a:cs typeface="Calibri"/>
              </a:rPr>
              <a:t>Professionnels et intervenants</a:t>
            </a:r>
          </a:p>
          <a:p>
            <a:pPr marL="0" indent="0">
              <a:buNone/>
            </a:pPr>
            <a:endParaRPr lang="fr-CA" sz="2000" dirty="0">
              <a:cs typeface="Calibri"/>
            </a:endParaRPr>
          </a:p>
        </p:txBody>
      </p:sp>
      <p:sp>
        <p:nvSpPr>
          <p:cNvPr id="7" name="Espace réservé du numéro de diapositive 3">
            <a:extLst>
              <a:ext uri="{FF2B5EF4-FFF2-40B4-BE49-F238E27FC236}">
                <a16:creationId xmlns:a16="http://schemas.microsoft.com/office/drawing/2014/main" id="{B68F1669-F44F-4535-83B7-33D2C4452CF0}"/>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50</a:t>
            </a:fld>
            <a:endParaRPr lang="fr-CA"/>
          </a:p>
        </p:txBody>
      </p:sp>
      <p:pic>
        <p:nvPicPr>
          <p:cNvPr id="6" name="Image 5" descr="Une image contenant carte&#10;&#10;Description générée automatiquement">
            <a:extLst>
              <a:ext uri="{FF2B5EF4-FFF2-40B4-BE49-F238E27FC236}">
                <a16:creationId xmlns:a16="http://schemas.microsoft.com/office/drawing/2014/main" id="{8C6E7F64-C64B-48F6-B126-CDE81A2AE1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4226" y="1250626"/>
            <a:ext cx="4885233" cy="4559932"/>
          </a:xfrm>
          <a:prstGeom prst="rect">
            <a:avLst/>
          </a:prstGeom>
        </p:spPr>
      </p:pic>
    </p:spTree>
    <p:extLst>
      <p:ext uri="{BB962C8B-B14F-4D97-AF65-F5344CB8AC3E}">
        <p14:creationId xmlns:p14="http://schemas.microsoft.com/office/powerpoint/2010/main" val="4199499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03857B4-A82E-422D-9C6E-F45DF2E99B78}"/>
              </a:ext>
            </a:extLst>
          </p:cNvPr>
          <p:cNvSpPr>
            <a:spLocks noGrp="1"/>
          </p:cNvSpPr>
          <p:nvPr>
            <p:ph type="title"/>
          </p:nvPr>
        </p:nvSpPr>
        <p:spPr>
          <a:xfrm>
            <a:off x="838200" y="23716"/>
            <a:ext cx="10515600" cy="550607"/>
          </a:xfrm>
        </p:spPr>
        <p:txBody>
          <a:bodyPr>
            <a:normAutofit fontScale="90000"/>
          </a:bodyPr>
          <a:lstStyle/>
          <a:p>
            <a:r>
              <a:rPr lang="fr-CA" dirty="0"/>
              <a:t>Formulaire de demande de renseignements</a:t>
            </a:r>
          </a:p>
        </p:txBody>
      </p:sp>
      <p:sp>
        <p:nvSpPr>
          <p:cNvPr id="5" name="Espace réservé du numéro de diapositive 4">
            <a:extLst>
              <a:ext uri="{FF2B5EF4-FFF2-40B4-BE49-F238E27FC236}">
                <a16:creationId xmlns:a16="http://schemas.microsoft.com/office/drawing/2014/main" id="{AAD0C480-BFF6-4A2E-ACCF-3053F82AEF34}"/>
              </a:ext>
            </a:extLst>
          </p:cNvPr>
          <p:cNvSpPr txBox="1">
            <a:spLocks/>
          </p:cNvSpPr>
          <p:nvPr/>
        </p:nvSpPr>
        <p:spPr>
          <a:xfrm>
            <a:off x="9448800" y="61150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1EA75C-EC4C-4D33-ACF8-A8544E993E0B}" type="slidenum">
              <a:rPr lang="fr-CA" smtClean="0"/>
              <a:pPr/>
              <a:t>51</a:t>
            </a:fld>
            <a:endParaRPr lang="fr-CA"/>
          </a:p>
        </p:txBody>
      </p:sp>
      <p:sp>
        <p:nvSpPr>
          <p:cNvPr id="6" name="ZoneTexte 5">
            <a:extLst>
              <a:ext uri="{FF2B5EF4-FFF2-40B4-BE49-F238E27FC236}">
                <a16:creationId xmlns:a16="http://schemas.microsoft.com/office/drawing/2014/main" id="{179E27A5-6D44-4CE6-A03D-B66177C507D8}"/>
              </a:ext>
            </a:extLst>
          </p:cNvPr>
          <p:cNvSpPr txBox="1"/>
          <p:nvPr/>
        </p:nvSpPr>
        <p:spPr>
          <a:xfrm>
            <a:off x="838200" y="537106"/>
            <a:ext cx="7668126" cy="369332"/>
          </a:xfrm>
          <a:prstGeom prst="rect">
            <a:avLst/>
          </a:prstGeom>
          <a:noFill/>
        </p:spPr>
        <p:txBody>
          <a:bodyPr wrap="square">
            <a:spAutoFit/>
          </a:bodyPr>
          <a:lstStyle/>
          <a:p>
            <a:r>
              <a:rPr lang="fr-CA" dirty="0">
                <a:hlinkClick r:id="rId3"/>
              </a:rPr>
              <a:t>www.environnement.gouv.qc.ca/formulaires/renseignements.asp</a:t>
            </a:r>
            <a:endParaRPr lang="fr-CA" dirty="0"/>
          </a:p>
        </p:txBody>
      </p:sp>
      <p:pic>
        <p:nvPicPr>
          <p:cNvPr id="7" name="Image 6">
            <a:extLst>
              <a:ext uri="{FF2B5EF4-FFF2-40B4-BE49-F238E27FC236}">
                <a16:creationId xmlns:a16="http://schemas.microsoft.com/office/drawing/2014/main" id="{BBEA1ADA-1982-42E0-B3BA-93C578AC8DB1}"/>
              </a:ext>
            </a:extLst>
          </p:cNvPr>
          <p:cNvPicPr>
            <a:picLocks noChangeAspect="1"/>
          </p:cNvPicPr>
          <p:nvPr/>
        </p:nvPicPr>
        <p:blipFill rotWithShape="1">
          <a:blip r:embed="rId4"/>
          <a:srcRect l="3608" t="70955" r="16772" b="3543"/>
          <a:stretch/>
        </p:blipFill>
        <p:spPr>
          <a:xfrm>
            <a:off x="2473160" y="3051252"/>
            <a:ext cx="9321800" cy="947480"/>
          </a:xfrm>
          <a:prstGeom prst="rect">
            <a:avLst/>
          </a:prstGeom>
        </p:spPr>
      </p:pic>
      <p:sp>
        <p:nvSpPr>
          <p:cNvPr id="8" name="ZoneTexte 7">
            <a:extLst>
              <a:ext uri="{FF2B5EF4-FFF2-40B4-BE49-F238E27FC236}">
                <a16:creationId xmlns:a16="http://schemas.microsoft.com/office/drawing/2014/main" id="{7D1FC54F-E28C-4F39-9D2F-FACF15E36B5F}"/>
              </a:ext>
            </a:extLst>
          </p:cNvPr>
          <p:cNvSpPr txBox="1"/>
          <p:nvPr/>
        </p:nvSpPr>
        <p:spPr>
          <a:xfrm>
            <a:off x="255583" y="3003034"/>
            <a:ext cx="2908938" cy="369332"/>
          </a:xfrm>
          <a:prstGeom prst="rect">
            <a:avLst/>
          </a:prstGeom>
          <a:noFill/>
        </p:spPr>
        <p:txBody>
          <a:bodyPr wrap="none" rtlCol="0">
            <a:spAutoFit/>
          </a:bodyPr>
          <a:lstStyle/>
          <a:p>
            <a:r>
              <a:rPr lang="fr-CA" dirty="0"/>
              <a:t>Questions sur les formulaires</a:t>
            </a:r>
          </a:p>
        </p:txBody>
      </p:sp>
      <p:grpSp>
        <p:nvGrpSpPr>
          <p:cNvPr id="9" name="Groupe 8">
            <a:extLst>
              <a:ext uri="{FF2B5EF4-FFF2-40B4-BE49-F238E27FC236}">
                <a16:creationId xmlns:a16="http://schemas.microsoft.com/office/drawing/2014/main" id="{73B4473E-7E56-4CDD-859F-541277CB104D}"/>
              </a:ext>
            </a:extLst>
          </p:cNvPr>
          <p:cNvGrpSpPr/>
          <p:nvPr/>
        </p:nvGrpSpPr>
        <p:grpSpPr>
          <a:xfrm>
            <a:off x="3132461" y="4187221"/>
            <a:ext cx="9059539" cy="1956409"/>
            <a:chOff x="2379821" y="2977895"/>
            <a:chExt cx="9059539" cy="1956409"/>
          </a:xfrm>
        </p:grpSpPr>
        <p:pic>
          <p:nvPicPr>
            <p:cNvPr id="10" name="Image 9">
              <a:extLst>
                <a:ext uri="{FF2B5EF4-FFF2-40B4-BE49-F238E27FC236}">
                  <a16:creationId xmlns:a16="http://schemas.microsoft.com/office/drawing/2014/main" id="{93DEFDD0-C277-47F6-9FFD-5BD51CB6BBAB}"/>
                </a:ext>
              </a:extLst>
            </p:cNvPr>
            <p:cNvPicPr>
              <a:picLocks noChangeAspect="1"/>
            </p:cNvPicPr>
            <p:nvPr/>
          </p:nvPicPr>
          <p:blipFill rotWithShape="1">
            <a:blip r:embed="rId5"/>
            <a:srcRect b="55692"/>
            <a:stretch/>
          </p:blipFill>
          <p:spPr>
            <a:xfrm>
              <a:off x="2379821" y="2977895"/>
              <a:ext cx="9059539" cy="1456209"/>
            </a:xfrm>
            <a:prstGeom prst="rect">
              <a:avLst/>
            </a:prstGeom>
          </p:spPr>
        </p:pic>
        <p:pic>
          <p:nvPicPr>
            <p:cNvPr id="11" name="Image 10">
              <a:extLst>
                <a:ext uri="{FF2B5EF4-FFF2-40B4-BE49-F238E27FC236}">
                  <a16:creationId xmlns:a16="http://schemas.microsoft.com/office/drawing/2014/main" id="{A7593FC1-C221-4A6D-946D-3EE1A87417CA}"/>
                </a:ext>
              </a:extLst>
            </p:cNvPr>
            <p:cNvPicPr>
              <a:picLocks noChangeAspect="1"/>
            </p:cNvPicPr>
            <p:nvPr/>
          </p:nvPicPr>
          <p:blipFill rotWithShape="1">
            <a:blip r:embed="rId5"/>
            <a:srcRect t="72819"/>
            <a:stretch/>
          </p:blipFill>
          <p:spPr>
            <a:xfrm>
              <a:off x="2379821" y="4040981"/>
              <a:ext cx="9059539" cy="893323"/>
            </a:xfrm>
            <a:prstGeom prst="rect">
              <a:avLst/>
            </a:prstGeom>
          </p:spPr>
        </p:pic>
      </p:grpSp>
      <p:cxnSp>
        <p:nvCxnSpPr>
          <p:cNvPr id="12" name="Connecteur : en angle 11">
            <a:extLst>
              <a:ext uri="{FF2B5EF4-FFF2-40B4-BE49-F238E27FC236}">
                <a16:creationId xmlns:a16="http://schemas.microsoft.com/office/drawing/2014/main" id="{D601C010-DE5C-45EF-BE11-3E87EB083FFD}"/>
              </a:ext>
            </a:extLst>
          </p:cNvPr>
          <p:cNvCxnSpPr>
            <a:cxnSpLocks/>
          </p:cNvCxnSpPr>
          <p:nvPr/>
        </p:nvCxnSpPr>
        <p:spPr>
          <a:xfrm>
            <a:off x="924099" y="3425332"/>
            <a:ext cx="2018267" cy="386149"/>
          </a:xfrm>
          <a:prstGeom prst="bentConnector3">
            <a:avLst>
              <a:gd name="adj1" fmla="val -1152"/>
            </a:avLst>
          </a:prstGeom>
          <a:ln>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2A955C2-6B31-4FF3-AB1F-35939C50AF1A}"/>
              </a:ext>
            </a:extLst>
          </p:cNvPr>
          <p:cNvSpPr/>
          <p:nvPr/>
        </p:nvSpPr>
        <p:spPr>
          <a:xfrm>
            <a:off x="3132461" y="3003034"/>
            <a:ext cx="8665839" cy="1092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Rectangle 13">
            <a:extLst>
              <a:ext uri="{FF2B5EF4-FFF2-40B4-BE49-F238E27FC236}">
                <a16:creationId xmlns:a16="http://schemas.microsoft.com/office/drawing/2014/main" id="{BEBFF885-72C6-4817-A182-41E84AA581C2}"/>
              </a:ext>
            </a:extLst>
          </p:cNvPr>
          <p:cNvSpPr/>
          <p:nvPr/>
        </p:nvSpPr>
        <p:spPr>
          <a:xfrm>
            <a:off x="3132461" y="4254557"/>
            <a:ext cx="8665839" cy="2009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ZoneTexte 14">
            <a:extLst>
              <a:ext uri="{FF2B5EF4-FFF2-40B4-BE49-F238E27FC236}">
                <a16:creationId xmlns:a16="http://schemas.microsoft.com/office/drawing/2014/main" id="{1CC9CD63-1426-4968-AD5C-4B0E4DF6C3C7}"/>
              </a:ext>
            </a:extLst>
          </p:cNvPr>
          <p:cNvSpPr txBox="1"/>
          <p:nvPr/>
        </p:nvSpPr>
        <p:spPr>
          <a:xfrm>
            <a:off x="303994" y="4187221"/>
            <a:ext cx="2823209" cy="923330"/>
          </a:xfrm>
          <a:prstGeom prst="rect">
            <a:avLst/>
          </a:prstGeom>
          <a:noFill/>
        </p:spPr>
        <p:txBody>
          <a:bodyPr wrap="none" rtlCol="0">
            <a:spAutoFit/>
          </a:bodyPr>
          <a:lstStyle/>
          <a:p>
            <a:r>
              <a:rPr lang="fr-CA" dirty="0"/>
              <a:t>Besoin d’accompagnement, </a:t>
            </a:r>
          </a:p>
          <a:p>
            <a:r>
              <a:rPr lang="fr-CA" dirty="0"/>
              <a:t>comprendre le REAFIE, </a:t>
            </a:r>
          </a:p>
          <a:p>
            <a:r>
              <a:rPr lang="fr-CA" dirty="0"/>
              <a:t>la LQE, etc</a:t>
            </a:r>
            <a:r>
              <a:rPr lang="fr-CA" i="1" dirty="0"/>
              <a:t>.</a:t>
            </a:r>
          </a:p>
        </p:txBody>
      </p:sp>
      <p:cxnSp>
        <p:nvCxnSpPr>
          <p:cNvPr id="16" name="Connecteur : en angle 15">
            <a:extLst>
              <a:ext uri="{FF2B5EF4-FFF2-40B4-BE49-F238E27FC236}">
                <a16:creationId xmlns:a16="http://schemas.microsoft.com/office/drawing/2014/main" id="{D7D519E2-BA5E-433C-B92A-DC303649D035}"/>
              </a:ext>
            </a:extLst>
          </p:cNvPr>
          <p:cNvCxnSpPr>
            <a:cxnSpLocks/>
          </p:cNvCxnSpPr>
          <p:nvPr/>
        </p:nvCxnSpPr>
        <p:spPr>
          <a:xfrm>
            <a:off x="924098" y="5250307"/>
            <a:ext cx="2018267" cy="386149"/>
          </a:xfrm>
          <a:prstGeom prst="bentConnector3">
            <a:avLst>
              <a:gd name="adj1" fmla="val -1152"/>
            </a:avLst>
          </a:prstGeom>
          <a:ln>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2F7A906B-4022-4F2B-BDAF-33B0D6691B92}"/>
              </a:ext>
            </a:extLst>
          </p:cNvPr>
          <p:cNvPicPr>
            <a:picLocks noChangeAspect="1"/>
          </p:cNvPicPr>
          <p:nvPr/>
        </p:nvPicPr>
        <p:blipFill rotWithShape="1">
          <a:blip r:embed="rId4"/>
          <a:srcRect l="3790" r="23859" b="42559"/>
          <a:stretch/>
        </p:blipFill>
        <p:spPr>
          <a:xfrm>
            <a:off x="2211470" y="954222"/>
            <a:ext cx="7769059" cy="1957274"/>
          </a:xfrm>
          <a:prstGeom prst="rect">
            <a:avLst/>
          </a:prstGeom>
        </p:spPr>
      </p:pic>
    </p:spTree>
    <p:extLst>
      <p:ext uri="{BB962C8B-B14F-4D97-AF65-F5344CB8AC3E}">
        <p14:creationId xmlns:p14="http://schemas.microsoft.com/office/powerpoint/2010/main" val="3291756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691CB146-6021-DC44-B95C-191AACA0D91B}"/>
              </a:ext>
            </a:extLst>
          </p:cNvPr>
          <p:cNvGraphicFramePr>
            <a:graphicFrameLocks noGrp="1"/>
          </p:cNvGraphicFramePr>
          <p:nvPr>
            <p:ph idx="1"/>
            <p:extLst>
              <p:ext uri="{D42A27DB-BD31-4B8C-83A1-F6EECF244321}">
                <p14:modId xmlns:p14="http://schemas.microsoft.com/office/powerpoint/2010/main" val="1137241717"/>
              </p:ext>
            </p:extLst>
          </p:nvPr>
        </p:nvGraphicFramePr>
        <p:xfrm>
          <a:off x="1205639" y="444005"/>
          <a:ext cx="10183053" cy="2965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Espace réservé du numéro de diapositive 3">
            <a:extLst>
              <a:ext uri="{FF2B5EF4-FFF2-40B4-BE49-F238E27FC236}">
                <a16:creationId xmlns:a16="http://schemas.microsoft.com/office/drawing/2014/main" id="{2E72EB3C-9693-4495-9B73-355462A4945F}"/>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52</a:t>
            </a:fld>
            <a:endParaRPr lang="fr-CA"/>
          </a:p>
        </p:txBody>
      </p:sp>
      <p:pic>
        <p:nvPicPr>
          <p:cNvPr id="4" name="Graphique 3" descr="Internet">
            <a:extLst>
              <a:ext uri="{FF2B5EF4-FFF2-40B4-BE49-F238E27FC236}">
                <a16:creationId xmlns:a16="http://schemas.microsoft.com/office/drawing/2014/main" id="{F1A3F859-ED6F-084C-9317-60415F6B165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706" y="1412202"/>
            <a:ext cx="1219200" cy="1219200"/>
          </a:xfrm>
          <a:prstGeom prst="rect">
            <a:avLst/>
          </a:prstGeom>
        </p:spPr>
      </p:pic>
      <p:sp>
        <p:nvSpPr>
          <p:cNvPr id="2" name="Rectangle 1">
            <a:extLst>
              <a:ext uri="{FF2B5EF4-FFF2-40B4-BE49-F238E27FC236}">
                <a16:creationId xmlns:a16="http://schemas.microsoft.com/office/drawing/2014/main" id="{B05B6003-6BC2-4AC0-B74C-3C62671B7537}"/>
              </a:ext>
            </a:extLst>
          </p:cNvPr>
          <p:cNvSpPr/>
          <p:nvPr/>
        </p:nvSpPr>
        <p:spPr>
          <a:xfrm>
            <a:off x="1170748" y="3729998"/>
            <a:ext cx="10183052" cy="9719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Page Web consacrée aux activités d’aménagement forestier en milieux humides et hydriques en terres privées</a:t>
            </a:r>
          </a:p>
          <a:p>
            <a:pPr algn="ctr"/>
            <a:r>
              <a:rPr lang="fr-CA" b="1" dirty="0">
                <a:solidFill>
                  <a:schemeClr val="tx1"/>
                </a:solidFill>
                <a:hlinkClick r:id="rId10"/>
              </a:rPr>
              <a:t>Québec.ca/foresterie-milieux-humides-hydriques</a:t>
            </a:r>
            <a:endParaRPr lang="fr-CA" b="1" dirty="0">
              <a:solidFill>
                <a:schemeClr val="tx1"/>
              </a:solidFill>
            </a:endParaRPr>
          </a:p>
        </p:txBody>
      </p:sp>
      <p:sp>
        <p:nvSpPr>
          <p:cNvPr id="10" name="Espace réservé du contenu 1">
            <a:extLst>
              <a:ext uri="{FF2B5EF4-FFF2-40B4-BE49-F238E27FC236}">
                <a16:creationId xmlns:a16="http://schemas.microsoft.com/office/drawing/2014/main" id="{386E0600-A693-494E-8D6E-86C212741970}"/>
              </a:ext>
            </a:extLst>
          </p:cNvPr>
          <p:cNvSpPr txBox="1">
            <a:spLocks/>
          </p:cNvSpPr>
          <p:nvPr/>
        </p:nvSpPr>
        <p:spPr>
          <a:xfrm>
            <a:off x="1273768" y="4853791"/>
            <a:ext cx="8426580" cy="461665"/>
          </a:xfrm>
          <a:prstGeom prst="rect">
            <a:avLst/>
          </a:prstGeom>
          <a:ln w="28575">
            <a:noFill/>
          </a:ln>
        </p:spPr>
        <p:txBody>
          <a:bodyPr vert="horz" lIns="121920" tIns="60960" rIns="121920" bIns="60960" rtlCol="0" anchor="b">
            <a:normAutofit/>
          </a:bodyPr>
          <a:lstStyle>
            <a:lvl1pPr marL="257175" indent="-257175" algn="l" defTabSz="685800" rtl="0" eaLnBrk="1" latinLnBrk="0" hangingPunct="1">
              <a:lnSpc>
                <a:spcPct val="90000"/>
              </a:lnSpc>
              <a:spcBef>
                <a:spcPts val="750"/>
              </a:spcBef>
              <a:buClr>
                <a:schemeClr val="accent3">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500" kern="1200">
                <a:solidFill>
                  <a:schemeClr val="tx1"/>
                </a:solidFill>
                <a:latin typeface="+mn-lt"/>
                <a:ea typeface="+mn-ea"/>
                <a:cs typeface="+mn-cs"/>
              </a:defRPr>
            </a:lvl2pPr>
            <a:lvl3pPr marL="9001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35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2000" b="1" dirty="0"/>
              <a:t>Questions d’application (projets) : </a:t>
            </a:r>
            <a:r>
              <a:rPr lang="fr-CA" sz="2000" dirty="0"/>
              <a:t>directions régionales du MELCC</a:t>
            </a:r>
          </a:p>
        </p:txBody>
      </p:sp>
      <p:pic>
        <p:nvPicPr>
          <p:cNvPr id="12" name="Graphique 11" descr="Questions">
            <a:extLst>
              <a:ext uri="{FF2B5EF4-FFF2-40B4-BE49-F238E27FC236}">
                <a16:creationId xmlns:a16="http://schemas.microsoft.com/office/drawing/2014/main" id="{E1FF6FA1-9E5F-4212-BD10-B6F6665D6B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2845" y="4836198"/>
            <a:ext cx="940923" cy="940923"/>
          </a:xfrm>
          <a:prstGeom prst="rect">
            <a:avLst/>
          </a:prstGeom>
        </p:spPr>
      </p:pic>
      <p:sp>
        <p:nvSpPr>
          <p:cNvPr id="14" name="Espace réservé du contenu 1">
            <a:extLst>
              <a:ext uri="{FF2B5EF4-FFF2-40B4-BE49-F238E27FC236}">
                <a16:creationId xmlns:a16="http://schemas.microsoft.com/office/drawing/2014/main" id="{3A87B3D8-98AA-4516-BCD7-D5E685DDD690}"/>
              </a:ext>
            </a:extLst>
          </p:cNvPr>
          <p:cNvSpPr txBox="1">
            <a:spLocks/>
          </p:cNvSpPr>
          <p:nvPr/>
        </p:nvSpPr>
        <p:spPr>
          <a:xfrm>
            <a:off x="1273768" y="5182651"/>
            <a:ext cx="10919461" cy="461665"/>
          </a:xfrm>
          <a:prstGeom prst="rect">
            <a:avLst/>
          </a:prstGeom>
          <a:ln w="28575">
            <a:noFill/>
          </a:ln>
        </p:spPr>
        <p:txBody>
          <a:bodyPr vert="horz" lIns="121920" tIns="60960" rIns="121920" bIns="60960" rtlCol="0" anchor="b">
            <a:noAutofit/>
          </a:bodyPr>
          <a:lstStyle>
            <a:lvl1pPr marL="257175" indent="-257175" algn="l" defTabSz="685800" rtl="0" eaLnBrk="1" latinLnBrk="0" hangingPunct="1">
              <a:lnSpc>
                <a:spcPct val="90000"/>
              </a:lnSpc>
              <a:spcBef>
                <a:spcPts val="750"/>
              </a:spcBef>
              <a:buClr>
                <a:schemeClr val="accent3">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500" kern="1200">
                <a:solidFill>
                  <a:schemeClr val="tx1"/>
                </a:solidFill>
                <a:latin typeface="+mn-lt"/>
                <a:ea typeface="+mn-ea"/>
                <a:cs typeface="+mn-cs"/>
              </a:defRPr>
            </a:lvl2pPr>
            <a:lvl3pPr marL="9001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35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2000" b="1" dirty="0"/>
              <a:t>Questions d’application (enjeu encadrement) : </a:t>
            </a:r>
            <a:r>
              <a:rPr lang="fr-CA" sz="2000" dirty="0"/>
              <a:t>vos organisations (FPFQ, GFQ, OIFQ, FQM, UMQ, etc.)</a:t>
            </a:r>
          </a:p>
        </p:txBody>
      </p:sp>
    </p:spTree>
    <p:extLst>
      <p:ext uri="{BB962C8B-B14F-4D97-AF65-F5344CB8AC3E}">
        <p14:creationId xmlns:p14="http://schemas.microsoft.com/office/powerpoint/2010/main" val="2361326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691CB146-6021-DC44-B95C-191AACA0D91B}"/>
              </a:ext>
            </a:extLst>
          </p:cNvPr>
          <p:cNvGraphicFramePr>
            <a:graphicFrameLocks noGrp="1"/>
          </p:cNvGraphicFramePr>
          <p:nvPr>
            <p:ph idx="1"/>
            <p:extLst>
              <p:ext uri="{D42A27DB-BD31-4B8C-83A1-F6EECF244321}">
                <p14:modId xmlns:p14="http://schemas.microsoft.com/office/powerpoint/2010/main" val="3213132517"/>
              </p:ext>
            </p:extLst>
          </p:nvPr>
        </p:nvGraphicFramePr>
        <p:xfrm>
          <a:off x="1205639" y="444005"/>
          <a:ext cx="10183053" cy="425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Espace réservé du numéro de diapositive 3">
            <a:extLst>
              <a:ext uri="{FF2B5EF4-FFF2-40B4-BE49-F238E27FC236}">
                <a16:creationId xmlns:a16="http://schemas.microsoft.com/office/drawing/2014/main" id="{2E72EB3C-9693-4495-9B73-355462A4945F}"/>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53</a:t>
            </a:fld>
            <a:endParaRPr lang="fr-CA"/>
          </a:p>
        </p:txBody>
      </p:sp>
      <p:pic>
        <p:nvPicPr>
          <p:cNvPr id="4" name="Graphique 3" descr="Internet">
            <a:extLst>
              <a:ext uri="{FF2B5EF4-FFF2-40B4-BE49-F238E27FC236}">
                <a16:creationId xmlns:a16="http://schemas.microsoft.com/office/drawing/2014/main" id="{F1A3F859-ED6F-084C-9317-60415F6B165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706" y="1412202"/>
            <a:ext cx="1219200" cy="1219200"/>
          </a:xfrm>
          <a:prstGeom prst="rect">
            <a:avLst/>
          </a:prstGeom>
        </p:spPr>
      </p:pic>
      <p:sp>
        <p:nvSpPr>
          <p:cNvPr id="10" name="Espace réservé du contenu 1">
            <a:extLst>
              <a:ext uri="{FF2B5EF4-FFF2-40B4-BE49-F238E27FC236}">
                <a16:creationId xmlns:a16="http://schemas.microsoft.com/office/drawing/2014/main" id="{386E0600-A693-494E-8D6E-86C212741970}"/>
              </a:ext>
            </a:extLst>
          </p:cNvPr>
          <p:cNvSpPr txBox="1">
            <a:spLocks/>
          </p:cNvSpPr>
          <p:nvPr/>
        </p:nvSpPr>
        <p:spPr>
          <a:xfrm>
            <a:off x="1273768" y="4853791"/>
            <a:ext cx="8426580" cy="461665"/>
          </a:xfrm>
          <a:prstGeom prst="rect">
            <a:avLst/>
          </a:prstGeom>
          <a:ln w="28575">
            <a:noFill/>
          </a:ln>
        </p:spPr>
        <p:txBody>
          <a:bodyPr vert="horz" lIns="121920" tIns="60960" rIns="121920" bIns="60960" rtlCol="0" anchor="b">
            <a:normAutofit/>
          </a:bodyPr>
          <a:lstStyle>
            <a:lvl1pPr marL="257175" indent="-257175" algn="l" defTabSz="685800" rtl="0" eaLnBrk="1" latinLnBrk="0" hangingPunct="1">
              <a:lnSpc>
                <a:spcPct val="90000"/>
              </a:lnSpc>
              <a:spcBef>
                <a:spcPts val="750"/>
              </a:spcBef>
              <a:buClr>
                <a:schemeClr val="accent3">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500" kern="1200">
                <a:solidFill>
                  <a:schemeClr val="tx1"/>
                </a:solidFill>
                <a:latin typeface="+mn-lt"/>
                <a:ea typeface="+mn-ea"/>
                <a:cs typeface="+mn-cs"/>
              </a:defRPr>
            </a:lvl2pPr>
            <a:lvl3pPr marL="9001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35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2000" b="1" dirty="0"/>
              <a:t>Questions d’application (projets) : </a:t>
            </a:r>
            <a:r>
              <a:rPr lang="fr-CA" sz="2000" dirty="0"/>
              <a:t>directions régionales du MELCC</a:t>
            </a:r>
          </a:p>
        </p:txBody>
      </p:sp>
      <p:pic>
        <p:nvPicPr>
          <p:cNvPr id="12" name="Graphique 11" descr="Questions">
            <a:extLst>
              <a:ext uri="{FF2B5EF4-FFF2-40B4-BE49-F238E27FC236}">
                <a16:creationId xmlns:a16="http://schemas.microsoft.com/office/drawing/2014/main" id="{E1FF6FA1-9E5F-4212-BD10-B6F6665D6B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2845" y="4836198"/>
            <a:ext cx="940923" cy="940923"/>
          </a:xfrm>
          <a:prstGeom prst="rect">
            <a:avLst/>
          </a:prstGeom>
        </p:spPr>
      </p:pic>
      <p:sp>
        <p:nvSpPr>
          <p:cNvPr id="14" name="Espace réservé du contenu 1">
            <a:extLst>
              <a:ext uri="{FF2B5EF4-FFF2-40B4-BE49-F238E27FC236}">
                <a16:creationId xmlns:a16="http://schemas.microsoft.com/office/drawing/2014/main" id="{3A87B3D8-98AA-4516-BCD7-D5E685DDD690}"/>
              </a:ext>
            </a:extLst>
          </p:cNvPr>
          <p:cNvSpPr txBox="1">
            <a:spLocks/>
          </p:cNvSpPr>
          <p:nvPr/>
        </p:nvSpPr>
        <p:spPr>
          <a:xfrm>
            <a:off x="1273768" y="5182651"/>
            <a:ext cx="10919461" cy="461665"/>
          </a:xfrm>
          <a:prstGeom prst="rect">
            <a:avLst/>
          </a:prstGeom>
          <a:ln w="28575">
            <a:noFill/>
          </a:ln>
        </p:spPr>
        <p:txBody>
          <a:bodyPr vert="horz" lIns="121920" tIns="60960" rIns="121920" bIns="60960" rtlCol="0" anchor="b">
            <a:noAutofit/>
          </a:bodyPr>
          <a:lstStyle>
            <a:lvl1pPr marL="257175" indent="-257175" algn="l" defTabSz="685800" rtl="0" eaLnBrk="1" latinLnBrk="0" hangingPunct="1">
              <a:lnSpc>
                <a:spcPct val="90000"/>
              </a:lnSpc>
              <a:spcBef>
                <a:spcPts val="750"/>
              </a:spcBef>
              <a:buClr>
                <a:schemeClr val="accent3">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500" kern="1200">
                <a:solidFill>
                  <a:schemeClr val="tx1"/>
                </a:solidFill>
                <a:latin typeface="+mn-lt"/>
                <a:ea typeface="+mn-ea"/>
                <a:cs typeface="+mn-cs"/>
              </a:defRPr>
            </a:lvl2pPr>
            <a:lvl3pPr marL="9001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35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2000" b="1" dirty="0"/>
              <a:t>Questions d’application (enjeu encadrement) : </a:t>
            </a:r>
            <a:r>
              <a:rPr lang="fr-CA" sz="2000" dirty="0"/>
              <a:t>vos organisations (FPFQ, GFQ, OIFQ, FQM, UMQ, etc.)</a:t>
            </a:r>
          </a:p>
        </p:txBody>
      </p:sp>
    </p:spTree>
    <p:extLst>
      <p:ext uri="{BB962C8B-B14F-4D97-AF65-F5344CB8AC3E}">
        <p14:creationId xmlns:p14="http://schemas.microsoft.com/office/powerpoint/2010/main" val="1933284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691CB146-6021-DC44-B95C-191AACA0D91B}"/>
              </a:ext>
            </a:extLst>
          </p:cNvPr>
          <p:cNvGraphicFramePr>
            <a:graphicFrameLocks noGrp="1"/>
          </p:cNvGraphicFramePr>
          <p:nvPr>
            <p:ph idx="1"/>
            <p:extLst>
              <p:ext uri="{D42A27DB-BD31-4B8C-83A1-F6EECF244321}">
                <p14:modId xmlns:p14="http://schemas.microsoft.com/office/powerpoint/2010/main" val="1149779200"/>
              </p:ext>
            </p:extLst>
          </p:nvPr>
        </p:nvGraphicFramePr>
        <p:xfrm>
          <a:off x="1205640" y="553453"/>
          <a:ext cx="10183053" cy="4528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space réservé du numéro de diapositive 3">
            <a:extLst>
              <a:ext uri="{FF2B5EF4-FFF2-40B4-BE49-F238E27FC236}">
                <a16:creationId xmlns:a16="http://schemas.microsoft.com/office/drawing/2014/main" id="{09C8C964-4F02-419E-965A-CC4458731F0E}"/>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54</a:t>
            </a:fld>
            <a:endParaRPr lang="fr-CA"/>
          </a:p>
        </p:txBody>
      </p:sp>
      <p:pic>
        <p:nvPicPr>
          <p:cNvPr id="4" name="Graphique 3" descr="Internet">
            <a:extLst>
              <a:ext uri="{FF2B5EF4-FFF2-40B4-BE49-F238E27FC236}">
                <a16:creationId xmlns:a16="http://schemas.microsoft.com/office/drawing/2014/main" id="{F1A3F859-ED6F-084C-9317-60415F6B165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707" y="1693621"/>
            <a:ext cx="1219200" cy="1219200"/>
          </a:xfrm>
          <a:prstGeom prst="rect">
            <a:avLst/>
          </a:prstGeom>
        </p:spPr>
      </p:pic>
      <p:sp>
        <p:nvSpPr>
          <p:cNvPr id="8" name="Espace réservé du contenu 1">
            <a:extLst>
              <a:ext uri="{FF2B5EF4-FFF2-40B4-BE49-F238E27FC236}">
                <a16:creationId xmlns:a16="http://schemas.microsoft.com/office/drawing/2014/main" id="{7F9D2913-E235-4BD1-A41F-55F10A3608BD}"/>
              </a:ext>
            </a:extLst>
          </p:cNvPr>
          <p:cNvSpPr txBox="1">
            <a:spLocks/>
          </p:cNvSpPr>
          <p:nvPr/>
        </p:nvSpPr>
        <p:spPr>
          <a:xfrm>
            <a:off x="1701664" y="5081481"/>
            <a:ext cx="8426580" cy="461665"/>
          </a:xfrm>
          <a:prstGeom prst="rect">
            <a:avLst/>
          </a:prstGeom>
          <a:ln w="28575">
            <a:noFill/>
          </a:ln>
        </p:spPr>
        <p:txBody>
          <a:bodyPr vert="horz" lIns="121920" tIns="60960" rIns="121920" bIns="60960" rtlCol="0" anchor="b">
            <a:normAutofit/>
          </a:bodyPr>
          <a:lstStyle>
            <a:lvl1pPr marL="257175" indent="-257175" algn="l" defTabSz="685800" rtl="0" eaLnBrk="1" latinLnBrk="0" hangingPunct="1">
              <a:lnSpc>
                <a:spcPct val="90000"/>
              </a:lnSpc>
              <a:spcBef>
                <a:spcPts val="750"/>
              </a:spcBef>
              <a:buClr>
                <a:schemeClr val="accent3">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500" kern="1200">
                <a:solidFill>
                  <a:schemeClr val="tx1"/>
                </a:solidFill>
                <a:latin typeface="+mn-lt"/>
                <a:ea typeface="+mn-ea"/>
                <a:cs typeface="+mn-cs"/>
              </a:defRPr>
            </a:lvl2pPr>
            <a:lvl3pPr marL="9001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35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2000" b="1" dirty="0"/>
              <a:t>Questions d’application (projets) : </a:t>
            </a:r>
            <a:r>
              <a:rPr lang="fr-CA" sz="2000" dirty="0"/>
              <a:t>directions régionales du MELCC</a:t>
            </a:r>
          </a:p>
        </p:txBody>
      </p:sp>
      <p:pic>
        <p:nvPicPr>
          <p:cNvPr id="9" name="Graphique 8" descr="Questions">
            <a:extLst>
              <a:ext uri="{FF2B5EF4-FFF2-40B4-BE49-F238E27FC236}">
                <a16:creationId xmlns:a16="http://schemas.microsoft.com/office/drawing/2014/main" id="{B5468D78-A334-483A-B041-336A3DB624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9731" y="5127245"/>
            <a:ext cx="940923" cy="940923"/>
          </a:xfrm>
          <a:prstGeom prst="rect">
            <a:avLst/>
          </a:prstGeom>
        </p:spPr>
      </p:pic>
      <p:sp>
        <p:nvSpPr>
          <p:cNvPr id="10" name="Espace réservé du contenu 1">
            <a:extLst>
              <a:ext uri="{FF2B5EF4-FFF2-40B4-BE49-F238E27FC236}">
                <a16:creationId xmlns:a16="http://schemas.microsoft.com/office/drawing/2014/main" id="{EBD696CC-5EEA-4BC8-8D8E-842E8ED08FFE}"/>
              </a:ext>
            </a:extLst>
          </p:cNvPr>
          <p:cNvSpPr txBox="1">
            <a:spLocks/>
          </p:cNvSpPr>
          <p:nvPr/>
        </p:nvSpPr>
        <p:spPr>
          <a:xfrm>
            <a:off x="1701664" y="5164379"/>
            <a:ext cx="11406389" cy="757534"/>
          </a:xfrm>
          <a:prstGeom prst="rect">
            <a:avLst/>
          </a:prstGeom>
          <a:ln w="28575">
            <a:noFill/>
          </a:ln>
        </p:spPr>
        <p:txBody>
          <a:bodyPr vert="horz" lIns="121920" tIns="60960" rIns="121920" bIns="60960" rtlCol="0" anchor="b">
            <a:noAutofit/>
          </a:bodyPr>
          <a:lstStyle>
            <a:lvl1pPr marL="257175" indent="-257175" algn="l" defTabSz="685800" rtl="0" eaLnBrk="1" latinLnBrk="0" hangingPunct="1">
              <a:lnSpc>
                <a:spcPct val="90000"/>
              </a:lnSpc>
              <a:spcBef>
                <a:spcPts val="750"/>
              </a:spcBef>
              <a:buClr>
                <a:schemeClr val="accent3">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500" kern="1200">
                <a:solidFill>
                  <a:schemeClr val="tx1"/>
                </a:solidFill>
                <a:latin typeface="+mn-lt"/>
                <a:ea typeface="+mn-ea"/>
                <a:cs typeface="+mn-cs"/>
              </a:defRPr>
            </a:lvl2pPr>
            <a:lvl3pPr marL="9001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35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chemeClr val="accent3">
                  <a:lumMod val="60000"/>
                  <a:lumOff val="40000"/>
                </a:schemeClr>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2000" b="1" dirty="0"/>
              <a:t>Questions d’application (enjeu encadrement) : </a:t>
            </a:r>
            <a:r>
              <a:rPr lang="fr-CA" sz="2000" dirty="0"/>
              <a:t>transition.rlzi@environnement.gouv.qc.ca</a:t>
            </a:r>
          </a:p>
        </p:txBody>
      </p:sp>
    </p:spTree>
    <p:extLst>
      <p:ext uri="{BB962C8B-B14F-4D97-AF65-F5344CB8AC3E}">
        <p14:creationId xmlns:p14="http://schemas.microsoft.com/office/powerpoint/2010/main" val="188779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 REAFIE et la forêt privée</a:t>
            </a:r>
            <a:br>
              <a:rPr lang="fr-CA" dirty="0"/>
            </a:br>
            <a:r>
              <a:rPr lang="fr-CA" sz="2200" dirty="0"/>
              <a:t>Objectifs</a:t>
            </a:r>
            <a:endParaRPr lang="fr-CA" dirty="0"/>
          </a:p>
        </p:txBody>
      </p:sp>
      <p:sp>
        <p:nvSpPr>
          <p:cNvPr id="3" name="Espace réservé du contenu 2"/>
          <p:cNvSpPr>
            <a:spLocks noGrp="1"/>
          </p:cNvSpPr>
          <p:nvPr>
            <p:ph idx="1"/>
          </p:nvPr>
        </p:nvSpPr>
        <p:spPr>
          <a:xfrm>
            <a:off x="838199" y="1548063"/>
            <a:ext cx="10945969" cy="4351338"/>
          </a:xfrm>
        </p:spPr>
        <p:txBody>
          <a:bodyPr vert="horz" lIns="91440" tIns="45720" rIns="91440" bIns="45720" rtlCol="0" anchor="t">
            <a:noAutofit/>
          </a:bodyPr>
          <a:lstStyle/>
          <a:p>
            <a:pPr>
              <a:buFont typeface="Wingdings" panose="05000000000000000000" pitchFamily="2" charset="2"/>
              <a:buChar char="Ø"/>
            </a:pPr>
            <a:r>
              <a:rPr lang="fr-CA" sz="2000" dirty="0"/>
              <a:t>Établit un cadre provincial minimal avec régionalisation à grande échelle (provinces naturelles)</a:t>
            </a:r>
          </a:p>
          <a:p>
            <a:pPr>
              <a:buFont typeface="Wingdings" panose="05000000000000000000" pitchFamily="2" charset="2"/>
              <a:buChar char="Ø"/>
            </a:pPr>
            <a:r>
              <a:rPr lang="fr-CA" sz="2000" dirty="0"/>
              <a:t>Balise ce qu’est une activité d’aménagement forestier</a:t>
            </a:r>
          </a:p>
          <a:p>
            <a:pPr lvl="1">
              <a:buClr>
                <a:srgbClr val="B8E6F2"/>
              </a:buClr>
            </a:pPr>
            <a:r>
              <a:rPr lang="fr-CA" sz="1800" dirty="0">
                <a:cs typeface="Calibri"/>
              </a:rPr>
              <a:t>Même définition que celle de la Loi sur l’aménagement durable du territoire forestier (LADFT)</a:t>
            </a:r>
          </a:p>
          <a:p>
            <a:pPr lvl="1">
              <a:buClr>
                <a:srgbClr val="B8E6F2"/>
              </a:buClr>
            </a:pPr>
            <a:r>
              <a:rPr lang="fr-CA" sz="1800" dirty="0">
                <a:cs typeface="Calibri"/>
              </a:rPr>
              <a:t>Ajout : viser spécifiquement la </a:t>
            </a:r>
            <a:r>
              <a:rPr lang="fr-CA" sz="1800" b="1" i="1" dirty="0">
                <a:cs typeface="Calibri"/>
              </a:rPr>
              <a:t>mise en valeur et la conservation du territoire forestier</a:t>
            </a:r>
          </a:p>
          <a:p>
            <a:pPr marL="800100" lvl="1" indent="-342900">
              <a:buClr>
                <a:srgbClr val="B8E6F2"/>
              </a:buClr>
              <a:buFont typeface="Wingdings" panose="020B0604020202020204" pitchFamily="34" charset="0"/>
              <a:buChar char="Ø"/>
            </a:pPr>
            <a:endParaRPr lang="fr-CA" sz="1800" dirty="0">
              <a:cs typeface="Calibri"/>
            </a:endParaRPr>
          </a:p>
          <a:p>
            <a:pPr marL="800100" lvl="1" indent="-342900">
              <a:buClr>
                <a:srgbClr val="B8E6F2"/>
              </a:buClr>
              <a:buFont typeface="Wingdings" panose="020B0604020202020204" pitchFamily="34" charset="0"/>
              <a:buChar char="Ø"/>
            </a:pPr>
            <a:endParaRPr lang="fr-CA" sz="1800" dirty="0">
              <a:cs typeface="Calibri"/>
            </a:endParaRPr>
          </a:p>
          <a:p>
            <a:pPr marL="800100" lvl="1" indent="-342900">
              <a:buClr>
                <a:srgbClr val="B8E6F2"/>
              </a:buClr>
              <a:buFont typeface="Wingdings" panose="020B0604020202020204" pitchFamily="34" charset="0"/>
              <a:buChar char="Ø"/>
            </a:pPr>
            <a:endParaRPr lang="fr-CA" sz="1800" dirty="0">
              <a:cs typeface="Calibri"/>
            </a:endParaRPr>
          </a:p>
          <a:p>
            <a:pPr marL="457200" lvl="1" indent="0">
              <a:spcBef>
                <a:spcPts val="0"/>
              </a:spcBef>
              <a:buNone/>
            </a:pPr>
            <a:endParaRPr lang="fr-CA" sz="1600" dirty="0">
              <a:cs typeface="Calibri"/>
            </a:endParaRPr>
          </a:p>
          <a:p>
            <a:pPr marL="457200" lvl="1" indent="0">
              <a:spcBef>
                <a:spcPts val="0"/>
              </a:spcBef>
              <a:buNone/>
            </a:pPr>
            <a:endParaRPr lang="fr-CA" sz="1600" dirty="0">
              <a:cs typeface="Calibri"/>
            </a:endParaRPr>
          </a:p>
          <a:p>
            <a:pPr>
              <a:buFont typeface="Wingdings" panose="05000000000000000000" pitchFamily="2" charset="2"/>
              <a:buChar char="Ø"/>
            </a:pPr>
            <a:r>
              <a:rPr lang="fr-CA" sz="2000" dirty="0"/>
              <a:t>Vise à favoriser le maintien de l’hydrologie : limiter le drainage</a:t>
            </a:r>
          </a:p>
          <a:p>
            <a:pPr lvl="1">
              <a:buClr>
                <a:srgbClr val="B8E6F2"/>
              </a:buClr>
            </a:pPr>
            <a:r>
              <a:rPr lang="fr-CA" sz="1800" dirty="0">
                <a:cs typeface="Calibri"/>
              </a:rPr>
              <a:t>Drainage sylvicole visé par une autorisation ministérielle, limitation de la profondeur des fossés de chemins</a:t>
            </a:r>
            <a:endParaRPr lang="fr-CA" sz="1800" dirty="0"/>
          </a:p>
          <a:p>
            <a:pPr>
              <a:buClr>
                <a:srgbClr val="B8E6F2"/>
              </a:buClr>
              <a:buFont typeface="Wingdings" panose="05000000000000000000" pitchFamily="2" charset="2"/>
              <a:buChar char="Ø"/>
            </a:pPr>
            <a:r>
              <a:rPr lang="fr-CA" sz="2000" dirty="0">
                <a:cs typeface="Calibri"/>
              </a:rPr>
              <a:t>Tient compte de la réalité terrain et du secteur</a:t>
            </a:r>
          </a:p>
          <a:p>
            <a:pPr lvl="1">
              <a:buClr>
                <a:srgbClr val="B8E6F2"/>
              </a:buClr>
            </a:pPr>
            <a:r>
              <a:rPr lang="fr-CA" sz="1800" dirty="0">
                <a:cs typeface="Calibri"/>
              </a:rPr>
              <a:t>Dispositions prévues pour les perturbations naturelles, le boisement de friches, les activités acéricoles</a:t>
            </a:r>
          </a:p>
          <a:p>
            <a:pPr>
              <a:spcBef>
                <a:spcPts val="0"/>
              </a:spcBef>
            </a:pPr>
            <a:endParaRPr lang="fr-CA" sz="2000" dirty="0">
              <a:cs typeface="Calibri"/>
            </a:endParaRPr>
          </a:p>
          <a:p>
            <a:pPr lvl="1">
              <a:spcBef>
                <a:spcPts val="0"/>
              </a:spcBef>
            </a:pPr>
            <a:endParaRPr lang="fr-CA" sz="1600" dirty="0">
              <a:cs typeface="Calibri"/>
            </a:endParaRPr>
          </a:p>
          <a:p>
            <a:pPr>
              <a:lnSpc>
                <a:spcPct val="100000"/>
              </a:lnSpc>
              <a:spcBef>
                <a:spcPts val="0"/>
              </a:spcBef>
            </a:pPr>
            <a:endParaRPr lang="fr-CA" sz="700" dirty="0">
              <a:cs typeface="Calibri"/>
            </a:endParaRPr>
          </a:p>
        </p:txBody>
      </p:sp>
      <p:sp>
        <p:nvSpPr>
          <p:cNvPr id="7" name="Espace réservé du numéro de diapositive 4">
            <a:extLst>
              <a:ext uri="{FF2B5EF4-FFF2-40B4-BE49-F238E27FC236}">
                <a16:creationId xmlns:a16="http://schemas.microsoft.com/office/drawing/2014/main" id="{3A633A4C-250E-40A4-80ED-360373D3A188}"/>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6</a:t>
            </a:fld>
            <a:endParaRPr lang="fr-CA"/>
          </a:p>
        </p:txBody>
      </p:sp>
      <p:sp>
        <p:nvSpPr>
          <p:cNvPr id="4" name="ZoneTexte 3">
            <a:extLst>
              <a:ext uri="{FF2B5EF4-FFF2-40B4-BE49-F238E27FC236}">
                <a16:creationId xmlns:a16="http://schemas.microsoft.com/office/drawing/2014/main" id="{34D83EF7-5C26-4EC6-83EE-EAE86FF9F0B2}"/>
              </a:ext>
            </a:extLst>
          </p:cNvPr>
          <p:cNvSpPr txBox="1"/>
          <p:nvPr/>
        </p:nvSpPr>
        <p:spPr>
          <a:xfrm>
            <a:off x="1276366" y="2923512"/>
            <a:ext cx="3501483" cy="1384995"/>
          </a:xfrm>
          <a:prstGeom prst="rect">
            <a:avLst/>
          </a:prstGeom>
          <a:noFill/>
        </p:spPr>
        <p:txBody>
          <a:bodyPr wrap="square" rtlCol="0">
            <a:spAutoFit/>
          </a:bodyPr>
          <a:lstStyle/>
          <a:p>
            <a:pPr lvl="1"/>
            <a:r>
              <a:rPr lang="fr-CA" sz="2000" u="sng" dirty="0">
                <a:cs typeface="Calibri"/>
              </a:rPr>
              <a:t>Inclut : </a:t>
            </a:r>
          </a:p>
          <a:p>
            <a:pPr marL="742950" lvl="1" indent="-285750">
              <a:lnSpc>
                <a:spcPct val="100000"/>
              </a:lnSpc>
              <a:spcBef>
                <a:spcPts val="0"/>
              </a:spcBef>
              <a:buFont typeface="Arial" panose="020B0604020202020204" pitchFamily="34" charset="0"/>
              <a:buChar char="•"/>
            </a:pPr>
            <a:r>
              <a:rPr lang="fr-CA" sz="1600" dirty="0">
                <a:cs typeface="Calibri"/>
              </a:rPr>
              <a:t>Traitement sylvicole</a:t>
            </a:r>
          </a:p>
          <a:p>
            <a:pPr marL="742950" lvl="1" indent="-285750">
              <a:lnSpc>
                <a:spcPct val="100000"/>
              </a:lnSpc>
              <a:spcBef>
                <a:spcPts val="0"/>
              </a:spcBef>
              <a:buFont typeface="Arial" panose="020B0604020202020204" pitchFamily="34" charset="0"/>
              <a:buChar char="•"/>
            </a:pPr>
            <a:r>
              <a:rPr lang="fr-CA" sz="1600" dirty="0">
                <a:cs typeface="Calibri"/>
              </a:rPr>
              <a:t>Chemin pour la récolte</a:t>
            </a:r>
          </a:p>
          <a:p>
            <a:pPr marL="742950" lvl="1" indent="-285750">
              <a:lnSpc>
                <a:spcPct val="100000"/>
              </a:lnSpc>
              <a:spcBef>
                <a:spcPts val="0"/>
              </a:spcBef>
              <a:buFont typeface="Arial" panose="020B0604020202020204" pitchFamily="34" charset="0"/>
              <a:buChar char="•"/>
            </a:pPr>
            <a:r>
              <a:rPr lang="fr-CA" sz="1600" dirty="0">
                <a:cs typeface="Calibri"/>
              </a:rPr>
              <a:t>Travaux acéricoles</a:t>
            </a:r>
          </a:p>
          <a:p>
            <a:pPr marL="742950" lvl="1" indent="-285750">
              <a:lnSpc>
                <a:spcPct val="100000"/>
              </a:lnSpc>
              <a:spcBef>
                <a:spcPts val="0"/>
              </a:spcBef>
              <a:buFont typeface="Arial" panose="020B0604020202020204" pitchFamily="34" charset="0"/>
              <a:buChar char="•"/>
            </a:pPr>
            <a:r>
              <a:rPr lang="fr-CA" sz="1600" dirty="0">
                <a:cs typeface="Calibri"/>
              </a:rPr>
              <a:t>etc.</a:t>
            </a:r>
          </a:p>
        </p:txBody>
      </p:sp>
      <p:sp>
        <p:nvSpPr>
          <p:cNvPr id="6" name="ZoneTexte 5">
            <a:extLst>
              <a:ext uri="{FF2B5EF4-FFF2-40B4-BE49-F238E27FC236}">
                <a16:creationId xmlns:a16="http://schemas.microsoft.com/office/drawing/2014/main" id="{92EFC97C-1761-422F-B792-A4A3745E0E66}"/>
              </a:ext>
            </a:extLst>
          </p:cNvPr>
          <p:cNvSpPr txBox="1"/>
          <p:nvPr/>
        </p:nvSpPr>
        <p:spPr>
          <a:xfrm>
            <a:off x="3817695" y="2923512"/>
            <a:ext cx="7078220" cy="1169551"/>
          </a:xfrm>
          <a:prstGeom prst="rect">
            <a:avLst/>
          </a:prstGeom>
          <a:noFill/>
        </p:spPr>
        <p:txBody>
          <a:bodyPr wrap="none" rtlCol="0">
            <a:spAutoFit/>
          </a:bodyPr>
          <a:lstStyle/>
          <a:p>
            <a:pPr lvl="1"/>
            <a:r>
              <a:rPr lang="fr-CA" sz="2000" u="sng">
                <a:cs typeface="Calibri"/>
              </a:rPr>
              <a:t>N’inclut pas :</a:t>
            </a:r>
          </a:p>
          <a:p>
            <a:pPr marL="742950" lvl="1" indent="-285750">
              <a:spcBef>
                <a:spcPts val="0"/>
              </a:spcBef>
              <a:buFont typeface="Arial" panose="020B0604020202020204" pitchFamily="34" charset="0"/>
              <a:buChar char="•"/>
            </a:pPr>
            <a:r>
              <a:rPr lang="fr-CA" sz="1600">
                <a:cs typeface="Calibri"/>
              </a:rPr>
              <a:t>Chemin construit uniquement pour circuler sur une propriété (villégiature)</a:t>
            </a:r>
          </a:p>
          <a:p>
            <a:pPr marL="742950" lvl="1" indent="-285750">
              <a:spcBef>
                <a:spcPts val="0"/>
              </a:spcBef>
              <a:buFont typeface="Arial" panose="020B0604020202020204" pitchFamily="34" charset="0"/>
              <a:buChar char="•"/>
            </a:pPr>
            <a:r>
              <a:rPr lang="fr-CA" sz="1600">
                <a:cs typeface="Calibri"/>
              </a:rPr>
              <a:t>Simple fait de couper, tailler ou retirer de la végétation</a:t>
            </a:r>
          </a:p>
          <a:p>
            <a:endParaRPr lang="fr-CA"/>
          </a:p>
        </p:txBody>
      </p:sp>
    </p:spTree>
    <p:extLst>
      <p:ext uri="{BB962C8B-B14F-4D97-AF65-F5344CB8AC3E}">
        <p14:creationId xmlns:p14="http://schemas.microsoft.com/office/powerpoint/2010/main" val="234118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2188C43D-DBA1-4BC0-B4C8-FF60D73E4EAE}"/>
              </a:ext>
            </a:extLst>
          </p:cNvPr>
          <p:cNvSpPr>
            <a:spLocks noGrp="1"/>
          </p:cNvSpPr>
          <p:nvPr>
            <p:ph type="title"/>
          </p:nvPr>
        </p:nvSpPr>
        <p:spPr>
          <a:xfrm>
            <a:off x="838200" y="603045"/>
            <a:ext cx="10515600" cy="550607"/>
          </a:xfrm>
        </p:spPr>
        <p:txBody>
          <a:bodyPr>
            <a:normAutofit fontScale="90000"/>
          </a:bodyPr>
          <a:lstStyle/>
          <a:p>
            <a:r>
              <a:rPr lang="fr-CA"/>
              <a:t>Le RAMHHS</a:t>
            </a:r>
            <a:br>
              <a:rPr lang="fr-CA"/>
            </a:br>
            <a:r>
              <a:rPr lang="fr-CA" sz="2200"/>
              <a:t>Règlement sur les activités dans des milieux humides, hydriques et sensibles</a:t>
            </a:r>
            <a:endParaRPr lang="fr-CA"/>
          </a:p>
        </p:txBody>
      </p:sp>
      <p:graphicFrame>
        <p:nvGraphicFramePr>
          <p:cNvPr id="5" name="Espace réservé du contenu 4">
            <a:extLst>
              <a:ext uri="{FF2B5EF4-FFF2-40B4-BE49-F238E27FC236}">
                <a16:creationId xmlns:a16="http://schemas.microsoft.com/office/drawing/2014/main" id="{4437293F-A3F2-44BF-8818-978AB4786AB1}"/>
              </a:ext>
            </a:extLst>
          </p:cNvPr>
          <p:cNvGraphicFramePr>
            <a:graphicFrameLocks noGrp="1"/>
          </p:cNvGraphicFramePr>
          <p:nvPr>
            <p:ph idx="1"/>
            <p:extLst>
              <p:ext uri="{D42A27DB-BD31-4B8C-83A1-F6EECF244321}">
                <p14:modId xmlns:p14="http://schemas.microsoft.com/office/powerpoint/2010/main" val="4200278299"/>
              </p:ext>
            </p:extLst>
          </p:nvPr>
        </p:nvGraphicFramePr>
        <p:xfrm>
          <a:off x="1096139" y="2413993"/>
          <a:ext cx="10515600" cy="343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4">
            <a:extLst>
              <a:ext uri="{FF2B5EF4-FFF2-40B4-BE49-F238E27FC236}">
                <a16:creationId xmlns:a16="http://schemas.microsoft.com/office/drawing/2014/main" id="{59C10879-79D4-423D-A2BF-59671CC6850B}"/>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7</a:t>
            </a:fld>
            <a:endParaRPr lang="fr-CA"/>
          </a:p>
        </p:txBody>
      </p:sp>
      <p:sp>
        <p:nvSpPr>
          <p:cNvPr id="9" name="ZoneTexte 8">
            <a:extLst>
              <a:ext uri="{FF2B5EF4-FFF2-40B4-BE49-F238E27FC236}">
                <a16:creationId xmlns:a16="http://schemas.microsoft.com/office/drawing/2014/main" id="{049F253D-1E16-468A-B4A2-9626EB656A7D}"/>
              </a:ext>
            </a:extLst>
          </p:cNvPr>
          <p:cNvSpPr txBox="1"/>
          <p:nvPr/>
        </p:nvSpPr>
        <p:spPr>
          <a:xfrm>
            <a:off x="755072" y="1253244"/>
            <a:ext cx="7130143" cy="923330"/>
          </a:xfrm>
          <a:prstGeom prst="rect">
            <a:avLst/>
          </a:prstGeom>
          <a:noFill/>
        </p:spPr>
        <p:txBody>
          <a:bodyPr wrap="square" rtlCol="0">
            <a:spAutoFit/>
          </a:bodyPr>
          <a:lstStyle/>
          <a:p>
            <a:pPr marL="285750" indent="-285750">
              <a:buFont typeface="Wingdings" panose="05000000000000000000" pitchFamily="2" charset="2"/>
              <a:buChar char="Ø"/>
            </a:pPr>
            <a:r>
              <a:rPr lang="fr-CA"/>
              <a:t>Entrée en vigueur : 31 décembre 2020</a:t>
            </a:r>
          </a:p>
          <a:p>
            <a:pPr marL="285750" indent="-285750">
              <a:buFont typeface="Wingdings" panose="05000000000000000000" pitchFamily="2" charset="2"/>
              <a:buChar char="Ø"/>
            </a:pPr>
            <a:r>
              <a:rPr lang="fr-CA"/>
              <a:t>Conditions de réalisation et interdictions </a:t>
            </a:r>
          </a:p>
          <a:p>
            <a:pPr marL="285750" indent="-285750">
              <a:buFont typeface="Wingdings" panose="05000000000000000000" pitchFamily="2" charset="2"/>
              <a:buChar char="Ø"/>
            </a:pPr>
            <a:r>
              <a:rPr lang="fr-CA"/>
              <a:t>Concepts et définitions (applicables au RAMHHS et au REAFIE; art. 4)</a:t>
            </a:r>
          </a:p>
        </p:txBody>
      </p:sp>
      <p:pic>
        <p:nvPicPr>
          <p:cNvPr id="7" name="Graphique 6" descr="Outils avec un remplissage uni">
            <a:extLst>
              <a:ext uri="{FF2B5EF4-FFF2-40B4-BE49-F238E27FC236}">
                <a16:creationId xmlns:a16="http://schemas.microsoft.com/office/drawing/2014/main" id="{911A19B9-2B8A-4F93-B671-7F0A0DDDD3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43944" y="1714909"/>
            <a:ext cx="491002" cy="491002"/>
          </a:xfrm>
          <a:prstGeom prst="rect">
            <a:avLst/>
          </a:prstGeom>
        </p:spPr>
      </p:pic>
      <p:sp>
        <p:nvSpPr>
          <p:cNvPr id="10" name="ZoneTexte 9">
            <a:extLst>
              <a:ext uri="{FF2B5EF4-FFF2-40B4-BE49-F238E27FC236}">
                <a16:creationId xmlns:a16="http://schemas.microsoft.com/office/drawing/2014/main" id="{2A6CA0E1-020D-4B87-826B-51CE314F39A9}"/>
              </a:ext>
            </a:extLst>
          </p:cNvPr>
          <p:cNvSpPr txBox="1"/>
          <p:nvPr/>
        </p:nvSpPr>
        <p:spPr>
          <a:xfrm>
            <a:off x="755072" y="2150067"/>
            <a:ext cx="6097978" cy="369332"/>
          </a:xfrm>
          <a:prstGeom prst="rect">
            <a:avLst/>
          </a:prstGeom>
          <a:noFill/>
        </p:spPr>
        <p:txBody>
          <a:bodyPr wrap="square">
            <a:spAutoFit/>
          </a:bodyPr>
          <a:lstStyle/>
          <a:p>
            <a:r>
              <a:rPr lang="fr-FR" sz="1800" b="1">
                <a:latin typeface="+mn-lt"/>
              </a:rPr>
              <a:t>Principaux thèmes :</a:t>
            </a:r>
            <a:endParaRPr lang="fr-CA" b="1"/>
          </a:p>
        </p:txBody>
      </p:sp>
    </p:spTree>
    <p:extLst>
      <p:ext uri="{BB962C8B-B14F-4D97-AF65-F5344CB8AC3E}">
        <p14:creationId xmlns:p14="http://schemas.microsoft.com/office/powerpoint/2010/main" val="87225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 RAMHHS et la forêt privée</a:t>
            </a:r>
            <a:br>
              <a:rPr lang="fr-CA" dirty="0"/>
            </a:br>
            <a:r>
              <a:rPr lang="fr-CA" sz="2200" dirty="0"/>
              <a:t>Objectifs</a:t>
            </a:r>
          </a:p>
        </p:txBody>
      </p:sp>
      <p:sp>
        <p:nvSpPr>
          <p:cNvPr id="3" name="Espace réservé du contenu 2"/>
          <p:cNvSpPr>
            <a:spLocks noGrp="1"/>
          </p:cNvSpPr>
          <p:nvPr>
            <p:ph idx="1"/>
          </p:nvPr>
        </p:nvSpPr>
        <p:spPr>
          <a:xfrm>
            <a:off x="838200" y="1603739"/>
            <a:ext cx="9797219" cy="4351338"/>
          </a:xfrm>
        </p:spPr>
        <p:txBody>
          <a:bodyPr vert="horz" lIns="91440" tIns="45720" rIns="91440" bIns="45720" rtlCol="0" anchor="t">
            <a:normAutofit/>
          </a:bodyPr>
          <a:lstStyle/>
          <a:p>
            <a:pPr>
              <a:buClr>
                <a:srgbClr val="B8E6F2"/>
              </a:buClr>
              <a:buFont typeface="Wingdings" panose="05000000000000000000" pitchFamily="2" charset="2"/>
              <a:buChar char="Ø"/>
            </a:pPr>
            <a:r>
              <a:rPr lang="fr-CA" sz="2000" dirty="0"/>
              <a:t>Prévoit des concepts et définitions</a:t>
            </a:r>
          </a:p>
          <a:p>
            <a:pPr>
              <a:buClr>
                <a:srgbClr val="B8E6F2"/>
              </a:buClr>
              <a:buFont typeface="Wingdings" panose="05000000000000000000" pitchFamily="2" charset="2"/>
              <a:buChar char="Ø"/>
            </a:pPr>
            <a:r>
              <a:rPr lang="fr-CA" sz="2000" dirty="0"/>
              <a:t>Vise à éviter le changement d’usage : maintien de la vocation forestière</a:t>
            </a:r>
          </a:p>
          <a:p>
            <a:pPr lvl="1">
              <a:buClr>
                <a:srgbClr val="B8E6F2"/>
              </a:buClr>
              <a:buFont typeface="Wingdings" panose="020B0604020202020204" pitchFamily="34" charset="0"/>
              <a:buChar char="Ø"/>
            </a:pPr>
            <a:r>
              <a:rPr lang="fr-CA" sz="2000" dirty="0">
                <a:cs typeface="Calibri" panose="020F0502020204030204"/>
              </a:rPr>
              <a:t>Reboisement</a:t>
            </a:r>
          </a:p>
          <a:p>
            <a:pPr lvl="1">
              <a:buClr>
                <a:srgbClr val="B8E6F2"/>
              </a:buClr>
              <a:buFont typeface="Wingdings" panose="020B0604020202020204" pitchFamily="34" charset="0"/>
              <a:buChar char="Ø"/>
            </a:pPr>
            <a:r>
              <a:rPr lang="fr-CA" sz="2000" dirty="0">
                <a:cs typeface="Calibri" panose="020F0502020204030204"/>
              </a:rPr>
              <a:t>Couvert forestier</a:t>
            </a:r>
          </a:p>
          <a:p>
            <a:pPr>
              <a:buFont typeface="Wingdings" panose="05000000000000000000" pitchFamily="2" charset="2"/>
              <a:buChar char="Ø"/>
            </a:pPr>
            <a:r>
              <a:rPr lang="fr-CA" sz="2000" dirty="0"/>
              <a:t>Balise l’orniérage</a:t>
            </a:r>
            <a:endParaRPr lang="fr-CA" sz="2000" dirty="0">
              <a:cs typeface="Calibri"/>
            </a:endParaRPr>
          </a:p>
          <a:p>
            <a:pPr>
              <a:buFont typeface="Wingdings" panose="05000000000000000000" pitchFamily="2" charset="2"/>
              <a:buChar char="Ø"/>
            </a:pPr>
            <a:r>
              <a:rPr lang="fr-CA" sz="2000" dirty="0"/>
              <a:t>Précise le rôle de l’ingénieur forestier : recommandation de certaines activités dans une prescription sylvicole</a:t>
            </a:r>
          </a:p>
          <a:p>
            <a:endParaRPr lang="fr-CA" sz="2200" dirty="0"/>
          </a:p>
        </p:txBody>
      </p:sp>
      <p:sp>
        <p:nvSpPr>
          <p:cNvPr id="8" name="Espace réservé du numéro de diapositive 4">
            <a:extLst>
              <a:ext uri="{FF2B5EF4-FFF2-40B4-BE49-F238E27FC236}">
                <a16:creationId xmlns:a16="http://schemas.microsoft.com/office/drawing/2014/main" id="{9797D0AC-7B39-4686-ACC5-8002DE68ED4A}"/>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8</a:t>
            </a:fld>
            <a:endParaRPr lang="fr-CA"/>
          </a:p>
        </p:txBody>
      </p:sp>
      <p:sp>
        <p:nvSpPr>
          <p:cNvPr id="6" name="Rectangle 5">
            <a:extLst>
              <a:ext uri="{FF2B5EF4-FFF2-40B4-BE49-F238E27FC236}">
                <a16:creationId xmlns:a16="http://schemas.microsoft.com/office/drawing/2014/main" id="{439B07FF-1F12-4544-A6AE-BBE2A5357482}"/>
              </a:ext>
            </a:extLst>
          </p:cNvPr>
          <p:cNvSpPr/>
          <p:nvPr/>
        </p:nvSpPr>
        <p:spPr>
          <a:xfrm rot="19799884">
            <a:off x="3560070" y="3883519"/>
            <a:ext cx="517047" cy="5411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C00000"/>
              </a:solidFill>
            </a:endParaRPr>
          </a:p>
        </p:txBody>
      </p:sp>
      <p:sp>
        <p:nvSpPr>
          <p:cNvPr id="7" name="ZoneTexte 6">
            <a:extLst>
              <a:ext uri="{FF2B5EF4-FFF2-40B4-BE49-F238E27FC236}">
                <a16:creationId xmlns:a16="http://schemas.microsoft.com/office/drawing/2014/main" id="{2A221CDF-6FFB-406C-822C-7E9685638965}"/>
              </a:ext>
            </a:extLst>
          </p:cNvPr>
          <p:cNvSpPr txBox="1"/>
          <p:nvPr/>
        </p:nvSpPr>
        <p:spPr>
          <a:xfrm>
            <a:off x="3544888" y="3910083"/>
            <a:ext cx="550121" cy="461665"/>
          </a:xfrm>
          <a:prstGeom prst="rect">
            <a:avLst/>
          </a:prstGeom>
          <a:noFill/>
        </p:spPr>
        <p:txBody>
          <a:bodyPr wrap="square" rtlCol="0">
            <a:spAutoFit/>
          </a:bodyPr>
          <a:lstStyle/>
          <a:p>
            <a:r>
              <a:rPr lang="fr-CA" sz="2400" b="1" dirty="0">
                <a:solidFill>
                  <a:schemeClr val="bg1"/>
                </a:solidFill>
                <a:latin typeface="Arial Narrow" panose="020B0606020202030204" pitchFamily="34" charset="0"/>
              </a:rPr>
              <a:t>PS</a:t>
            </a:r>
            <a:endParaRPr lang="fr-CA"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98053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8200" y="471056"/>
            <a:ext cx="10515600" cy="550607"/>
          </a:xfrm>
        </p:spPr>
        <p:txBody>
          <a:bodyPr>
            <a:normAutofit fontScale="90000"/>
          </a:bodyPr>
          <a:lstStyle/>
          <a:p>
            <a:r>
              <a:rPr lang="fr-CA"/>
              <a:t>Le RCAMHH</a:t>
            </a:r>
            <a:br>
              <a:rPr lang="fr-CA"/>
            </a:br>
            <a:r>
              <a:rPr lang="fr-CA" sz="2200"/>
              <a:t>Règlement sur la compensation pour l’atteinte aux milieux humides et hydriques</a:t>
            </a:r>
          </a:p>
        </p:txBody>
      </p:sp>
      <p:graphicFrame>
        <p:nvGraphicFramePr>
          <p:cNvPr id="22" name="Espace réservé du contenu 9">
            <a:extLst>
              <a:ext uri="{FF2B5EF4-FFF2-40B4-BE49-F238E27FC236}">
                <a16:creationId xmlns:a16="http://schemas.microsoft.com/office/drawing/2014/main" id="{5B90B4E6-E670-4F2B-AB8C-CE081CEE3511}"/>
              </a:ext>
            </a:extLst>
          </p:cNvPr>
          <p:cNvGraphicFramePr>
            <a:graphicFrameLocks noGrp="1"/>
          </p:cNvGraphicFramePr>
          <p:nvPr>
            <p:ph idx="1"/>
            <p:custDataLst>
              <p:tags r:id="rId2"/>
            </p:custDataLst>
          </p:nvPr>
        </p:nvGraphicFramePr>
        <p:xfrm>
          <a:off x="847770" y="2868742"/>
          <a:ext cx="10515600" cy="3144151"/>
        </p:xfrm>
        <a:graphic>
          <a:graphicData uri="http://schemas.openxmlformats.org/drawingml/2006/table">
            <a:tbl>
              <a:tblPr>
                <a:tableStyleId>{7DF18680-E054-41AD-8BC1-D1AEF772440D}</a:tableStyleId>
              </a:tblPr>
              <a:tblGrid>
                <a:gridCol w="4633263">
                  <a:extLst>
                    <a:ext uri="{9D8B030D-6E8A-4147-A177-3AD203B41FA5}">
                      <a16:colId xmlns:a16="http://schemas.microsoft.com/office/drawing/2014/main" val="564553749"/>
                    </a:ext>
                  </a:extLst>
                </a:gridCol>
                <a:gridCol w="5882337">
                  <a:extLst>
                    <a:ext uri="{9D8B030D-6E8A-4147-A177-3AD203B41FA5}">
                      <a16:colId xmlns:a16="http://schemas.microsoft.com/office/drawing/2014/main" val="4276034019"/>
                    </a:ext>
                  </a:extLst>
                </a:gridCol>
              </a:tblGrid>
              <a:tr h="344906">
                <a:tc>
                  <a:txBody>
                    <a:bodyPr/>
                    <a:lstStyle/>
                    <a:p>
                      <a:pPr algn="ctr" fontAlgn="base"/>
                      <a:r>
                        <a:rPr lang="fr-CA" sz="1800" b="1" kern="1200" noProof="0">
                          <a:solidFill>
                            <a:schemeClr val="dk1"/>
                          </a:solidFill>
                          <a:effectLst/>
                          <a:latin typeface="+mn-lt"/>
                          <a:ea typeface="+mn-ea"/>
                          <a:cs typeface="+mn-cs"/>
                        </a:rPr>
                        <a:t>Encadrement</a:t>
                      </a:r>
                      <a:r>
                        <a:rPr lang="fr-CA" sz="1800" b="1" noProof="0">
                          <a:effectLst/>
                        </a:rPr>
                        <a:t>​</a:t>
                      </a:r>
                      <a:endParaRPr lang="fr-CA" sz="1800" b="1" i="0" noProof="0">
                        <a:solidFill>
                          <a:srgbClr val="FFFFFF"/>
                        </a:solidFill>
                        <a:effectLst/>
                      </a:endParaRPr>
                    </a:p>
                  </a:txBody>
                  <a:tcPr anchor="ctr"/>
                </a:tc>
                <a:tc>
                  <a:txBody>
                    <a:bodyPr/>
                    <a:lstStyle/>
                    <a:p>
                      <a:pPr algn="ctr" fontAlgn="base"/>
                      <a:r>
                        <a:rPr lang="fr-CA" sz="1800" b="1" kern="1200" noProof="0">
                          <a:solidFill>
                            <a:schemeClr val="dk1"/>
                          </a:solidFill>
                          <a:effectLst/>
                          <a:latin typeface="+mn-lt"/>
                          <a:ea typeface="+mn-ea"/>
                          <a:cs typeface="+mn-cs"/>
                        </a:rPr>
                        <a:t>RCAMHH</a:t>
                      </a:r>
                    </a:p>
                  </a:txBody>
                  <a:tcPr anchor="ctr"/>
                </a:tc>
                <a:extLst>
                  <a:ext uri="{0D108BD9-81ED-4DB2-BD59-A6C34878D82A}">
                    <a16:rowId xmlns:a16="http://schemas.microsoft.com/office/drawing/2014/main" val="2605196590"/>
                  </a:ext>
                </a:extLst>
              </a:tr>
              <a:tr h="344906">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1800" noProof="0">
                          <a:effectLst/>
                        </a:rPr>
                        <a:t>Exemption​</a:t>
                      </a:r>
                      <a:endParaRPr lang="fr-CA" sz="1800" b="0" i="0" noProof="0">
                        <a:solidFill>
                          <a:srgbClr val="000000"/>
                        </a:solidFill>
                        <a:effectLst/>
                      </a:endParaRPr>
                    </a:p>
                  </a:txBody>
                  <a:tcPr anchor="ct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1800" kern="1200" noProof="0">
                          <a:solidFill>
                            <a:schemeClr val="dk1"/>
                          </a:solidFill>
                          <a:effectLst/>
                          <a:latin typeface="+mn-lt"/>
                          <a:ea typeface="+mn-ea"/>
                          <a:cs typeface="+mn-cs"/>
                        </a:rPr>
                        <a:t>Ne s’applique pas</a:t>
                      </a:r>
                    </a:p>
                  </a:txBody>
                  <a:tcPr marL="0" marR="0" anchor="ctr"/>
                </a:tc>
                <a:extLst>
                  <a:ext uri="{0D108BD9-81ED-4DB2-BD59-A6C34878D82A}">
                    <a16:rowId xmlns:a16="http://schemas.microsoft.com/office/drawing/2014/main" val="2821786865"/>
                  </a:ext>
                </a:extLst>
              </a:tr>
              <a:tr h="610218">
                <a:tc>
                  <a:txBody>
                    <a:bodyPr/>
                    <a:lstStyle/>
                    <a:p>
                      <a:pPr algn="ctr" fontAlgn="base"/>
                      <a:r>
                        <a:rPr lang="fr-CA" sz="1800" noProof="0">
                          <a:effectLst/>
                        </a:rPr>
                        <a:t>Déclaration ​</a:t>
                      </a:r>
                    </a:p>
                    <a:p>
                      <a:pPr algn="ctr" fontAlgn="base"/>
                      <a:r>
                        <a:rPr lang="fr-CA" sz="1800" noProof="0">
                          <a:effectLst/>
                        </a:rPr>
                        <a:t>de conformité​</a:t>
                      </a:r>
                      <a:endParaRPr lang="fr-CA" sz="1800" b="0" i="0" noProof="0">
                        <a:solidFill>
                          <a:srgbClr val="000000"/>
                        </a:solidFill>
                        <a:effectLst/>
                      </a:endParaRPr>
                    </a:p>
                  </a:txBody>
                  <a:tcPr anchor="ct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fr-CA" sz="2000" kern="1200">
                        <a:solidFill>
                          <a:schemeClr val="dk1"/>
                        </a:solidFill>
                        <a:effectLst/>
                        <a:latin typeface="+mn-lt"/>
                        <a:ea typeface="+mn-ea"/>
                        <a:cs typeface="+mn-cs"/>
                      </a:endParaRPr>
                    </a:p>
                  </a:txBody>
                  <a:tcPr anchor="ctr"/>
                </a:tc>
                <a:extLst>
                  <a:ext uri="{0D108BD9-81ED-4DB2-BD59-A6C34878D82A}">
                    <a16:rowId xmlns:a16="http://schemas.microsoft.com/office/drawing/2014/main" val="15947535"/>
                  </a:ext>
                </a:extLst>
              </a:tr>
              <a:tr h="1772551">
                <a:tc>
                  <a:txBody>
                    <a:bodyPr/>
                    <a:lstStyle/>
                    <a:p>
                      <a:pPr algn="ctr" fontAlgn="base"/>
                      <a:r>
                        <a:rPr lang="fr-CA" sz="1800" noProof="0">
                          <a:effectLst/>
                        </a:rPr>
                        <a:t>Autorisation ​</a:t>
                      </a:r>
                    </a:p>
                    <a:p>
                      <a:pPr algn="ctr" fontAlgn="base"/>
                      <a:r>
                        <a:rPr lang="fr-CA" sz="1800" noProof="0">
                          <a:effectLst/>
                        </a:rPr>
                        <a:t>ministérielle</a:t>
                      </a:r>
                      <a:endParaRPr lang="fr-CA" sz="1800" b="0" i="0" noProof="0">
                        <a:solidFill>
                          <a:srgbClr val="000000"/>
                        </a:solidFill>
                        <a:effectLst/>
                      </a:endParaRPr>
                    </a:p>
                  </a:txBody>
                  <a:tcPr anchor="ctr"/>
                </a:tc>
                <a:tc>
                  <a:txBody>
                    <a:bodyPr/>
                    <a:lstStyle/>
                    <a:p>
                      <a:pPr marL="342900" marR="0" lvl="0" indent="-252413" algn="l" defTabSz="914400" rtl="0" eaLnBrk="1" fontAlgn="base" latinLnBrk="0" hangingPunct="1">
                        <a:lnSpc>
                          <a:spcPct val="100000"/>
                        </a:lnSpc>
                        <a:spcBef>
                          <a:spcPts val="0"/>
                        </a:spcBef>
                        <a:spcAft>
                          <a:spcPts val="0"/>
                        </a:spcAft>
                        <a:buClrTx/>
                        <a:buSzTx/>
                        <a:buFontTx/>
                        <a:buNone/>
                        <a:tabLst/>
                        <a:defRPr/>
                      </a:pPr>
                      <a:r>
                        <a:rPr lang="fr-CA" sz="1800" b="1" u="none" kern="1200" noProof="0" dirty="0">
                          <a:solidFill>
                            <a:schemeClr val="dk1"/>
                          </a:solidFill>
                          <a:effectLst/>
                          <a:latin typeface="+mn-lt"/>
                          <a:ea typeface="+mn-ea"/>
                          <a:cs typeface="+mn-cs"/>
                        </a:rPr>
                        <a:t>S’il y a une perte résiduelle et inévitable de MHH</a:t>
                      </a:r>
                    </a:p>
                    <a:p>
                      <a:pPr marL="342900" marR="0" lvl="0" indent="-252413"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CA" sz="1800" dirty="0"/>
                        <a:t>Contribution financière</a:t>
                      </a:r>
                    </a:p>
                    <a:p>
                      <a:pPr marL="342900" marR="0" lvl="0" indent="-252413"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CA" sz="1800" dirty="0"/>
                        <a:t>Soustraction à la contribution financière</a:t>
                      </a:r>
                    </a:p>
                    <a:p>
                      <a:pPr marL="342900" marR="0" lvl="0" indent="-252413"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CA" sz="1800" dirty="0"/>
                        <a:t>Remplacement de la contribution financière par des travaux de restauration et de création de MHH</a:t>
                      </a:r>
                    </a:p>
                  </a:txBody>
                  <a:tcPr marL="0" marR="0" anchor="ctr"/>
                </a:tc>
                <a:extLst>
                  <a:ext uri="{0D108BD9-81ED-4DB2-BD59-A6C34878D82A}">
                    <a16:rowId xmlns:a16="http://schemas.microsoft.com/office/drawing/2014/main" val="110159007"/>
                  </a:ext>
                </a:extLst>
              </a:tr>
            </a:tbl>
          </a:graphicData>
        </a:graphic>
      </p:graphicFrame>
      <p:sp>
        <p:nvSpPr>
          <p:cNvPr id="12" name="Espace réservé du numéro de diapositive 4">
            <a:extLst>
              <a:ext uri="{FF2B5EF4-FFF2-40B4-BE49-F238E27FC236}">
                <a16:creationId xmlns:a16="http://schemas.microsoft.com/office/drawing/2014/main" id="{DDD865CF-4EA5-4BDD-9605-B524ED4A3EAB}"/>
              </a:ext>
            </a:extLst>
          </p:cNvPr>
          <p:cNvSpPr>
            <a:spLocks noGrp="1"/>
          </p:cNvSpPr>
          <p:nvPr>
            <p:ph type="sldNum" sz="quarter" idx="4294967295"/>
          </p:nvPr>
        </p:nvSpPr>
        <p:spPr>
          <a:xfrm>
            <a:off x="9448800" y="6356350"/>
            <a:ext cx="2743200" cy="365125"/>
          </a:xfrm>
          <a:prstGeom prst="rect">
            <a:avLst/>
          </a:prstGeom>
        </p:spPr>
        <p:txBody>
          <a:bodyPr/>
          <a:lstStyle/>
          <a:p>
            <a:fld id="{511EA75C-EC4C-4D33-ACF8-A8544E993E0B}" type="slidenum">
              <a:rPr lang="fr-CA" smtClean="0"/>
              <a:t>9</a:t>
            </a:fld>
            <a:endParaRPr lang="fr-CA"/>
          </a:p>
        </p:txBody>
      </p:sp>
      <p:sp>
        <p:nvSpPr>
          <p:cNvPr id="23" name="Rectangle 1">
            <a:extLst>
              <a:ext uri="{FF2B5EF4-FFF2-40B4-BE49-F238E27FC236}">
                <a16:creationId xmlns:a16="http://schemas.microsoft.com/office/drawing/2014/main" id="{E04697DF-7386-4EED-8B75-80E32DF5C8AF}"/>
              </a:ext>
            </a:extLst>
          </p:cNvPr>
          <p:cNvSpPr>
            <a:spLocks noChangeArrowheads="1"/>
          </p:cNvSpPr>
          <p:nvPr>
            <p:custDataLst>
              <p:tags r:id="rId3"/>
            </p:custDataLst>
          </p:nvPr>
        </p:nvSpPr>
        <p:spPr bwMode="auto">
          <a:xfrm>
            <a:off x="2360883" y="374110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fr-FR" altLang="fr-FR">
                <a:solidFill>
                  <a:srgbClr val="000000"/>
                </a:solidFill>
                <a:latin typeface="Times New Roman" panose="02020603050405020304" pitchFamily="18" charset="0"/>
                <a:cs typeface="Times New Roman" panose="02020603050405020304" pitchFamily="18" charset="0"/>
              </a:rPr>
              <a:t> </a:t>
            </a:r>
            <a:endParaRPr lang="fr-FR" altLang="fr-FR"/>
          </a:p>
          <a:p>
            <a:pPr defTabSz="914377"/>
            <a:endParaRPr lang="fr-FR" altLang="fr-FR"/>
          </a:p>
        </p:txBody>
      </p:sp>
      <p:pic>
        <p:nvPicPr>
          <p:cNvPr id="24" name="Picture 2">
            <a:extLst>
              <a:ext uri="{FF2B5EF4-FFF2-40B4-BE49-F238E27FC236}">
                <a16:creationId xmlns:a16="http://schemas.microsoft.com/office/drawing/2014/main" id="{F57AA0D0-1B88-48E9-B5CC-6BBE84FB1B84}"/>
              </a:ext>
            </a:extLst>
          </p:cNvPr>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3740043" y="3629244"/>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8FCE457C-829F-4314-9A8F-202ADAFB2D0A}"/>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3730474" y="3116895"/>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descr="C:\Users\tesma01\AppData\Local\Microsoft\Windows\Temporary Internet Files\Content.Outlook\5FN2QKOA\losanges avec lettres_Plan de travail 1.png">
            <a:extLst>
              <a:ext uri="{FF2B5EF4-FFF2-40B4-BE49-F238E27FC236}">
                <a16:creationId xmlns:a16="http://schemas.microsoft.com/office/drawing/2014/main" id="{1388CF84-07DF-4487-BE1D-98B90CDF7078}"/>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780312" y="4832834"/>
            <a:ext cx="648000" cy="613896"/>
          </a:xfrm>
          <a:prstGeom prst="rect">
            <a:avLst/>
          </a:prstGeom>
          <a:noFill/>
          <a:ln>
            <a:noFill/>
          </a:ln>
        </p:spPr>
      </p:pic>
      <p:sp>
        <p:nvSpPr>
          <p:cNvPr id="27" name="Rectangle 26">
            <a:extLst>
              <a:ext uri="{FF2B5EF4-FFF2-40B4-BE49-F238E27FC236}">
                <a16:creationId xmlns:a16="http://schemas.microsoft.com/office/drawing/2014/main" id="{89AD4285-AD1C-4C88-89F3-2BBD27398851}"/>
              </a:ext>
            </a:extLst>
          </p:cNvPr>
          <p:cNvSpPr/>
          <p:nvPr>
            <p:custDataLst>
              <p:tags r:id="rId7"/>
            </p:custDataLst>
          </p:nvPr>
        </p:nvSpPr>
        <p:spPr>
          <a:xfrm>
            <a:off x="847770" y="2181346"/>
            <a:ext cx="10515600" cy="5074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2400" b="1"/>
              <a:t>Modulation de la compensation</a:t>
            </a:r>
          </a:p>
        </p:txBody>
      </p:sp>
      <p:sp>
        <p:nvSpPr>
          <p:cNvPr id="11" name="ZoneTexte 10">
            <a:extLst>
              <a:ext uri="{FF2B5EF4-FFF2-40B4-BE49-F238E27FC236}">
                <a16:creationId xmlns:a16="http://schemas.microsoft.com/office/drawing/2014/main" id="{1566626B-8603-4956-8824-6BBA686241B3}"/>
              </a:ext>
            </a:extLst>
          </p:cNvPr>
          <p:cNvSpPr txBox="1"/>
          <p:nvPr>
            <p:custDataLst>
              <p:tags r:id="rId8"/>
            </p:custDataLst>
          </p:nvPr>
        </p:nvSpPr>
        <p:spPr>
          <a:xfrm>
            <a:off x="838201" y="1141690"/>
            <a:ext cx="10599761" cy="1754326"/>
          </a:xfrm>
          <a:prstGeom prst="rect">
            <a:avLst/>
          </a:prstGeom>
          <a:noFill/>
        </p:spPr>
        <p:txBody>
          <a:bodyPr wrap="none" rtlCol="0">
            <a:spAutoFit/>
          </a:bodyPr>
          <a:lstStyle/>
          <a:p>
            <a:pPr marL="380990" indent="-380990">
              <a:buFont typeface="Wingdings" panose="05000000000000000000" pitchFamily="2" charset="2"/>
              <a:buChar char="Ø"/>
            </a:pPr>
            <a:r>
              <a:rPr lang="fr-CA" dirty="0"/>
              <a:t>Entrée en vigueur : 20 septembre 2018 </a:t>
            </a:r>
          </a:p>
          <a:p>
            <a:pPr marL="380990" indent="-380990">
              <a:buFont typeface="Wingdings" panose="05000000000000000000" pitchFamily="2" charset="2"/>
              <a:buChar char="Ø"/>
            </a:pPr>
            <a:r>
              <a:rPr lang="fr-CA" dirty="0"/>
              <a:t>Actualisation réalisée en 2021</a:t>
            </a:r>
          </a:p>
          <a:p>
            <a:pPr marL="380990" indent="-380990">
              <a:buFont typeface="Wingdings" panose="05000000000000000000" pitchFamily="2" charset="2"/>
              <a:buChar char="Ø"/>
            </a:pPr>
            <a:r>
              <a:rPr lang="fr-CA" dirty="0"/>
              <a:t>Territoire d’application : Québec méridional (sud du 49</a:t>
            </a:r>
            <a:r>
              <a:rPr lang="fr-CA" baseline="30000" dirty="0"/>
              <a:t>e</a:t>
            </a:r>
            <a:r>
              <a:rPr lang="fr-CA" dirty="0"/>
              <a:t> parallèle, sauf exceptions et annexe I du règlement)</a:t>
            </a:r>
          </a:p>
          <a:p>
            <a:pPr marL="380990" indent="-380990">
              <a:buFont typeface="Arial" panose="020B0604020202020204" pitchFamily="34" charset="0"/>
              <a:buChar char="•"/>
            </a:pPr>
            <a:endParaRPr lang="fr-CA" dirty="0"/>
          </a:p>
          <a:p>
            <a:pPr marL="380990" indent="-380990">
              <a:buFont typeface="Arial" panose="020B0604020202020204" pitchFamily="34" charset="0"/>
              <a:buChar char="•"/>
            </a:pPr>
            <a:endParaRPr lang="fr-CA" dirty="0"/>
          </a:p>
          <a:p>
            <a:pPr marL="380990" indent="-380990">
              <a:buFont typeface="Arial" panose="020B0604020202020204" pitchFamily="34" charset="0"/>
              <a:buChar char="•"/>
            </a:pPr>
            <a:endParaRPr lang="fr-CA" dirty="0"/>
          </a:p>
        </p:txBody>
      </p:sp>
      <p:grpSp>
        <p:nvGrpSpPr>
          <p:cNvPr id="13" name="Groupe 12">
            <a:extLst>
              <a:ext uri="{FF2B5EF4-FFF2-40B4-BE49-F238E27FC236}">
                <a16:creationId xmlns:a16="http://schemas.microsoft.com/office/drawing/2014/main" id="{D1A96B0C-245F-466E-9220-6359A76DB7A3}"/>
              </a:ext>
            </a:extLst>
          </p:cNvPr>
          <p:cNvGrpSpPr/>
          <p:nvPr>
            <p:custDataLst>
              <p:tags r:id="rId9"/>
            </p:custDataLst>
          </p:nvPr>
        </p:nvGrpSpPr>
        <p:grpSpPr>
          <a:xfrm>
            <a:off x="10834353" y="4901036"/>
            <a:ext cx="437730" cy="441818"/>
            <a:chOff x="8929164" y="2952577"/>
            <a:chExt cx="359999" cy="352425"/>
          </a:xfrm>
        </p:grpSpPr>
        <p:sp>
          <p:nvSpPr>
            <p:cNvPr id="14" name="Ellipse 13">
              <a:extLst>
                <a:ext uri="{FF2B5EF4-FFF2-40B4-BE49-F238E27FC236}">
                  <a16:creationId xmlns:a16="http://schemas.microsoft.com/office/drawing/2014/main" id="{353081B2-4C4F-45F5-88E2-96B4A09AB846}"/>
                </a:ext>
              </a:extLst>
            </p:cNvPr>
            <p:cNvSpPr/>
            <p:nvPr/>
          </p:nvSpPr>
          <p:spPr>
            <a:xfrm>
              <a:off x="8929164" y="2952577"/>
              <a:ext cx="359999" cy="352425"/>
            </a:xfrm>
            <a:prstGeom prst="ellipse">
              <a:avLst/>
            </a:prstGeom>
            <a:solidFill>
              <a:srgbClr val="B0B0B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19050">
                    <a:noFill/>
                  </a:ln>
                  <a:solidFill>
                    <a:srgbClr val="000000"/>
                  </a:solidFill>
                  <a:latin typeface="Arial" panose="020B0604020202020204" pitchFamily="34" charset="0"/>
                  <a:cs typeface="Arial" panose="020B0604020202020204" pitchFamily="34" charset="0"/>
                </a:rPr>
                <a:t>$</a:t>
              </a:r>
              <a:endParaRPr lang="fr-CA" sz="2000" b="1">
                <a:ln w="19050">
                  <a:noFill/>
                </a:ln>
                <a:solidFill>
                  <a:srgbClr val="000000"/>
                </a:solidFill>
                <a:latin typeface="Arial" panose="020B0604020202020204" pitchFamily="34" charset="0"/>
                <a:cs typeface="Arial" panose="020B0604020202020204" pitchFamily="34" charset="0"/>
              </a:endParaRPr>
            </a:p>
          </p:txBody>
        </p:sp>
        <p:cxnSp>
          <p:nvCxnSpPr>
            <p:cNvPr id="15" name="Connecteur droit 14">
              <a:extLst>
                <a:ext uri="{FF2B5EF4-FFF2-40B4-BE49-F238E27FC236}">
                  <a16:creationId xmlns:a16="http://schemas.microsoft.com/office/drawing/2014/main" id="{2A64EA06-EB83-42D6-BAD9-3A2BAB701755}"/>
                </a:ext>
              </a:extLst>
            </p:cNvPr>
            <p:cNvCxnSpPr>
              <a:cxnSpLocks/>
            </p:cNvCxnSpPr>
            <p:nvPr/>
          </p:nvCxnSpPr>
          <p:spPr>
            <a:xfrm>
              <a:off x="8955796" y="2985581"/>
              <a:ext cx="307278" cy="29444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 name="Groupe 2">
            <a:extLst>
              <a:ext uri="{FF2B5EF4-FFF2-40B4-BE49-F238E27FC236}">
                <a16:creationId xmlns:a16="http://schemas.microsoft.com/office/drawing/2014/main" id="{B12022B3-CE25-4297-B687-D8B445561AB6}"/>
              </a:ext>
            </a:extLst>
          </p:cNvPr>
          <p:cNvGrpSpPr/>
          <p:nvPr/>
        </p:nvGrpSpPr>
        <p:grpSpPr>
          <a:xfrm>
            <a:off x="10727340" y="5267913"/>
            <a:ext cx="651754" cy="720000"/>
            <a:chOff x="11312488" y="5189693"/>
            <a:chExt cx="651754" cy="720000"/>
          </a:xfrm>
        </p:grpSpPr>
        <p:pic>
          <p:nvPicPr>
            <p:cNvPr id="17" name="Picture 8">
              <a:extLst>
                <a:ext uri="{FF2B5EF4-FFF2-40B4-BE49-F238E27FC236}">
                  <a16:creationId xmlns:a16="http://schemas.microsoft.com/office/drawing/2014/main" id="{52DAFBFF-2315-40DA-A7CF-0B6D4A2282D1}"/>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12488" y="5189693"/>
              <a:ext cx="651754" cy="720000"/>
            </a:xfrm>
            <a:prstGeom prst="rect">
              <a:avLst/>
            </a:prstGeom>
            <a:noFill/>
            <a:extLst>
              <a:ext uri="{909E8E84-426E-40DD-AFC4-6F175D3DCCD1}">
                <a14:hiddenFill xmlns:a14="http://schemas.microsoft.com/office/drawing/2010/main">
                  <a:solidFill>
                    <a:srgbClr val="FFFFFF"/>
                  </a:solidFill>
                </a14:hiddenFill>
              </a:ext>
            </a:extLst>
          </p:spPr>
        </p:pic>
        <p:sp>
          <p:nvSpPr>
            <p:cNvPr id="18" name="Ellipse 17">
              <a:extLst>
                <a:ext uri="{FF2B5EF4-FFF2-40B4-BE49-F238E27FC236}">
                  <a16:creationId xmlns:a16="http://schemas.microsoft.com/office/drawing/2014/main" id="{9C9DB6A6-5BEE-4B32-A41B-010929B5DD86}"/>
                </a:ext>
              </a:extLst>
            </p:cNvPr>
            <p:cNvSpPr/>
            <p:nvPr/>
          </p:nvSpPr>
          <p:spPr>
            <a:xfrm>
              <a:off x="11424314" y="5336030"/>
              <a:ext cx="450000" cy="45000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b="1">
                <a:ln w="19050">
                  <a:noFill/>
                </a:ln>
                <a:solidFill>
                  <a:srgbClr val="000000"/>
                </a:solidFill>
                <a:latin typeface="Arial" panose="020B0604020202020204" pitchFamily="34" charset="0"/>
                <a:cs typeface="Arial" panose="020B0604020202020204" pitchFamily="34" charset="0"/>
              </a:endParaRPr>
            </a:p>
          </p:txBody>
        </p:sp>
      </p:grpSp>
      <p:sp>
        <p:nvSpPr>
          <p:cNvPr id="19" name="Ellipse 18">
            <a:extLst>
              <a:ext uri="{FF2B5EF4-FFF2-40B4-BE49-F238E27FC236}">
                <a16:creationId xmlns:a16="http://schemas.microsoft.com/office/drawing/2014/main" id="{EA160A9D-934B-47BD-BBF4-9568FC97BE2D}"/>
              </a:ext>
            </a:extLst>
          </p:cNvPr>
          <p:cNvSpPr/>
          <p:nvPr>
            <p:custDataLst>
              <p:tags r:id="rId10"/>
            </p:custDataLst>
          </p:nvPr>
        </p:nvSpPr>
        <p:spPr>
          <a:xfrm>
            <a:off x="10841026" y="4391638"/>
            <a:ext cx="424383" cy="426491"/>
          </a:xfrm>
          <a:prstGeom prst="ellipse">
            <a:avLst/>
          </a:prstGeom>
          <a:solidFill>
            <a:srgbClr val="B0B0B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19050">
                  <a:noFill/>
                </a:ln>
                <a:solidFill>
                  <a:srgbClr val="000000"/>
                </a:solidFill>
                <a:latin typeface="Arial" panose="020B0604020202020204" pitchFamily="34" charset="0"/>
                <a:cs typeface="Arial" panose="020B0604020202020204" pitchFamily="34" charset="0"/>
              </a:rPr>
              <a:t>$</a:t>
            </a:r>
            <a:endParaRPr lang="fr-CA" sz="2000" b="1">
              <a:ln w="19050">
                <a:noFill/>
              </a:ln>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173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8"/>
</p:tagLst>
</file>

<file path=ppt/tags/tag11.xml><?xml version="1.0" encoding="utf-8"?>
<p:tagLst xmlns:a="http://schemas.openxmlformats.org/drawingml/2006/main" xmlns:r="http://schemas.openxmlformats.org/officeDocument/2006/relationships" xmlns:p="http://schemas.openxmlformats.org/presentationml/2006/main">
  <p:tag name="NUM" val="2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18"/>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1">
  <a:themeElements>
    <a:clrScheme name="Personnalisé 9">
      <a:dk1>
        <a:srgbClr val="2D2E83"/>
      </a:dk1>
      <a:lt1>
        <a:sysClr val="window" lastClr="FFFFFF"/>
      </a:lt1>
      <a:dk2>
        <a:srgbClr val="38A7DE"/>
      </a:dk2>
      <a:lt2>
        <a:srgbClr val="BDE3F2"/>
      </a:lt2>
      <a:accent1>
        <a:srgbClr val="005DA1"/>
      </a:accent1>
      <a:accent2>
        <a:srgbClr val="3B85C4"/>
      </a:accent2>
      <a:accent3>
        <a:srgbClr val="4DC0DF"/>
      </a:accent3>
      <a:accent4>
        <a:srgbClr val="2FB7C2"/>
      </a:accent4>
      <a:accent5>
        <a:srgbClr val="2FB7C2"/>
      </a:accent5>
      <a:accent6>
        <a:srgbClr val="F7F109"/>
      </a:accent6>
      <a:hlink>
        <a:srgbClr val="0000FF"/>
      </a:hlink>
      <a:folHlink>
        <a:srgbClr val="00206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 id="{5C293FD5-81D9-4798-A392-3FA685CE8B1B}" vid="{4C836313-C59D-4CBA-92FE-8DB2218D363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B8F1147A4CDC4488B4376331AD2166" ma:contentTypeVersion="22" ma:contentTypeDescription="Crée un document." ma:contentTypeScope="" ma:versionID="519962ea806e6472a057ddfc4c742259">
  <xsd:schema xmlns:xsd="http://www.w3.org/2001/XMLSchema" xmlns:xs="http://www.w3.org/2001/XMLSchema" xmlns:p="http://schemas.microsoft.com/office/2006/metadata/properties" xmlns:ns2="a3d363c2-ac57-4088-9970-e55a9ff5228c" xmlns:ns3="41851184-4b28-4196-a3fe-31116a3345ac" xmlns:ns4="http://schemas.microsoft.com/sharepoint/v4" targetNamespace="http://schemas.microsoft.com/office/2006/metadata/properties" ma:root="true" ma:fieldsID="4dde8223ab4a80cec629102b6dc1e1f0" ns2:_="" ns3:_="" ns4:_="">
    <xsd:import namespace="a3d363c2-ac57-4088-9970-e55a9ff5228c"/>
    <xsd:import namespace="41851184-4b28-4196-a3fe-31116a3345ac"/>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4:IconOverlay" minOccurs="0"/>
                <xsd:element ref="ns2:MediaLengthInSeconds" minOccurs="0"/>
                <xsd:element ref="ns2:Dateder_x00e9_ception" minOccurs="0"/>
                <xsd:element ref="ns2:R_x00e9_visionMET" minOccurs="0"/>
                <xsd:element ref="ns2:VersionDOC" minOccurs="0"/>
                <xsd:element ref="ns2:lcf76f155ced4ddcb4097134ff3c332f" minOccurs="0"/>
                <xsd:element ref="ns3:TaxCatchAll" minOccurs="0"/>
                <xsd:element ref="ns2:Nouveaunum_classification" minOccurs="0"/>
                <xsd:element ref="ns2:Commentair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363c2-ac57-4088-9970-e55a9ff522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Dateder_x00e9_ception" ma:index="22" nillable="true" ma:displayName="Date de réception" ma:format="DateOnly" ma:internalName="Dateder_x00e9_ception">
      <xsd:simpleType>
        <xsd:restriction base="dms:DateTime"/>
      </xsd:simpleType>
    </xsd:element>
    <xsd:element name="R_x00e9_visionMET" ma:index="23" nillable="true" ma:displayName="Révision MET" ma:default="0" ma:format="Dropdown" ma:internalName="R_x00e9_visionMET">
      <xsd:simpleType>
        <xsd:restriction base="dms:Boolean"/>
      </xsd:simpleType>
    </xsd:element>
    <xsd:element name="VersionDOC" ma:index="24" nillable="true" ma:displayName="VersionDOC" ma:format="Dropdown" ma:internalName="VersionDOC">
      <xsd:simpleType>
        <xsd:restriction base="dms:Choice">
          <xsd:enumeration value="Préliminaire"/>
          <xsd:enumeration value="Brouillon"/>
          <xsd:enumeration value="Finale"/>
          <xsd:enumeration value="Finale-signée"/>
        </xsd:restriction>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99a548d7-6e97-4df7-907f-a2154bca2d21" ma:termSetId="09814cd3-568e-fe90-9814-8d621ff8fb84" ma:anchorId="fba54fb3-c3e1-fe81-a776-ca4b69148c4d" ma:open="true" ma:isKeyword="false">
      <xsd:complexType>
        <xsd:sequence>
          <xsd:element ref="pc:Terms" minOccurs="0" maxOccurs="1"/>
        </xsd:sequence>
      </xsd:complexType>
    </xsd:element>
    <xsd:element name="Nouveaunum_classification" ma:index="28" nillable="true" ma:displayName="Nouveau num _classification" ma:format="Dropdown" ma:internalName="Nouveaunum_classification">
      <xsd:simpleType>
        <xsd:restriction base="dms:Text">
          <xsd:maxLength value="255"/>
        </xsd:restriction>
      </xsd:simpleType>
    </xsd:element>
    <xsd:element name="Commentaires" ma:index="29" nillable="true" ma:displayName="Commentaires" ma:format="Dropdown" ma:internalName="Commentair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851184-4b28-4196-a3fe-31116a3345a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7" nillable="true" ma:displayName="Taxonomy Catch All Column" ma:hidden="true" ma:list="{0dbbe01a-ee9f-4a67-b96d-ad5b508ec026}" ma:internalName="TaxCatchAll" ma:showField="CatchAllData" ma:web="41851184-4b28-4196-a3fe-31116a3345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aires xmlns="a3d363c2-ac57-4088-9970-e55a9ff5228c" xsi:nil="true"/>
    <lcf76f155ced4ddcb4097134ff3c332f xmlns="a3d363c2-ac57-4088-9970-e55a9ff5228c">
      <Terms xmlns="http://schemas.microsoft.com/office/infopath/2007/PartnerControls"/>
    </lcf76f155ced4ddcb4097134ff3c332f>
    <TaxCatchAll xmlns="41851184-4b28-4196-a3fe-31116a3345ac" xsi:nil="true"/>
    <VersionDOC xmlns="a3d363c2-ac57-4088-9970-e55a9ff5228c" xsi:nil="true"/>
    <IconOverlay xmlns="http://schemas.microsoft.com/sharepoint/v4" xsi:nil="true"/>
    <Dateder_x00e9_ception xmlns="a3d363c2-ac57-4088-9970-e55a9ff5228c" xsi:nil="true"/>
    <Nouveaunum_classification xmlns="a3d363c2-ac57-4088-9970-e55a9ff5228c" xsi:nil="true"/>
    <R_x00e9_visionMET xmlns="a3d363c2-ac57-4088-9970-e55a9ff5228c">false</R_x00e9_visionMET>
  </documentManagement>
</p:properties>
</file>

<file path=customXml/itemProps1.xml><?xml version="1.0" encoding="utf-8"?>
<ds:datastoreItem xmlns:ds="http://schemas.openxmlformats.org/officeDocument/2006/customXml" ds:itemID="{257E3B8C-1587-4EC2-BC09-CFE1417A2981}">
  <ds:schemaRefs>
    <ds:schemaRef ds:uri="http://schemas.microsoft.com/sharepoint/v3/contenttype/forms"/>
  </ds:schemaRefs>
</ds:datastoreItem>
</file>

<file path=customXml/itemProps2.xml><?xml version="1.0" encoding="utf-8"?>
<ds:datastoreItem xmlns:ds="http://schemas.openxmlformats.org/officeDocument/2006/customXml" ds:itemID="{EC3879C2-CA5A-4E1F-A155-A4A50B8C0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d363c2-ac57-4088-9970-e55a9ff5228c"/>
    <ds:schemaRef ds:uri="41851184-4b28-4196-a3fe-31116a3345a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7771-CDB5-471C-8386-57174DC19D43}">
  <ds:schemaRefs>
    <ds:schemaRef ds:uri="http://schemas.microsoft.com/sharepoint/v4"/>
    <ds:schemaRef ds:uri="http://schemas.microsoft.com/office/2006/documentManagement/types"/>
    <ds:schemaRef ds:uri="http://schemas.openxmlformats.org/package/2006/metadata/core-properties"/>
    <ds:schemaRef ds:uri="http://purl.org/dc/elements/1.1/"/>
    <ds:schemaRef ds:uri="http://purl.org/dc/dcmitype/"/>
    <ds:schemaRef ds:uri="a3d363c2-ac57-4088-9970-e55a9ff5228c"/>
    <ds:schemaRef ds:uri="http://schemas.microsoft.com/office/infopath/2007/PartnerControls"/>
    <ds:schemaRef ds:uri="http://schemas.microsoft.com/office/2006/metadata/properties"/>
    <ds:schemaRef ds:uri="41851184-4b28-4196-a3fe-31116a3345a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Thème1</Template>
  <TotalTime>0</TotalTime>
  <Words>13880</Words>
  <Application>Microsoft Office PowerPoint</Application>
  <PresentationFormat>Grand écran</PresentationFormat>
  <Paragraphs>1223</Paragraphs>
  <Slides>54</Slides>
  <Notes>53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54</vt:i4>
      </vt:variant>
    </vt:vector>
  </HeadingPairs>
  <TitlesOfParts>
    <vt:vector size="65" baseType="lpstr">
      <vt:lpstr>Arial</vt:lpstr>
      <vt:lpstr>Arial Narrow</vt:lpstr>
      <vt:lpstr>Calibri</vt:lpstr>
      <vt:lpstr>Calibri (Corps)</vt:lpstr>
      <vt:lpstr>Courier New</vt:lpstr>
      <vt:lpstr>Roboto</vt:lpstr>
      <vt:lpstr>Times New Roman</vt:lpstr>
      <vt:lpstr>TimesNewRomanPSMT</vt:lpstr>
      <vt:lpstr>verdana</vt:lpstr>
      <vt:lpstr>Wingdings</vt:lpstr>
      <vt:lpstr>Thème1</vt:lpstr>
      <vt:lpstr>Présentation PowerPoint</vt:lpstr>
      <vt:lpstr>Activités d’aménagement forestier en milieux humides et hydriques</vt:lpstr>
      <vt:lpstr>Historique et  mise en contexte  pour la forêt privée</vt:lpstr>
      <vt:lpstr> Mise en contexte Encadrement environnemental des milieux humides et hydriques (MHH)</vt:lpstr>
      <vt:lpstr>Le REAFIE Règlement sur l'encadrement d’activités en fonction de leur impact sur l’environnement</vt:lpstr>
      <vt:lpstr>Le REAFIE et la forêt privée Objectifs</vt:lpstr>
      <vt:lpstr>Le RAMHHS Règlement sur les activités dans des milieux humides, hydriques et sensibles</vt:lpstr>
      <vt:lpstr>Le RAMHHS et la forêt privée Objectifs</vt:lpstr>
      <vt:lpstr>Le RCAMHH Règlement sur la compensation pour l’atteinte aux milieux humides et hydriques</vt:lpstr>
      <vt:lpstr>Le RCAMHH et la forêt privée Objectifs</vt:lpstr>
      <vt:lpstr>Encadrement général</vt:lpstr>
      <vt:lpstr>Les milieux humides et hydriques</vt:lpstr>
      <vt:lpstr>Les milieux humides et hydriques</vt:lpstr>
      <vt:lpstr>Modulation de l’encadrement de l’activité selon le milieu</vt:lpstr>
      <vt:lpstr>Présentation PowerPoint</vt:lpstr>
      <vt:lpstr>Chemins et  traverses  de cours d’eau</vt:lpstr>
      <vt:lpstr>Forêt privée et milieux humides et hydriques – chemins</vt:lpstr>
      <vt:lpstr>Forêt privée et milieux humides et hydriques –traverses de cours d’eau</vt:lpstr>
      <vt:lpstr>Forêt privée et milieux humides et hydriques – proximité des MHH</vt:lpstr>
      <vt:lpstr>Chemins et traverses de cours d’eau</vt:lpstr>
      <vt:lpstr>Réaliser un projet – chemin d’hiver</vt:lpstr>
      <vt:lpstr>Réaliser un projet – chemin en milieu humide  Au plus 6,5 m de largeur</vt:lpstr>
      <vt:lpstr>Réaliser un projet – chemin en milieu humide Plus de 6,5 m de largeur et au plus 10 m</vt:lpstr>
      <vt:lpstr>Réaliser un projet – chemin en milieu humide Plus de 10 m de largeur et autres milieux (étang et tourbière ouverte)</vt:lpstr>
      <vt:lpstr>Réaliser un projet – cartographie et validation terrain</vt:lpstr>
      <vt:lpstr>Récolte</vt:lpstr>
      <vt:lpstr>Forêt privée et milieux humides et hydriques – récolte de bois</vt:lpstr>
      <vt:lpstr>Récolte de bois</vt:lpstr>
      <vt:lpstr>Récolte de bois – milieu humide boisé</vt:lpstr>
      <vt:lpstr>Récolte de bois – milieu humide boisé  Récolte totale sur le territoire des basses-terres du Saint-Laurent</vt:lpstr>
      <vt:lpstr>Récolte de bois – milieu humide boisé Récolte totale hors territoire des basses-terres du Saint-Laurent</vt:lpstr>
      <vt:lpstr>Récolte de bois – couvert forestier</vt:lpstr>
      <vt:lpstr>Récolte de bois – couvert forestier</vt:lpstr>
      <vt:lpstr>Récolte de bois – milieu humide boisé (perturbation naturelle)</vt:lpstr>
      <vt:lpstr>Réaliser un projet – cartographie et validation terrain</vt:lpstr>
      <vt:lpstr>Autres travaux  sylvicoles et activités</vt:lpstr>
      <vt:lpstr>Forêt privée et milieux humides et hydriques – traitements sylvicoles</vt:lpstr>
      <vt:lpstr>Autres travaux sylvicoles et activités</vt:lpstr>
      <vt:lpstr>Autres travaux sylvicoles – plantation/boisement</vt:lpstr>
      <vt:lpstr>Autres travaux sylvicoles – reboisement</vt:lpstr>
      <vt:lpstr>Autres travaux sylvicoles – traitements sylvicoles non commerciaux</vt:lpstr>
      <vt:lpstr>Autres travaux sylvicoles – drainage sylvicole</vt:lpstr>
      <vt:lpstr>Autres travaux sylvicoles – amendements</vt:lpstr>
      <vt:lpstr>Autres travaux sylvicoles – interventions liées à l’acériculture</vt:lpstr>
      <vt:lpstr>Autres travaux sylvicoles – boisement de friches humides</vt:lpstr>
      <vt:lpstr>Autres travaux sylvicoles – déboisement et mise en culture</vt:lpstr>
      <vt:lpstr>Réalisation d’un projet et accompagnement</vt:lpstr>
      <vt:lpstr>Réaliser un projet</vt:lpstr>
      <vt:lpstr>Caractérisation et délimitation</vt:lpstr>
      <vt:lpstr>Cartographie et outils</vt:lpstr>
      <vt:lpstr>Formulaire de demande de renseignements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Activités d’aménagement forestier en milieux humides et hydriques - Résumé de l’encadrement et exemples d’application terrain</dc:title>
  <dc:subject>Cette présentation vise à résumer et à vulgariser divers règlements encadrant les activités d’aménagement forestier réalisées dans les milieux humides et hydriques en terres privées.</dc:subject>
  <dc:creator/>
  <cp:keywords>forêt privée aménagement forestier, activités d’aménagement forestier, milieux humides et hydriques, MHH, MHH forestiers, milieux humides et hydriques forestier, milieu forestier, Règlement sur l'encadrement d’activités en fonction de leur impact sur l’environnement, REAFIE, Règlement sur les activités dans des milieux humides, hydriques et sensibles, RAMHHS, Règlement sur la compensation pour l’atteinte aux milieux humides et hydriques, RCAMHH</cp:keywords>
  <cp:lastModifiedBy/>
  <cp:revision>2</cp:revision>
  <dcterms:created xsi:type="dcterms:W3CDTF">2022-06-22T19:40:04Z</dcterms:created>
  <dcterms:modified xsi:type="dcterms:W3CDTF">2022-07-05T18:49:24Z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0x01010030B8F1147A4CDC4488B4376331AD2166</vt:lpwstr>
  </property>
</Properties>
</file>